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4.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1.xml" ContentType="application/vnd.openxmlformats-officedocument.presentationml.notesSlide+xml"/>
  <Override PartName="/ppt/charts/chart10.xml" ContentType="application/vnd.openxmlformats-officedocument.drawingml.chart+xml"/>
  <Override PartName="/ppt/tags/tag134.xml" ContentType="application/vnd.openxmlformats-officedocument.presentationml.tags+xml"/>
  <Override PartName="/ppt/notesSlides/notesSlide12.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14.xml" ContentType="application/vnd.openxmlformats-officedocument.presentationml.notesSlide+xml"/>
  <Override PartName="/ppt/charts/chart13.xml" ContentType="application/vnd.openxmlformats-officedocument.drawingml.chart+xml"/>
  <Override PartName="/ppt/tags/tag196.xml" ContentType="application/vnd.openxmlformats-officedocument.presentationml.tags+xml"/>
  <Override PartName="/ppt/notesSlides/notesSlide15.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16.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17.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18.xml" ContentType="application/vnd.openxmlformats-officedocument.presentationml.notesSlide+xml"/>
  <Override PartName="/ppt/tags/tag203.xml" ContentType="application/vnd.openxmlformats-officedocument.presentationml.tags+xml"/>
  <Override PartName="/ppt/notesSlides/notesSlide19.xml" ContentType="application/vnd.openxmlformats-officedocument.presentationml.notesSlide+xml"/>
  <Override PartName="/ppt/tags/tag204.xml" ContentType="application/vnd.openxmlformats-officedocument.presentationml.tags+xml"/>
  <Override PartName="/ppt/notesSlides/notesSlide20.xml" ContentType="application/vnd.openxmlformats-officedocument.presentationml.notesSlide+xml"/>
  <Override PartName="/ppt/tags/tag205.xml" ContentType="application/vnd.openxmlformats-officedocument.presentationml.tags+xml"/>
  <Override PartName="/ppt/notesSlides/notesSlide21.xml" ContentType="application/vnd.openxmlformats-officedocument.presentationml.notesSlide+xml"/>
  <Override PartName="/ppt/tags/tag206.xml" ContentType="application/vnd.openxmlformats-officedocument.presentationml.tags+xml"/>
  <Override PartName="/ppt/notesSlides/notesSlide22.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 id="2147483692" r:id="rId6"/>
  </p:sldMasterIdLst>
  <p:notesMasterIdLst>
    <p:notesMasterId r:id="rId30"/>
  </p:notesMasterIdLst>
  <p:sldIdLst>
    <p:sldId id="15216" r:id="rId7"/>
    <p:sldId id="15186" r:id="rId8"/>
    <p:sldId id="15229" r:id="rId9"/>
    <p:sldId id="9179" r:id="rId10"/>
    <p:sldId id="15225" r:id="rId11"/>
    <p:sldId id="2142532467" r:id="rId12"/>
    <p:sldId id="256" r:id="rId13"/>
    <p:sldId id="15227" r:id="rId14"/>
    <p:sldId id="418" r:id="rId15"/>
    <p:sldId id="2145707545" r:id="rId16"/>
    <p:sldId id="426" r:id="rId17"/>
    <p:sldId id="2145707542" r:id="rId18"/>
    <p:sldId id="406" r:id="rId19"/>
    <p:sldId id="422" r:id="rId20"/>
    <p:sldId id="2145707549" r:id="rId21"/>
    <p:sldId id="304" r:id="rId22"/>
    <p:sldId id="15183" r:id="rId23"/>
    <p:sldId id="15224" r:id="rId24"/>
    <p:sldId id="2145707539" r:id="rId25"/>
    <p:sldId id="2145707537" r:id="rId26"/>
    <p:sldId id="2145707538" r:id="rId27"/>
    <p:sldId id="2145707550" r:id="rId28"/>
    <p:sldId id="15190"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6B0908-45E3-45E8-9C82-4D3A7AD07859}">
          <p14:sldIdLst>
            <p14:sldId id="15216"/>
            <p14:sldId id="15186"/>
            <p14:sldId id="15229"/>
          </p14:sldIdLst>
        </p14:section>
        <p14:section name="Supplier Diversity" id="{691D343A-3B67-438D-9D5F-514BBEED3E1F}">
          <p14:sldIdLst>
            <p14:sldId id="9179"/>
            <p14:sldId id="15225"/>
            <p14:sldId id="2142532467"/>
            <p14:sldId id="256"/>
            <p14:sldId id="15227"/>
            <p14:sldId id="418"/>
            <p14:sldId id="2145707545"/>
            <p14:sldId id="426"/>
            <p14:sldId id="2145707542"/>
            <p14:sldId id="406"/>
            <p14:sldId id="422"/>
            <p14:sldId id="2145707549"/>
            <p14:sldId id="304"/>
            <p14:sldId id="15183"/>
            <p14:sldId id="15224"/>
            <p14:sldId id="2145707539"/>
            <p14:sldId id="2145707537"/>
            <p14:sldId id="2145707538"/>
            <p14:sldId id="2145707550"/>
            <p14:sldId id="1519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abidi, Jamila" initials="BJ" lastIdx="1" clrIdx="0">
    <p:extLst>
      <p:ext uri="{19B8F6BF-5375-455C-9EA6-DF929625EA0E}">
        <p15:presenceInfo xmlns:p15="http://schemas.microsoft.com/office/powerpoint/2012/main" userId="S::belabidi.j@pg.com::2a540a88-667f-404c-abed-00b1aaa952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4E4E4"/>
    <a:srgbClr val="E8E8E8"/>
    <a:srgbClr val="D2D2D2"/>
    <a:srgbClr val="339933"/>
    <a:srgbClr val="CC3399"/>
    <a:srgbClr val="99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0EC82D-1E33-495E-BE59-A15C857F6F7F}" v="664" dt="2021-06-15T11:08:52.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3" autoAdjust="0"/>
    <p:restoredTop sz="71447" autoAdjust="0"/>
  </p:normalViewPr>
  <p:slideViewPr>
    <p:cSldViewPr snapToGrid="0">
      <p:cViewPr>
        <p:scale>
          <a:sx n="66" d="100"/>
          <a:sy n="66" d="100"/>
        </p:scale>
        <p:origin x="459" y="-55"/>
      </p:cViewPr>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54929577464789E-2"/>
          <c:y val="4.1368337311058073E-2"/>
          <c:w val="0.81760563380281692"/>
          <c:h val="0.9172633253778838"/>
        </c:manualLayout>
      </c:layout>
      <c:barChart>
        <c:barDir val="col"/>
        <c:grouping val="stacked"/>
        <c:varyColors val="0"/>
        <c:ser>
          <c:idx val="0"/>
          <c:order val="0"/>
          <c:spPr>
            <a:solidFill>
              <a:srgbClr val="AF7DEB"/>
            </a:solidFill>
            <a:ln w="9525" algn="ctr">
              <a:solidFill>
                <a:srgbClr val="FFFFFF"/>
              </a:solidFill>
              <a:prstDash val="solid"/>
            </a:ln>
          </c:spPr>
          <c:invertIfNegative val="0"/>
          <c:dLbls>
            <c:dLbl>
              <c:idx val="0"/>
              <c:layout>
                <c:manualLayout>
                  <c:x val="0"/>
                  <c:y val="-2.3866348448687352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E5E-4783-8658-2BF3B763098B}"/>
                </c:ext>
              </c:extLst>
            </c:dLbl>
            <c:dLbl>
              <c:idx val="1"/>
              <c:layout>
                <c:manualLayout>
                  <c:x val="0"/>
                  <c:y val="-2.3866348448687352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E5E-4783-8658-2BF3B763098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35</c:v>
                </c:pt>
                <c:pt idx="1">
                  <c:v>47</c:v>
                </c:pt>
              </c:numCache>
            </c:numRef>
          </c:val>
          <c:extLst>
            <c:ext xmlns:c16="http://schemas.microsoft.com/office/drawing/2014/chart" uri="{C3380CC4-5D6E-409C-BE32-E72D297353CC}">
              <c16:uniqueId val="{00000002-5E5E-4783-8658-2BF3B763098B}"/>
            </c:ext>
          </c:extLst>
        </c:ser>
        <c:ser>
          <c:idx val="1"/>
          <c:order val="1"/>
          <c:spPr>
            <a:solidFill>
              <a:srgbClr val="E6D2FA"/>
            </a:solidFill>
            <a:ln w="9525" algn="ctr">
              <a:solidFill>
                <a:srgbClr val="FFFFFF"/>
              </a:solidFill>
              <a:prstDash val="solid"/>
            </a:ln>
          </c:spPr>
          <c:invertIfNegative val="0"/>
          <c:dLbls>
            <c:dLbl>
              <c:idx val="0"/>
              <c:layout>
                <c:manualLayout>
                  <c:x val="0"/>
                  <c:y val="-3.1821797931583136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E5E-4783-8658-2BF3B763098B}"/>
                </c:ext>
              </c:extLst>
            </c:dLbl>
            <c:dLbl>
              <c:idx val="1"/>
              <c:layout>
                <c:manualLayout>
                  <c:x val="0"/>
                  <c:y val="-2.3866348448687352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E5E-4783-8658-2BF3B763098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19</c:v>
                </c:pt>
                <c:pt idx="1">
                  <c:v>14.000000000000007</c:v>
                </c:pt>
              </c:numCache>
            </c:numRef>
          </c:val>
          <c:extLst>
            <c:ext xmlns:c16="http://schemas.microsoft.com/office/drawing/2014/chart" uri="{C3380CC4-5D6E-409C-BE32-E72D297353CC}">
              <c16:uniqueId val="{00000005-5E5E-4783-8658-2BF3B763098B}"/>
            </c:ext>
          </c:extLst>
        </c:ser>
        <c:ser>
          <c:idx val="2"/>
          <c:order val="2"/>
          <c:spPr>
            <a:solidFill>
              <a:srgbClr val="A5A5A5"/>
            </a:solidFill>
            <a:ln w="9525" algn="ctr">
              <a:solidFill>
                <a:srgbClr val="FFFFFF"/>
              </a:solidFill>
              <a:prstDash val="solid"/>
            </a:ln>
          </c:spPr>
          <c:invertIfNegative val="0"/>
          <c:dLbls>
            <c:dLbl>
              <c:idx val="0"/>
              <c:layout>
                <c:manualLayout>
                  <c:x val="0"/>
                  <c:y val="-2.3866348448687352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E5E-4783-8658-2BF3B763098B}"/>
                </c:ext>
              </c:extLst>
            </c:dLbl>
            <c:dLbl>
              <c:idx val="1"/>
              <c:layout>
                <c:manualLayout>
                  <c:x val="0"/>
                  <c:y val="-2.3866348448687352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E5E-4783-8658-2BF3B763098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46</c:v>
                </c:pt>
                <c:pt idx="1">
                  <c:v>38.999999999999993</c:v>
                </c:pt>
              </c:numCache>
            </c:numRef>
          </c:val>
          <c:extLst>
            <c:ext xmlns:c16="http://schemas.microsoft.com/office/drawing/2014/chart" uri="{C3380CC4-5D6E-409C-BE32-E72D297353CC}">
              <c16:uniqueId val="{00000008-5E5E-4783-8658-2BF3B763098B}"/>
            </c:ext>
          </c:extLst>
        </c:ser>
        <c:dLbls>
          <c:showLegendKey val="0"/>
          <c:showVal val="0"/>
          <c:showCatName val="0"/>
          <c:showSerName val="0"/>
          <c:showPercent val="0"/>
          <c:showBubbleSize val="0"/>
        </c:dLbls>
        <c:gapWidth val="80"/>
        <c:overlap val="100"/>
        <c:axId val="1466202392"/>
        <c:axId val="1"/>
      </c:barChart>
      <c:catAx>
        <c:axId val="1466202392"/>
        <c:scaling>
          <c:orientation val="minMax"/>
        </c:scaling>
        <c:delete val="0"/>
        <c:axPos val="b"/>
        <c:majorGridlines>
          <c:spPr>
            <a:ln>
              <a:noFill/>
            </a:ln>
          </c:spPr>
        </c:majorGridlines>
        <c:majorTickMark val="out"/>
        <c:minorTickMark val="none"/>
        <c:tickLblPos val="none"/>
        <c:spPr>
          <a:ln w="9525" algn="ctr">
            <a:solidFill>
              <a:srgbClr val="000000"/>
            </a:solidFill>
            <a:prstDash val="solid"/>
          </a:ln>
        </c:spPr>
        <c:txPr>
          <a:bodyPr wrap="none"/>
          <a:lstStyle/>
          <a:p>
            <a:pPr>
              <a:defRPr sz="1200" kern="1200">
                <a:latin typeface="+mn-lt"/>
                <a:ea typeface="+mn-ea"/>
                <a:cs typeface="+mn-cs"/>
              </a:defRPr>
            </a:pPr>
            <a:endParaRPr lang="en-US"/>
          </a:p>
        </c:tx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466202392"/>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81509032943677E-2"/>
          <c:y val="2.5084418716835505E-2"/>
          <c:w val="0.97236981934112643"/>
          <c:h val="0.94983116256632905"/>
        </c:manualLayout>
      </c:layout>
      <c:barChart>
        <c:barDir val="bar"/>
        <c:grouping val="stacked"/>
        <c:varyColors val="0"/>
        <c:ser>
          <c:idx val="0"/>
          <c:order val="0"/>
          <c:spPr>
            <a:solidFill>
              <a:schemeClr val="accent4"/>
            </a:solidFill>
            <a:ln w="9525" algn="ctr">
              <a:solidFill>
                <a:srgbClr val="FFFFFF"/>
              </a:solidFill>
              <a:prstDash val="solid"/>
            </a:ln>
          </c:spPr>
          <c:invertIfNegative val="0"/>
          <c:val>
            <c:numRef>
              <c:f>Sheet1!$A$1:$G$1</c:f>
              <c:numCache>
                <c:formatCode>General</c:formatCode>
                <c:ptCount val="7"/>
                <c:pt idx="0">
                  <c:v>39</c:v>
                </c:pt>
                <c:pt idx="1">
                  <c:v>15</c:v>
                </c:pt>
                <c:pt idx="2">
                  <c:v>12</c:v>
                </c:pt>
                <c:pt idx="3">
                  <c:v>10</c:v>
                </c:pt>
                <c:pt idx="4">
                  <c:v>8</c:v>
                </c:pt>
                <c:pt idx="5">
                  <c:v>8</c:v>
                </c:pt>
                <c:pt idx="6">
                  <c:v>3</c:v>
                </c:pt>
              </c:numCache>
            </c:numRef>
          </c:val>
          <c:extLst>
            <c:ext xmlns:c16="http://schemas.microsoft.com/office/drawing/2014/chart" uri="{C3380CC4-5D6E-409C-BE32-E72D297353CC}">
              <c16:uniqueId val="{00000000-3638-41F6-8B06-FDF7D7D202C8}"/>
            </c:ext>
          </c:extLst>
        </c:ser>
        <c:dLbls>
          <c:showLegendKey val="0"/>
          <c:showVal val="0"/>
          <c:showCatName val="0"/>
          <c:showSerName val="0"/>
          <c:showPercent val="0"/>
          <c:showBubbleSize val="0"/>
        </c:dLbls>
        <c:gapWidth val="80"/>
        <c:overlap val="100"/>
        <c:axId val="86683616"/>
        <c:axId val="1"/>
      </c:barChart>
      <c:catAx>
        <c:axId val="86683616"/>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9"/>
          <c:min val="0"/>
        </c:scaling>
        <c:delete val="1"/>
        <c:axPos val="t"/>
        <c:numFmt formatCode="General" sourceLinked="1"/>
        <c:majorTickMark val="out"/>
        <c:minorTickMark val="none"/>
        <c:tickLblPos val="nextTo"/>
        <c:crossAx val="86683616"/>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358431860609833E-2"/>
          <c:y val="1.7241379310344827E-2"/>
          <c:w val="0.93528313627878035"/>
          <c:h val="0.96551724137931039"/>
        </c:manualLayout>
      </c:layout>
      <c:barChart>
        <c:barDir val="bar"/>
        <c:grouping val="stacked"/>
        <c:varyColors val="0"/>
        <c:ser>
          <c:idx val="0"/>
          <c:order val="0"/>
          <c:spPr>
            <a:solidFill>
              <a:schemeClr val="accent4"/>
            </a:solidFill>
            <a:ln w="9525" algn="ctr">
              <a:solidFill>
                <a:srgbClr val="FFFFFF"/>
              </a:solidFill>
              <a:prstDash val="solid"/>
            </a:ln>
          </c:spPr>
          <c:invertIfNegative val="0"/>
          <c:dLbls>
            <c:dLbl>
              <c:idx val="0"/>
              <c:layout>
                <c:manualLayout>
                  <c:x val="0"/>
                  <c:y val="9.9469496021220159E-4"/>
                </c:manualLayout>
              </c:layout>
              <c:numFmt formatCode="#,##0;&quot;-&quot;#,##0"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30D-4527-AE39-99B0D79C57B1}"/>
                </c:ext>
              </c:extLst>
            </c:dLbl>
            <c:dLbl>
              <c:idx val="1"/>
              <c:layout>
                <c:manualLayout>
                  <c:x val="0"/>
                  <c:y val="9.9469496021220159E-4"/>
                </c:manualLayout>
              </c:layout>
              <c:numFmt formatCode="#,##0;&quot;-&quot;#,##0"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30D-4527-AE39-99B0D79C57B1}"/>
                </c:ext>
              </c:extLst>
            </c:dLbl>
            <c:dLbl>
              <c:idx val="2"/>
              <c:layout>
                <c:manualLayout>
                  <c:x val="-6.222775357809583E-4"/>
                  <c:y val="9.9469496021220159E-4"/>
                </c:manualLayout>
              </c:layout>
              <c:numFmt formatCode="#,##0;&quot;-&quot;#,##0"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30D-4527-AE39-99B0D79C57B1}"/>
                </c:ext>
              </c:extLst>
            </c:dLbl>
            <c:dLbl>
              <c:idx val="3"/>
              <c:layout>
                <c:manualLayout>
                  <c:x val="0"/>
                  <c:y val="9.9469496021220159E-4"/>
                </c:manualLayout>
              </c:layout>
              <c:numFmt formatCode="#,##0;&quot;-&quot;#,##0"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30D-4527-AE39-99B0D79C57B1}"/>
                </c:ext>
              </c:extLst>
            </c:dLbl>
            <c:dLbl>
              <c:idx val="4"/>
              <c:layout>
                <c:manualLayout>
                  <c:x val="-6.222775357809583E-4"/>
                  <c:y val="9.9469496021220159E-4"/>
                </c:manualLayout>
              </c:layout>
              <c:numFmt formatCode="#,##0;&quot;-&quot;#,##0"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30D-4527-AE39-99B0D79C57B1}"/>
                </c:ext>
              </c:extLst>
            </c:dLbl>
            <c:dLbl>
              <c:idx val="5"/>
              <c:layout>
                <c:manualLayout>
                  <c:x val="0"/>
                  <c:y val="9.9469496021220159E-4"/>
                </c:manualLayout>
              </c:layout>
              <c:numFmt formatCode="#,##0;&quot;-&quot;#,##0"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30D-4527-AE39-99B0D79C57B1}"/>
                </c:ext>
              </c:extLst>
            </c:dLbl>
            <c:dLbl>
              <c:idx val="6"/>
              <c:layout>
                <c:manualLayout>
                  <c:x val="0"/>
                  <c:y val="9.9469496021220159E-4"/>
                </c:manualLayout>
              </c:layout>
              <c:numFmt formatCode="#,##0;&quot;-&quot;#,##0"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30D-4527-AE39-99B0D79C57B1}"/>
                </c:ext>
              </c:extLst>
            </c:dLbl>
            <c:dLbl>
              <c:idx val="7"/>
              <c:layout>
                <c:manualLayout>
                  <c:x val="-6.222775357809583E-4"/>
                  <c:y val="9.9469496021220159E-4"/>
                </c:manualLayout>
              </c:layout>
              <c:numFmt formatCode="#,##0;&quot;-&quot;#,##0"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30D-4527-AE39-99B0D79C57B1}"/>
                </c:ext>
              </c:extLst>
            </c:dLbl>
            <c:dLbl>
              <c:idx val="8"/>
              <c:layout>
                <c:manualLayout>
                  <c:x val="0"/>
                  <c:y val="9.9469496021220159E-4"/>
                </c:manualLayout>
              </c:layout>
              <c:numFmt formatCode="#,##0;&quot;-&quot;#,##0"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30D-4527-AE39-99B0D79C57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31</c:v>
                </c:pt>
                <c:pt idx="1">
                  <c:v>20</c:v>
                </c:pt>
                <c:pt idx="2">
                  <c:v>19</c:v>
                </c:pt>
                <c:pt idx="3">
                  <c:v>13</c:v>
                </c:pt>
                <c:pt idx="4">
                  <c:v>11</c:v>
                </c:pt>
                <c:pt idx="5">
                  <c:v>8</c:v>
                </c:pt>
                <c:pt idx="6">
                  <c:v>8</c:v>
                </c:pt>
                <c:pt idx="7">
                  <c:v>7</c:v>
                </c:pt>
                <c:pt idx="8">
                  <c:v>4</c:v>
                </c:pt>
              </c:numCache>
            </c:numRef>
          </c:val>
          <c:extLst>
            <c:ext xmlns:c16="http://schemas.microsoft.com/office/drawing/2014/chart" uri="{C3380CC4-5D6E-409C-BE32-E72D297353CC}">
              <c16:uniqueId val="{00000009-C30D-4527-AE39-99B0D79C57B1}"/>
            </c:ext>
          </c:extLst>
        </c:ser>
        <c:dLbls>
          <c:showLegendKey val="0"/>
          <c:showVal val="0"/>
          <c:showCatName val="0"/>
          <c:showSerName val="0"/>
          <c:showPercent val="0"/>
          <c:showBubbleSize val="0"/>
        </c:dLbls>
        <c:gapWidth val="80"/>
        <c:overlap val="100"/>
        <c:axId val="1338495631"/>
        <c:axId val="1"/>
      </c:barChart>
      <c:catAx>
        <c:axId val="1338495631"/>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1"/>
          <c:min val="0"/>
        </c:scaling>
        <c:delete val="1"/>
        <c:axPos val="t"/>
        <c:numFmt formatCode="General" sourceLinked="1"/>
        <c:majorTickMark val="out"/>
        <c:minorTickMark val="none"/>
        <c:tickLblPos val="nextTo"/>
        <c:crossAx val="1338495631"/>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714285714285714E-2"/>
          <c:y val="1.753202966958867E-2"/>
          <c:w val="0.94057142857142861"/>
          <c:h val="0.96493594066082267"/>
        </c:manualLayout>
      </c:layout>
      <c:barChart>
        <c:barDir val="bar"/>
        <c:grouping val="clustered"/>
        <c:varyColors val="0"/>
        <c:ser>
          <c:idx val="0"/>
          <c:order val="0"/>
          <c:spPr>
            <a:solidFill>
              <a:srgbClr val="B48DCD"/>
            </a:solidFill>
            <a:ln w="9525" algn="ctr">
              <a:solidFill>
                <a:srgbClr val="FFFFFF"/>
              </a:solidFill>
              <a:prstDash val="solid"/>
            </a:ln>
          </c:spPr>
          <c:invertIfNegative val="0"/>
          <c:val>
            <c:numRef>
              <c:f>Sheet1!$A$1:$G$1</c:f>
              <c:numCache>
                <c:formatCode>General</c:formatCode>
                <c:ptCount val="7"/>
                <c:pt idx="0">
                  <c:v>78.260869565217391</c:v>
                </c:pt>
                <c:pt idx="1">
                  <c:v>65.217391304347828</c:v>
                </c:pt>
                <c:pt idx="2">
                  <c:v>54.347826086956516</c:v>
                </c:pt>
                <c:pt idx="3">
                  <c:v>41.304347826086953</c:v>
                </c:pt>
                <c:pt idx="4">
                  <c:v>30.434782608695656</c:v>
                </c:pt>
                <c:pt idx="5">
                  <c:v>30.434782608695656</c:v>
                </c:pt>
                <c:pt idx="6">
                  <c:v>23.913043478260871</c:v>
                </c:pt>
              </c:numCache>
            </c:numRef>
          </c:val>
          <c:extLst>
            <c:ext xmlns:c16="http://schemas.microsoft.com/office/drawing/2014/chart" uri="{C3380CC4-5D6E-409C-BE32-E72D297353CC}">
              <c16:uniqueId val="{00000000-868F-4EEF-9CE5-A74C368538ED}"/>
            </c:ext>
          </c:extLst>
        </c:ser>
        <c:ser>
          <c:idx val="1"/>
          <c:order val="1"/>
          <c:spPr>
            <a:solidFill>
              <a:srgbClr val="C9C8C0"/>
            </a:solidFill>
            <a:ln w="9525" algn="ctr">
              <a:solidFill>
                <a:srgbClr val="FFFFFF"/>
              </a:solidFill>
              <a:prstDash val="solid"/>
            </a:ln>
          </c:spPr>
          <c:invertIfNegative val="0"/>
          <c:val>
            <c:numRef>
              <c:f>Sheet1!$A$2:$G$2</c:f>
              <c:numCache>
                <c:formatCode>General</c:formatCode>
                <c:ptCount val="7"/>
                <c:pt idx="0">
                  <c:v>53.571428571428569</c:v>
                </c:pt>
                <c:pt idx="1">
                  <c:v>37.5</c:v>
                </c:pt>
                <c:pt idx="2">
                  <c:v>33.928571428571431</c:v>
                </c:pt>
                <c:pt idx="3">
                  <c:v>26.785714285714285</c:v>
                </c:pt>
                <c:pt idx="4">
                  <c:v>17.857142857142858</c:v>
                </c:pt>
                <c:pt idx="5">
                  <c:v>16.071428571428573</c:v>
                </c:pt>
                <c:pt idx="6">
                  <c:v>16.071428571428573</c:v>
                </c:pt>
              </c:numCache>
            </c:numRef>
          </c:val>
          <c:extLst>
            <c:ext xmlns:c16="http://schemas.microsoft.com/office/drawing/2014/chart" uri="{C3380CC4-5D6E-409C-BE32-E72D297353CC}">
              <c16:uniqueId val="{00000001-868F-4EEF-9CE5-A74C368538ED}"/>
            </c:ext>
          </c:extLst>
        </c:ser>
        <c:dLbls>
          <c:showLegendKey val="0"/>
          <c:showVal val="0"/>
          <c:showCatName val="0"/>
          <c:showSerName val="0"/>
          <c:showPercent val="0"/>
          <c:showBubbleSize val="0"/>
        </c:dLbls>
        <c:gapWidth val="80"/>
        <c:axId val="1523613007"/>
        <c:axId val="1"/>
      </c:barChart>
      <c:catAx>
        <c:axId val="1523613007"/>
        <c:scaling>
          <c:orientation val="maxMin"/>
        </c:scaling>
        <c:delete val="0"/>
        <c:axPos val="l"/>
        <c:majorGridlines>
          <c:spPr>
            <a:ln>
              <a:noFill/>
            </a:ln>
          </c:spPr>
        </c:majorGridlines>
        <c:majorTickMark val="none"/>
        <c:minorTickMark val="none"/>
        <c:tickLblPos val="none"/>
        <c:spPr>
          <a:ln w="9525" algn="ctr">
            <a:solidFill>
              <a:srgbClr val="FFFFFF"/>
            </a:solidFill>
            <a:prstDash val="solid"/>
          </a:ln>
        </c:spPr>
        <c:crossAx val="1"/>
        <c:crosses val="min"/>
        <c:auto val="0"/>
        <c:lblAlgn val="ctr"/>
        <c:lblOffset val="100"/>
        <c:noMultiLvlLbl val="0"/>
      </c:catAx>
      <c:valAx>
        <c:axId val="1"/>
        <c:scaling>
          <c:orientation val="minMax"/>
          <c:max val="78.260869565217391"/>
          <c:min val="0"/>
        </c:scaling>
        <c:delete val="1"/>
        <c:axPos val="t"/>
        <c:numFmt formatCode="General" sourceLinked="1"/>
        <c:majorTickMark val="out"/>
        <c:minorTickMark val="none"/>
        <c:tickLblPos val="nextTo"/>
        <c:crossAx val="1523613007"/>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426273458445041E-2"/>
          <c:y val="1.7490750084090144E-2"/>
          <c:w val="0.9651474530831099"/>
          <c:h val="0.96501849983181975"/>
        </c:manualLayout>
      </c:layout>
      <c:barChart>
        <c:barDir val="bar"/>
        <c:grouping val="stacked"/>
        <c:varyColors val="0"/>
        <c:ser>
          <c:idx val="0"/>
          <c:order val="0"/>
          <c:spPr>
            <a:solidFill>
              <a:schemeClr val="accent4"/>
            </a:solidFill>
            <a:ln w="9525" algn="ctr">
              <a:solidFill>
                <a:srgbClr val="FFFFFF"/>
              </a:solidFill>
              <a:prstDash val="solid"/>
            </a:ln>
          </c:spPr>
          <c:invertIfNegative val="0"/>
          <c:dLbls>
            <c:dLbl>
              <c:idx val="0"/>
              <c:layout>
                <c:manualLayout>
                  <c:x val="0"/>
                  <c:y val="1.0090817356205853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8E8-4AA8-A914-42C5F468914A}"/>
                </c:ext>
              </c:extLst>
            </c:dLbl>
            <c:dLbl>
              <c:idx val="1"/>
              <c:layout>
                <c:manualLayout>
                  <c:x val="0"/>
                  <c:y val="1.0090817356205853E-3"/>
                </c:manualLayout>
              </c:layout>
              <c:numFmt formatCode="#,##0;&quot;-&quot;#,##0"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8E8-4AA8-A914-42C5F468914A}"/>
                </c:ext>
              </c:extLst>
            </c:dLbl>
            <c:dLbl>
              <c:idx val="2"/>
              <c:layout>
                <c:manualLayout>
                  <c:x val="-3.351206434316354E-4"/>
                  <c:y val="1.0090817356205853E-3"/>
                </c:manualLayout>
              </c:layout>
              <c:numFmt formatCode="#,##0;&quot;-&quot;#,##0"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8E8-4AA8-A914-42C5F468914A}"/>
                </c:ext>
              </c:extLst>
            </c:dLbl>
            <c:dLbl>
              <c:idx val="3"/>
              <c:layout>
                <c:manualLayout>
                  <c:x val="-3.351206434316354E-4"/>
                  <c:y val="1.0090817356205853E-3"/>
                </c:manualLayout>
              </c:layout>
              <c:numFmt formatCode="#,##0;&quot;-&quot;#,##0"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8E8-4AA8-A914-42C5F468914A}"/>
                </c:ext>
              </c:extLst>
            </c:dLbl>
            <c:dLbl>
              <c:idx val="4"/>
              <c:layout>
                <c:manualLayout>
                  <c:x val="0"/>
                  <c:y val="1.0090817356205853E-3"/>
                </c:manualLayout>
              </c:layout>
              <c:numFmt formatCode="#,##0;&quot;-&quot;#,##0"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8E8-4AA8-A914-42C5F468914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39</c:v>
                </c:pt>
                <c:pt idx="1">
                  <c:v>31</c:v>
                </c:pt>
                <c:pt idx="2">
                  <c:v>25</c:v>
                </c:pt>
                <c:pt idx="3">
                  <c:v>25</c:v>
                </c:pt>
                <c:pt idx="4">
                  <c:v>16</c:v>
                </c:pt>
              </c:numCache>
            </c:numRef>
          </c:val>
          <c:extLst>
            <c:ext xmlns:c16="http://schemas.microsoft.com/office/drawing/2014/chart" uri="{C3380CC4-5D6E-409C-BE32-E72D297353CC}">
              <c16:uniqueId val="{00000005-F8E8-4AA8-A914-42C5F468914A}"/>
            </c:ext>
          </c:extLst>
        </c:ser>
        <c:dLbls>
          <c:showLegendKey val="0"/>
          <c:showVal val="0"/>
          <c:showCatName val="0"/>
          <c:showSerName val="0"/>
          <c:showPercent val="0"/>
          <c:showBubbleSize val="0"/>
        </c:dLbls>
        <c:gapWidth val="80"/>
        <c:overlap val="100"/>
        <c:axId val="1077736143"/>
        <c:axId val="1"/>
      </c:barChart>
      <c:catAx>
        <c:axId val="1077736143"/>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9"/>
          <c:min val="0"/>
        </c:scaling>
        <c:delete val="1"/>
        <c:axPos val="t"/>
        <c:numFmt formatCode="General" sourceLinked="1"/>
        <c:majorTickMark val="out"/>
        <c:minorTickMark val="none"/>
        <c:tickLblPos val="nextTo"/>
        <c:crossAx val="1077736143"/>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603656003323639E-2"/>
          <c:y val="2.1603656003323639E-2"/>
          <c:w val="0.95679268799335271"/>
          <c:h val="0.95679268799335271"/>
        </c:manualLayout>
      </c:layout>
      <c:doughnutChart>
        <c:varyColors val="0"/>
        <c:ser>
          <c:idx val="0"/>
          <c:order val="0"/>
          <c:dPt>
            <c:idx val="0"/>
            <c:bubble3D val="0"/>
            <c:spPr>
              <a:solidFill>
                <a:srgbClr val="5F4966"/>
              </a:solidFill>
              <a:ln w="9525" algn="ctr">
                <a:solidFill>
                  <a:srgbClr val="FFFFFF"/>
                </a:solidFill>
                <a:prstDash val="solid"/>
              </a:ln>
            </c:spPr>
            <c:extLst>
              <c:ext xmlns:c16="http://schemas.microsoft.com/office/drawing/2014/chart" uri="{C3380CC4-5D6E-409C-BE32-E72D297353CC}">
                <c16:uniqueId val="{00000000-0AA4-465E-843F-2DA1CCB58F5A}"/>
              </c:ext>
            </c:extLst>
          </c:dPt>
          <c:dPt>
            <c:idx val="1"/>
            <c:bubble3D val="0"/>
            <c:spPr>
              <a:solidFill>
                <a:srgbClr val="5F4966"/>
              </a:solidFill>
              <a:ln w="9525" algn="ctr">
                <a:solidFill>
                  <a:srgbClr val="FFFFFF"/>
                </a:solidFill>
                <a:prstDash val="solid"/>
              </a:ln>
            </c:spPr>
            <c:extLst>
              <c:ext xmlns:c16="http://schemas.microsoft.com/office/drawing/2014/chart" uri="{C3380CC4-5D6E-409C-BE32-E72D297353CC}">
                <c16:uniqueId val="{00000001-0AA4-465E-843F-2DA1CCB58F5A}"/>
              </c:ext>
            </c:extLst>
          </c:dPt>
          <c:dPt>
            <c:idx val="2"/>
            <c:bubble3D val="0"/>
            <c:spPr>
              <a:solidFill>
                <a:srgbClr val="5F4966"/>
              </a:solidFill>
              <a:ln w="9525" algn="ctr">
                <a:solidFill>
                  <a:srgbClr val="FFFFFF"/>
                </a:solidFill>
                <a:prstDash val="solid"/>
              </a:ln>
            </c:spPr>
            <c:extLst>
              <c:ext xmlns:c16="http://schemas.microsoft.com/office/drawing/2014/chart" uri="{C3380CC4-5D6E-409C-BE32-E72D297353CC}">
                <c16:uniqueId val="{00000002-0AA4-465E-843F-2DA1CCB58F5A}"/>
              </c:ext>
            </c:extLst>
          </c:dPt>
          <c:dPt>
            <c:idx val="3"/>
            <c:bubble3D val="0"/>
            <c:spPr>
              <a:noFill/>
              <a:ln w="9525" algn="ctr">
                <a:solidFill>
                  <a:srgbClr val="FFFFFF"/>
                </a:solidFill>
                <a:prstDash val="solid"/>
              </a:ln>
            </c:spPr>
            <c:extLst>
              <c:ext xmlns:c16="http://schemas.microsoft.com/office/drawing/2014/chart" uri="{C3380CC4-5D6E-409C-BE32-E72D297353CC}">
                <c16:uniqueId val="{00000003-0AA4-465E-843F-2DA1CCB58F5A}"/>
              </c:ext>
            </c:extLst>
          </c:dPt>
          <c:dPt>
            <c:idx val="4"/>
            <c:bubble3D val="0"/>
            <c:spPr>
              <a:noFill/>
              <a:ln w="9525" algn="ctr">
                <a:solidFill>
                  <a:srgbClr val="FFFFFF"/>
                </a:solidFill>
                <a:prstDash val="solid"/>
              </a:ln>
            </c:spPr>
            <c:extLst>
              <c:ext xmlns:c16="http://schemas.microsoft.com/office/drawing/2014/chart" uri="{C3380CC4-5D6E-409C-BE32-E72D297353CC}">
                <c16:uniqueId val="{00000004-0AA4-465E-843F-2DA1CCB58F5A}"/>
              </c:ext>
            </c:extLst>
          </c:dPt>
          <c:dLbls>
            <c:dLbl>
              <c:idx val="0"/>
              <c:layout>
                <c:manualLayout>
                  <c:x val="1.2463647694225177E-3"/>
                  <c:y val="-1.6202742002492731E-2"/>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AA4-465E-843F-2DA1CCB58F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3</c:v>
                </c:pt>
                <c:pt idx="1">
                  <c:v>24</c:v>
                </c:pt>
                <c:pt idx="2">
                  <c:v>16</c:v>
                </c:pt>
                <c:pt idx="3">
                  <c:v>20</c:v>
                </c:pt>
                <c:pt idx="4">
                  <c:v>38</c:v>
                </c:pt>
              </c:numCache>
            </c:numRef>
          </c:val>
          <c:extLst>
            <c:ext xmlns:c16="http://schemas.microsoft.com/office/drawing/2014/chart" uri="{C3380CC4-5D6E-409C-BE32-E72D297353CC}">
              <c16:uniqueId val="{00000005-0AA4-465E-843F-2DA1CCB58F5A}"/>
            </c:ext>
          </c:extLst>
        </c:ser>
        <c:dLbls>
          <c:showLegendKey val="0"/>
          <c:showVal val="0"/>
          <c:showCatName val="0"/>
          <c:showSerName val="0"/>
          <c:showPercent val="0"/>
          <c:showBubbleSize val="0"/>
          <c:showLeaderLines val="1"/>
        </c:dLbls>
        <c:firstSliceAng val="0"/>
        <c:holeSize val="80"/>
      </c:doughnut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27474310438075E-2"/>
          <c:y val="2.8276237085372486E-2"/>
          <c:w val="0.93834505137912383"/>
          <c:h val="0.94344752582925506"/>
        </c:manualLayout>
      </c:layout>
      <c:doughnutChart>
        <c:varyColors val="0"/>
        <c:ser>
          <c:idx val="0"/>
          <c:order val="0"/>
          <c:dPt>
            <c:idx val="0"/>
            <c:bubble3D val="0"/>
            <c:spPr>
              <a:solidFill>
                <a:srgbClr val="5F4966"/>
              </a:solidFill>
              <a:ln w="9525" algn="ctr">
                <a:solidFill>
                  <a:srgbClr val="FFFFFF"/>
                </a:solidFill>
                <a:prstDash val="solid"/>
              </a:ln>
            </c:spPr>
            <c:extLst>
              <c:ext xmlns:c16="http://schemas.microsoft.com/office/drawing/2014/chart" uri="{C3380CC4-5D6E-409C-BE32-E72D297353CC}">
                <c16:uniqueId val="{00000000-66D6-4D7B-90EC-14DCEE153795}"/>
              </c:ext>
            </c:extLst>
          </c:dPt>
          <c:dPt>
            <c:idx val="1"/>
            <c:bubble3D val="0"/>
            <c:spPr>
              <a:solidFill>
                <a:schemeClr val="accent4"/>
              </a:solidFill>
              <a:ln w="9525" algn="ctr">
                <a:solidFill>
                  <a:srgbClr val="FFFFFF"/>
                </a:solidFill>
                <a:prstDash val="solid"/>
              </a:ln>
            </c:spPr>
            <c:extLst>
              <c:ext xmlns:c16="http://schemas.microsoft.com/office/drawing/2014/chart" uri="{C3380CC4-5D6E-409C-BE32-E72D297353CC}">
                <c16:uniqueId val="{00000001-66D6-4D7B-90EC-14DCEE153795}"/>
              </c:ext>
            </c:extLst>
          </c:dPt>
          <c:dPt>
            <c:idx val="2"/>
            <c:bubble3D val="0"/>
            <c:spPr>
              <a:solidFill>
                <a:srgbClr val="DDD0E5"/>
              </a:solidFill>
              <a:ln w="9525" algn="ctr">
                <a:solidFill>
                  <a:srgbClr val="FFFFFF"/>
                </a:solidFill>
                <a:prstDash val="solid"/>
              </a:ln>
            </c:spPr>
            <c:extLst>
              <c:ext xmlns:c16="http://schemas.microsoft.com/office/drawing/2014/chart" uri="{C3380CC4-5D6E-409C-BE32-E72D297353CC}">
                <c16:uniqueId val="{00000002-66D6-4D7B-90EC-14DCEE153795}"/>
              </c:ext>
            </c:extLst>
          </c:dPt>
          <c:dLbls>
            <c:dLbl>
              <c:idx val="0"/>
              <c:layout>
                <c:manualLayout>
                  <c:x val="1.1357490535424553E-2"/>
                  <c:y val="-4.8939641109298528E-3"/>
                </c:manualLayout>
              </c:layout>
              <c:numFmt formatCode="#,##0&quot;%&quot;;&quot;-&quot;#,##0&quot;%&quot;" sourceLinked="0"/>
              <c:spPr>
                <a:noFill/>
                <a:ln>
                  <a:noFill/>
                </a:ln>
              </c:spPr>
              <c:txPr>
                <a:bodyPr wrap="none"/>
                <a:lstStyle/>
                <a:p>
                  <a:pPr>
                    <a:defRPr sz="1600" kern="1200">
                      <a:solidFill>
                        <a:schemeClr val="bg1"/>
                      </a:solidFill>
                      <a:latin typeface="+mn-lt"/>
                      <a:ea typeface="+mn-ea"/>
                      <a:cs typeface="+mn-cs"/>
                      <a:sym typeface="+mn-lt"/>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6D6-4D7B-90EC-14DCEE153795}"/>
                </c:ext>
              </c:extLst>
            </c:dLbl>
            <c:dLbl>
              <c:idx val="1"/>
              <c:layout>
                <c:manualLayout>
                  <c:x val="-4.8674959437533805E-3"/>
                  <c:y val="3.5345296356715607E-2"/>
                </c:manualLayout>
              </c:layout>
              <c:numFmt formatCode="#,##0&quot;%&quot;;&quot;-&quot;#,##0&quot;%&quot;" sourceLinked="0"/>
              <c:spPr>
                <a:noFill/>
                <a:ln>
                  <a:noFill/>
                </a:ln>
              </c:spPr>
              <c:txPr>
                <a:bodyPr wrap="none"/>
                <a:lstStyle/>
                <a:p>
                  <a:pPr>
                    <a:defRPr sz="1600" kern="1200">
                      <a:solidFill>
                        <a:schemeClr val="bg1"/>
                      </a:solidFill>
                      <a:latin typeface="+mn-lt"/>
                      <a:ea typeface="+mn-ea"/>
                      <a:cs typeface="+mn-cs"/>
                      <a:sym typeface="+mn-lt"/>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6D6-4D7B-90EC-14DCEE153795}"/>
                </c:ext>
              </c:extLst>
            </c:dLbl>
            <c:dLbl>
              <c:idx val="2"/>
              <c:layout>
                <c:manualLayout>
                  <c:x val="-9.1941590048674957E-3"/>
                  <c:y val="-5.9815116911364876E-3"/>
                </c:manualLayout>
              </c:layout>
              <c:numFmt formatCode="#,##0&quot;%&quot;;&quot;-&quot;#,##0&quot;%&quot;" sourceLinked="0"/>
              <c:spPr>
                <a:noFill/>
                <a:ln>
                  <a:noFill/>
                </a:ln>
              </c:spPr>
              <c:txPr>
                <a:bodyPr wrap="none"/>
                <a:lstStyle/>
                <a:p>
                  <a:pPr>
                    <a:defRPr sz="1600" kern="1200">
                      <a:solidFill>
                        <a:schemeClr val="tx1"/>
                      </a:solidFill>
                      <a:latin typeface="+mn-lt"/>
                      <a:ea typeface="+mn-ea"/>
                      <a:cs typeface="+mn-cs"/>
                      <a:sym typeface="+mn-lt"/>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6D6-4D7B-90EC-14DCEE15379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42</c:v>
                </c:pt>
                <c:pt idx="1">
                  <c:v>20</c:v>
                </c:pt>
                <c:pt idx="2">
                  <c:v>38</c:v>
                </c:pt>
              </c:numCache>
            </c:numRef>
          </c:val>
          <c:extLst>
            <c:ext xmlns:c16="http://schemas.microsoft.com/office/drawing/2014/chart" uri="{C3380CC4-5D6E-409C-BE32-E72D297353CC}">
              <c16:uniqueId val="{00000003-66D6-4D7B-90EC-14DCEE153795}"/>
            </c:ext>
          </c:extLst>
        </c:ser>
        <c:dLbls>
          <c:showLegendKey val="0"/>
          <c:showVal val="0"/>
          <c:showCatName val="0"/>
          <c:showSerName val="0"/>
          <c:showPercent val="0"/>
          <c:showBubbleSize val="0"/>
          <c:showLeaderLines val="1"/>
        </c:dLbls>
        <c:firstSliceAng val="0"/>
        <c:holeSize val="60"/>
      </c:doughnut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603656003323639E-2"/>
          <c:y val="2.1603656003323639E-2"/>
          <c:w val="0.95679268799335271"/>
          <c:h val="0.95679268799335271"/>
        </c:manualLayout>
      </c:layout>
      <c:doughnutChart>
        <c:varyColors val="0"/>
        <c:ser>
          <c:idx val="0"/>
          <c:order val="0"/>
          <c:dPt>
            <c:idx val="0"/>
            <c:bubble3D val="0"/>
            <c:spPr>
              <a:solidFill>
                <a:srgbClr val="5F4966"/>
              </a:solidFill>
              <a:ln w="9525" algn="ctr">
                <a:solidFill>
                  <a:srgbClr val="FFFFFF"/>
                </a:solidFill>
                <a:prstDash val="solid"/>
              </a:ln>
            </c:spPr>
            <c:extLst>
              <c:ext xmlns:c16="http://schemas.microsoft.com/office/drawing/2014/chart" uri="{C3380CC4-5D6E-409C-BE32-E72D297353CC}">
                <c16:uniqueId val="{00000000-6E7A-4589-8CAE-0A661A1B783D}"/>
              </c:ext>
            </c:extLst>
          </c:dPt>
          <c:dPt>
            <c:idx val="1"/>
            <c:bubble3D val="0"/>
            <c:spPr>
              <a:solidFill>
                <a:srgbClr val="5F4966"/>
              </a:solidFill>
              <a:ln w="9525" algn="ctr">
                <a:solidFill>
                  <a:srgbClr val="FFFFFF"/>
                </a:solidFill>
                <a:prstDash val="solid"/>
              </a:ln>
            </c:spPr>
            <c:extLst>
              <c:ext xmlns:c16="http://schemas.microsoft.com/office/drawing/2014/chart" uri="{C3380CC4-5D6E-409C-BE32-E72D297353CC}">
                <c16:uniqueId val="{00000001-6E7A-4589-8CAE-0A661A1B783D}"/>
              </c:ext>
            </c:extLst>
          </c:dPt>
          <c:dPt>
            <c:idx val="2"/>
            <c:bubble3D val="0"/>
            <c:spPr>
              <a:solidFill>
                <a:srgbClr val="5F4966"/>
              </a:solidFill>
              <a:ln w="9525" algn="ctr">
                <a:solidFill>
                  <a:srgbClr val="FFFFFF"/>
                </a:solidFill>
                <a:prstDash val="solid"/>
              </a:ln>
            </c:spPr>
            <c:extLst>
              <c:ext xmlns:c16="http://schemas.microsoft.com/office/drawing/2014/chart" uri="{C3380CC4-5D6E-409C-BE32-E72D297353CC}">
                <c16:uniqueId val="{00000002-6E7A-4589-8CAE-0A661A1B783D}"/>
              </c:ext>
            </c:extLst>
          </c:dPt>
          <c:dPt>
            <c:idx val="3"/>
            <c:bubble3D val="0"/>
            <c:spPr>
              <a:noFill/>
              <a:ln w="9525" algn="ctr">
                <a:solidFill>
                  <a:srgbClr val="FFFFFF"/>
                </a:solidFill>
                <a:prstDash val="solid"/>
              </a:ln>
            </c:spPr>
            <c:extLst>
              <c:ext xmlns:c16="http://schemas.microsoft.com/office/drawing/2014/chart" uri="{C3380CC4-5D6E-409C-BE32-E72D297353CC}">
                <c16:uniqueId val="{00000003-6E7A-4589-8CAE-0A661A1B783D}"/>
              </c:ext>
            </c:extLst>
          </c:dPt>
          <c:dPt>
            <c:idx val="4"/>
            <c:bubble3D val="0"/>
            <c:spPr>
              <a:noFill/>
              <a:ln w="9525" algn="ctr">
                <a:solidFill>
                  <a:srgbClr val="FFFFFF"/>
                </a:solidFill>
                <a:prstDash val="solid"/>
              </a:ln>
            </c:spPr>
            <c:extLst>
              <c:ext xmlns:c16="http://schemas.microsoft.com/office/drawing/2014/chart" uri="{C3380CC4-5D6E-409C-BE32-E72D297353CC}">
                <c16:uniqueId val="{00000004-6E7A-4589-8CAE-0A661A1B783D}"/>
              </c:ext>
            </c:extLst>
          </c:dPt>
          <c:dLbls>
            <c:dLbl>
              <c:idx val="0"/>
              <c:layout>
                <c:manualLayout>
                  <c:x val="1.6618196925633569E-3"/>
                  <c:y val="-1.578728707935189E-2"/>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E7A-4589-8CAE-0A661A1B78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3</c:v>
                </c:pt>
                <c:pt idx="1">
                  <c:v>23</c:v>
                </c:pt>
                <c:pt idx="2">
                  <c:v>21</c:v>
                </c:pt>
                <c:pt idx="3">
                  <c:v>14.000000000000002</c:v>
                </c:pt>
                <c:pt idx="4">
                  <c:v>39</c:v>
                </c:pt>
              </c:numCache>
            </c:numRef>
          </c:val>
          <c:extLst>
            <c:ext xmlns:c16="http://schemas.microsoft.com/office/drawing/2014/chart" uri="{C3380CC4-5D6E-409C-BE32-E72D297353CC}">
              <c16:uniqueId val="{00000005-6E7A-4589-8CAE-0A661A1B783D}"/>
            </c:ext>
          </c:extLst>
        </c:ser>
        <c:dLbls>
          <c:showLegendKey val="0"/>
          <c:showVal val="0"/>
          <c:showCatName val="0"/>
          <c:showSerName val="0"/>
          <c:showPercent val="0"/>
          <c:showBubbleSize val="0"/>
          <c:showLeaderLines val="1"/>
        </c:dLbls>
        <c:firstSliceAng val="0"/>
        <c:holeSize val="80"/>
      </c:doughnutChart>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664142779881017E-2"/>
          <c:y val="2.8276237085372486E-2"/>
          <c:w val="0.93834505137912383"/>
          <c:h val="0.94344752582925506"/>
        </c:manualLayout>
      </c:layout>
      <c:doughnutChart>
        <c:varyColors val="0"/>
        <c:ser>
          <c:idx val="0"/>
          <c:order val="0"/>
          <c:dPt>
            <c:idx val="0"/>
            <c:bubble3D val="0"/>
            <c:spPr>
              <a:solidFill>
                <a:srgbClr val="5F4966"/>
              </a:solidFill>
              <a:ln w="9525" algn="ctr">
                <a:solidFill>
                  <a:srgbClr val="FFFFFF"/>
                </a:solidFill>
                <a:prstDash val="solid"/>
              </a:ln>
            </c:spPr>
            <c:extLst>
              <c:ext xmlns:c16="http://schemas.microsoft.com/office/drawing/2014/chart" uri="{C3380CC4-5D6E-409C-BE32-E72D297353CC}">
                <c16:uniqueId val="{00000000-70CC-4B81-9C15-9E86693F9BE8}"/>
              </c:ext>
            </c:extLst>
          </c:dPt>
          <c:dPt>
            <c:idx val="1"/>
            <c:bubble3D val="0"/>
            <c:spPr>
              <a:solidFill>
                <a:schemeClr val="accent4"/>
              </a:solidFill>
              <a:ln w="9525" algn="ctr">
                <a:solidFill>
                  <a:srgbClr val="FFFFFF"/>
                </a:solidFill>
                <a:prstDash val="solid"/>
              </a:ln>
            </c:spPr>
            <c:extLst>
              <c:ext xmlns:c16="http://schemas.microsoft.com/office/drawing/2014/chart" uri="{C3380CC4-5D6E-409C-BE32-E72D297353CC}">
                <c16:uniqueId val="{00000001-70CC-4B81-9C15-9E86693F9BE8}"/>
              </c:ext>
            </c:extLst>
          </c:dPt>
          <c:dPt>
            <c:idx val="2"/>
            <c:bubble3D val="0"/>
            <c:spPr>
              <a:solidFill>
                <a:srgbClr val="DDD0E5"/>
              </a:solidFill>
              <a:ln w="9525" algn="ctr">
                <a:solidFill>
                  <a:srgbClr val="FFFFFF"/>
                </a:solidFill>
                <a:prstDash val="solid"/>
              </a:ln>
            </c:spPr>
            <c:extLst>
              <c:ext xmlns:c16="http://schemas.microsoft.com/office/drawing/2014/chart" uri="{C3380CC4-5D6E-409C-BE32-E72D297353CC}">
                <c16:uniqueId val="{00000002-70CC-4B81-9C15-9E86693F9BE8}"/>
              </c:ext>
            </c:extLst>
          </c:dPt>
          <c:dLbls>
            <c:dLbl>
              <c:idx val="0"/>
              <c:layout>
                <c:manualLayout>
                  <c:x val="1.4602487831260141E-2"/>
                  <c:y val="-3.8064165307232192E-3"/>
                </c:manualLayout>
              </c:layout>
              <c:numFmt formatCode="#,##0&quot;%&quot;;&quot;-&quot;#,##0&quot;%&quot;" sourceLinked="0"/>
              <c:spPr>
                <a:noFill/>
                <a:ln>
                  <a:noFill/>
                </a:ln>
              </c:spPr>
              <c:txPr>
                <a:bodyPr wrap="none"/>
                <a:lstStyle/>
                <a:p>
                  <a:pPr>
                    <a:defRPr sz="1600" kern="1200">
                      <a:solidFill>
                        <a:schemeClr val="bg1"/>
                      </a:solidFill>
                      <a:latin typeface="+mn-lt"/>
                      <a:ea typeface="+mn-ea"/>
                      <a:cs typeface="+mn-cs"/>
                      <a:sym typeface="+mn-lt"/>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0CC-4B81-9C15-9E86693F9BE8}"/>
                </c:ext>
              </c:extLst>
            </c:dLbl>
            <c:dLbl>
              <c:idx val="1"/>
              <c:layout>
                <c:manualLayout>
                  <c:x val="-7.5716603569497025E-3"/>
                  <c:y val="2.8276237085372486E-2"/>
                </c:manualLayout>
              </c:layout>
              <c:numFmt formatCode="#,##0&quot;%&quot;;&quot;-&quot;#,##0&quot;%&quot;" sourceLinked="0"/>
              <c:spPr>
                <a:noFill/>
                <a:ln>
                  <a:noFill/>
                </a:ln>
              </c:spPr>
              <c:txPr>
                <a:bodyPr wrap="none"/>
                <a:lstStyle/>
                <a:p>
                  <a:pPr>
                    <a:defRPr sz="1600" kern="1200">
                      <a:solidFill>
                        <a:schemeClr val="bg1"/>
                      </a:solidFill>
                      <a:latin typeface="+mn-lt"/>
                      <a:ea typeface="+mn-ea"/>
                      <a:cs typeface="+mn-cs"/>
                      <a:sym typeface="+mn-lt"/>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0CC-4B81-9C15-9E86693F9BE8}"/>
                </c:ext>
              </c:extLst>
            </c:dLbl>
            <c:dLbl>
              <c:idx val="2"/>
              <c:layout>
                <c:manualLayout>
                  <c:x val="-9.7349918875067609E-3"/>
                  <c:y val="-5.4377379010331706E-3"/>
                </c:manualLayout>
              </c:layout>
              <c:numFmt formatCode="#,##0&quot;%&quot;;&quot;-&quot;#,##0&quot;%&quot;" sourceLinked="0"/>
              <c:spPr>
                <a:noFill/>
                <a:ln>
                  <a:noFill/>
                </a:ln>
              </c:spPr>
              <c:txPr>
                <a:bodyPr wrap="none"/>
                <a:lstStyle/>
                <a:p>
                  <a:pPr>
                    <a:defRPr sz="1600" kern="1200">
                      <a:solidFill>
                        <a:schemeClr val="tx1"/>
                      </a:solidFill>
                      <a:latin typeface="+mn-lt"/>
                      <a:ea typeface="+mn-ea"/>
                      <a:cs typeface="+mn-cs"/>
                      <a:sym typeface="+mn-lt"/>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0CC-4B81-9C15-9E86693F9B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47</c:v>
                </c:pt>
                <c:pt idx="1">
                  <c:v>14.000000000000002</c:v>
                </c:pt>
                <c:pt idx="2">
                  <c:v>39</c:v>
                </c:pt>
              </c:numCache>
            </c:numRef>
          </c:val>
          <c:extLst>
            <c:ext xmlns:c16="http://schemas.microsoft.com/office/drawing/2014/chart" uri="{C3380CC4-5D6E-409C-BE32-E72D297353CC}">
              <c16:uniqueId val="{00000003-70CC-4B81-9C15-9E86693F9BE8}"/>
            </c:ext>
          </c:extLst>
        </c:ser>
        <c:dLbls>
          <c:showLegendKey val="0"/>
          <c:showVal val="0"/>
          <c:showCatName val="0"/>
          <c:showSerName val="0"/>
          <c:showPercent val="0"/>
          <c:showBubbleSize val="0"/>
          <c:showLeaderLines val="1"/>
        </c:dLbls>
        <c:firstSliceAng val="0"/>
        <c:holeSize val="60"/>
      </c:doughnutChart>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26858877086494E-2"/>
          <c:y val="3.0678466076696165E-2"/>
          <c:w val="0.96054628224582705"/>
          <c:h val="0.93864306784660767"/>
        </c:manualLayout>
      </c:layout>
      <c:barChart>
        <c:barDir val="bar"/>
        <c:grouping val="stacked"/>
        <c:varyColors val="0"/>
        <c:ser>
          <c:idx val="0"/>
          <c:order val="0"/>
          <c:spPr>
            <a:solidFill>
              <a:srgbClr val="5F4966"/>
            </a:solidFill>
            <a:ln w="9525" algn="ctr">
              <a:solidFill>
                <a:srgbClr val="FFFFFF"/>
              </a:solidFill>
              <a:prstDash val="solid"/>
            </a:ln>
          </c:spPr>
          <c:invertIfNegative val="0"/>
          <c:dPt>
            <c:idx val="1"/>
            <c:invertIfNegative val="0"/>
            <c:bubble3D val="0"/>
            <c:spPr>
              <a:solidFill>
                <a:srgbClr val="DDD0E5"/>
              </a:solidFill>
              <a:ln w="9525" algn="ctr">
                <a:solidFill>
                  <a:srgbClr val="FFFFFF"/>
                </a:solidFill>
                <a:prstDash val="solid"/>
              </a:ln>
            </c:spPr>
            <c:extLst>
              <c:ext xmlns:c16="http://schemas.microsoft.com/office/drawing/2014/chart" uri="{C3380CC4-5D6E-409C-BE32-E72D297353CC}">
                <c16:uniqueId val="{00000000-FECC-4833-9714-FC3AA15FC4D4}"/>
              </c:ext>
            </c:extLst>
          </c:dPt>
          <c:dLbls>
            <c:dLbl>
              <c:idx val="0"/>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ECC-4833-9714-FC3AA15FC4D4}"/>
                </c:ext>
              </c:extLst>
            </c:dLbl>
            <c:dLbl>
              <c:idx val="2"/>
              <c:layout>
                <c:manualLayout>
                  <c:x val="-3.7936267071320183E-4"/>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ECC-4833-9714-FC3AA15FC4D4}"/>
                </c:ext>
              </c:extLst>
            </c:dLbl>
            <c:dLbl>
              <c:idx val="3"/>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ECC-4833-9714-FC3AA15FC4D4}"/>
                </c:ext>
              </c:extLst>
            </c:dLbl>
            <c:dLbl>
              <c:idx val="4"/>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ECC-4833-9714-FC3AA15FC4D4}"/>
                </c:ext>
              </c:extLst>
            </c:dLbl>
            <c:dLbl>
              <c:idx val="5"/>
              <c:layout>
                <c:manualLayout>
                  <c:x val="-3.7936267071320183E-4"/>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ECC-4833-9714-FC3AA15FC4D4}"/>
                </c:ext>
              </c:extLst>
            </c:dLbl>
            <c:dLbl>
              <c:idx val="6"/>
              <c:layout>
                <c:manualLayout>
                  <c:x val="-3.7936267071320183E-4"/>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ECC-4833-9714-FC3AA15FC4D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80</c:v>
                </c:pt>
                <c:pt idx="1">
                  <c:v>100</c:v>
                </c:pt>
                <c:pt idx="2">
                  <c:v>58.333333333333329</c:v>
                </c:pt>
                <c:pt idx="3">
                  <c:v>60.000000000000007</c:v>
                </c:pt>
                <c:pt idx="4">
                  <c:v>42.857142857142847</c:v>
                </c:pt>
                <c:pt idx="5">
                  <c:v>25</c:v>
                </c:pt>
                <c:pt idx="6">
                  <c:v>40</c:v>
                </c:pt>
              </c:numCache>
            </c:numRef>
          </c:val>
          <c:extLst>
            <c:ext xmlns:c16="http://schemas.microsoft.com/office/drawing/2014/chart" uri="{C3380CC4-5D6E-409C-BE32-E72D297353CC}">
              <c16:uniqueId val="{00000007-FECC-4833-9714-FC3AA15FC4D4}"/>
            </c:ext>
          </c:extLst>
        </c:ser>
        <c:ser>
          <c:idx val="1"/>
          <c:order val="1"/>
          <c:spPr>
            <a:solidFill>
              <a:schemeClr val="accent4"/>
            </a:solidFill>
            <a:ln w="9525" algn="ctr">
              <a:solidFill>
                <a:srgbClr val="FFFFFF"/>
              </a:solidFill>
              <a:prstDash val="solid"/>
            </a:ln>
          </c:spPr>
          <c:invertIfNegative val="0"/>
          <c:dLbls>
            <c:dLbl>
              <c:idx val="0"/>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ECC-4833-9714-FC3AA15FC4D4}"/>
                </c:ext>
              </c:extLst>
            </c:dLbl>
            <c:dLbl>
              <c:idx val="2"/>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ECC-4833-9714-FC3AA15FC4D4}"/>
                </c:ext>
              </c:extLst>
            </c:dLbl>
            <c:dLbl>
              <c:idx val="3"/>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ECC-4833-9714-FC3AA15FC4D4}"/>
                </c:ext>
              </c:extLst>
            </c:dLbl>
            <c:dLbl>
              <c:idx val="4"/>
              <c:layout>
                <c:manualLayout>
                  <c:x val="0"/>
                  <c:y val="1.7699115044247787E-3"/>
                </c:manualLayout>
              </c:layout>
              <c:numFmt formatCode="#,##0&quot;%&quot;;&quot;-&quot;#,##0&quot;%&quot;" sourceLinked="0"/>
              <c:spPr>
                <a:noFill/>
                <a:ln>
                  <a:noFill/>
                </a:ln>
              </c:spPr>
              <c:txPr>
                <a:bodyPr wrap="none"/>
                <a:lstStyle/>
                <a:p>
                  <a:pPr>
                    <a:defRPr sz="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ECC-4833-9714-FC3AA15FC4D4}"/>
                </c:ext>
              </c:extLst>
            </c:dLbl>
            <c:dLbl>
              <c:idx val="5"/>
              <c:layout>
                <c:manualLayout>
                  <c:x val="-3.7936267071320183E-4"/>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ECC-4833-9714-FC3AA15FC4D4}"/>
                </c:ext>
              </c:extLst>
            </c:dLbl>
            <c:dLbl>
              <c:idx val="6"/>
              <c:layout>
                <c:manualLayout>
                  <c:x val="-3.7936267071320183E-4"/>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ECC-4833-9714-FC3AA15FC4D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19.999999999999996</c:v>
                </c:pt>
                <c:pt idx="2">
                  <c:v>16.666666666666664</c:v>
                </c:pt>
                <c:pt idx="3">
                  <c:v>19.999999999999996</c:v>
                </c:pt>
                <c:pt idx="4">
                  <c:v>7.1428571428571397</c:v>
                </c:pt>
                <c:pt idx="5">
                  <c:v>25</c:v>
                </c:pt>
                <c:pt idx="6">
                  <c:v>26.666666666666671</c:v>
                </c:pt>
              </c:numCache>
            </c:numRef>
          </c:val>
          <c:extLst>
            <c:ext xmlns:c16="http://schemas.microsoft.com/office/drawing/2014/chart" uri="{C3380CC4-5D6E-409C-BE32-E72D297353CC}">
              <c16:uniqueId val="{0000000E-FECC-4833-9714-FC3AA15FC4D4}"/>
            </c:ext>
          </c:extLst>
        </c:ser>
        <c:ser>
          <c:idx val="2"/>
          <c:order val="2"/>
          <c:spPr>
            <a:solidFill>
              <a:srgbClr val="DDD0E5"/>
            </a:solidFill>
            <a:ln w="9525" algn="ctr">
              <a:solidFill>
                <a:srgbClr val="FFFFFF"/>
              </a:solidFill>
              <a:prstDash val="solid"/>
            </a:ln>
          </c:spPr>
          <c:invertIfNegative val="0"/>
          <c:dLbls>
            <c:dLbl>
              <c:idx val="2"/>
              <c:layout>
                <c:manualLayout>
                  <c:x val="-3.7936267071320183E-4"/>
                  <c:y val="1.7699115044247787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ECC-4833-9714-FC3AA15FC4D4}"/>
                </c:ext>
              </c:extLst>
            </c:dLbl>
            <c:dLbl>
              <c:idx val="3"/>
              <c:layout>
                <c:manualLayout>
                  <c:x val="0"/>
                  <c:y val="1.7699115044247787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ECC-4833-9714-FC3AA15FC4D4}"/>
                </c:ext>
              </c:extLst>
            </c:dLbl>
            <c:dLbl>
              <c:idx val="4"/>
              <c:layout>
                <c:manualLayout>
                  <c:x val="0"/>
                  <c:y val="1.7699115044247787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ECC-4833-9714-FC3AA15FC4D4}"/>
                </c:ext>
              </c:extLst>
            </c:dLbl>
            <c:dLbl>
              <c:idx val="5"/>
              <c:layout>
                <c:manualLayout>
                  <c:x val="0"/>
                  <c:y val="1.7699115044247787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ECC-4833-9714-FC3AA15FC4D4}"/>
                </c:ext>
              </c:extLst>
            </c:dLbl>
            <c:dLbl>
              <c:idx val="6"/>
              <c:layout>
                <c:manualLayout>
                  <c:x val="0"/>
                  <c:y val="1.7699115044247787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ECC-4833-9714-FC3AA15FC4D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Sheet1!$A$3:$G$3</c:f>
              <c:numCache>
                <c:formatCode>General</c:formatCode>
                <c:ptCount val="7"/>
                <c:pt idx="0">
                  <c:v>0</c:v>
                </c:pt>
                <c:pt idx="2">
                  <c:v>25</c:v>
                </c:pt>
                <c:pt idx="3">
                  <c:v>19.999999999999996</c:v>
                </c:pt>
                <c:pt idx="4">
                  <c:v>50</c:v>
                </c:pt>
                <c:pt idx="5">
                  <c:v>50</c:v>
                </c:pt>
                <c:pt idx="6">
                  <c:v>33.333333333333329</c:v>
                </c:pt>
              </c:numCache>
            </c:numRef>
          </c:val>
          <c:extLst>
            <c:ext xmlns:c16="http://schemas.microsoft.com/office/drawing/2014/chart" uri="{C3380CC4-5D6E-409C-BE32-E72D297353CC}">
              <c16:uniqueId val="{00000014-FECC-4833-9714-FC3AA15FC4D4}"/>
            </c:ext>
          </c:extLst>
        </c:ser>
        <c:dLbls>
          <c:showLegendKey val="0"/>
          <c:showVal val="0"/>
          <c:showCatName val="0"/>
          <c:showSerName val="0"/>
          <c:showPercent val="0"/>
          <c:showBubbleSize val="0"/>
        </c:dLbls>
        <c:gapWidth val="40"/>
        <c:overlap val="100"/>
        <c:axId val="939702847"/>
        <c:axId val="1"/>
      </c:barChart>
      <c:catAx>
        <c:axId val="939702847"/>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t"/>
        <c:numFmt formatCode="General" sourceLinked="1"/>
        <c:majorTickMark val="out"/>
        <c:minorTickMark val="none"/>
        <c:tickLblPos val="nextTo"/>
        <c:crossAx val="939702847"/>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26858877086494E-2"/>
          <c:y val="4.5060658578856154E-2"/>
          <c:w val="0.96054628224582705"/>
          <c:h val="0.90987868284228768"/>
        </c:manualLayout>
      </c:layout>
      <c:barChart>
        <c:barDir val="bar"/>
        <c:grouping val="stacked"/>
        <c:varyColors val="0"/>
        <c:ser>
          <c:idx val="0"/>
          <c:order val="0"/>
          <c:spPr>
            <a:solidFill>
              <a:srgbClr val="5F4966"/>
            </a:solidFill>
            <a:ln w="9525" algn="ctr">
              <a:solidFill>
                <a:srgbClr val="FFFFFF"/>
              </a:solidFill>
              <a:prstDash val="solid"/>
            </a:ln>
          </c:spPr>
          <c:invertIfNegative val="0"/>
          <c:dLbls>
            <c:dLbl>
              <c:idx val="0"/>
              <c:layout>
                <c:manualLayout>
                  <c:x val="0"/>
                  <c:y val="2.5996533795493936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440-4FCD-B4C1-3323EACC27D9}"/>
                </c:ext>
              </c:extLst>
            </c:dLbl>
            <c:dLbl>
              <c:idx val="1"/>
              <c:layout>
                <c:manualLayout>
                  <c:x val="0"/>
                  <c:y val="2.5996533795493936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440-4FCD-B4C1-3323EACC27D9}"/>
                </c:ext>
              </c:extLst>
            </c:dLbl>
            <c:dLbl>
              <c:idx val="2"/>
              <c:layout>
                <c:manualLayout>
                  <c:x val="-3.7936267071320183E-4"/>
                  <c:y val="2.5996533795493936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440-4FCD-B4C1-3323EACC27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32.692307692307693</c:v>
                </c:pt>
                <c:pt idx="1">
                  <c:v>78.571428571428569</c:v>
                </c:pt>
                <c:pt idx="2">
                  <c:v>40</c:v>
                </c:pt>
              </c:numCache>
            </c:numRef>
          </c:val>
          <c:extLst>
            <c:ext xmlns:c16="http://schemas.microsoft.com/office/drawing/2014/chart" uri="{C3380CC4-5D6E-409C-BE32-E72D297353CC}">
              <c16:uniqueId val="{00000003-F440-4FCD-B4C1-3323EACC27D9}"/>
            </c:ext>
          </c:extLst>
        </c:ser>
        <c:ser>
          <c:idx val="1"/>
          <c:order val="1"/>
          <c:spPr>
            <a:solidFill>
              <a:schemeClr val="accent4"/>
            </a:solidFill>
            <a:ln w="9525" algn="ctr">
              <a:solidFill>
                <a:srgbClr val="FFFFFF"/>
              </a:solidFill>
              <a:prstDash val="solid"/>
            </a:ln>
          </c:spPr>
          <c:invertIfNegative val="0"/>
          <c:dLbls>
            <c:dLbl>
              <c:idx val="0"/>
              <c:layout>
                <c:manualLayout>
                  <c:x val="0"/>
                  <c:y val="2.5996533795493936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440-4FCD-B4C1-3323EACC27D9}"/>
                </c:ext>
              </c:extLst>
            </c:dLbl>
            <c:dLbl>
              <c:idx val="1"/>
              <c:layout>
                <c:manualLayout>
                  <c:x val="0"/>
                  <c:y val="2.5996533795493936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440-4FCD-B4C1-3323EACC27D9}"/>
                </c:ext>
              </c:extLst>
            </c:dLbl>
            <c:dLbl>
              <c:idx val="2"/>
              <c:layout>
                <c:manualLayout>
                  <c:x val="-3.7936267071320183E-4"/>
                  <c:y val="2.5996533795493936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440-4FCD-B4C1-3323EACC27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23.076923076923077</c:v>
                </c:pt>
                <c:pt idx="1">
                  <c:v>7.1428571428571397</c:v>
                </c:pt>
                <c:pt idx="2">
                  <c:v>9.9999999999999982</c:v>
                </c:pt>
              </c:numCache>
            </c:numRef>
          </c:val>
          <c:extLst>
            <c:ext xmlns:c16="http://schemas.microsoft.com/office/drawing/2014/chart" uri="{C3380CC4-5D6E-409C-BE32-E72D297353CC}">
              <c16:uniqueId val="{00000007-F440-4FCD-B4C1-3323EACC27D9}"/>
            </c:ext>
          </c:extLst>
        </c:ser>
        <c:ser>
          <c:idx val="2"/>
          <c:order val="2"/>
          <c:spPr>
            <a:solidFill>
              <a:srgbClr val="DDD0E5"/>
            </a:solidFill>
            <a:ln w="9525" algn="ctr">
              <a:solidFill>
                <a:srgbClr val="FFFFFF"/>
              </a:solidFill>
              <a:prstDash val="solid"/>
            </a:ln>
          </c:spPr>
          <c:invertIfNegative val="0"/>
          <c:dLbls>
            <c:dLbl>
              <c:idx val="0"/>
              <c:layout>
                <c:manualLayout>
                  <c:x val="0"/>
                  <c:y val="2.5996533795493936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440-4FCD-B4C1-3323EACC27D9}"/>
                </c:ext>
              </c:extLst>
            </c:dLbl>
            <c:dLbl>
              <c:idx val="1"/>
              <c:layout>
                <c:manualLayout>
                  <c:x val="-3.7936267071320183E-4"/>
                  <c:y val="2.5996533795493936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440-4FCD-B4C1-3323EACC27D9}"/>
                </c:ext>
              </c:extLst>
            </c:dLbl>
            <c:dLbl>
              <c:idx val="2"/>
              <c:layout>
                <c:manualLayout>
                  <c:x val="0"/>
                  <c:y val="2.5996533795493936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440-4FCD-B4C1-3323EACC27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44.230769230769226</c:v>
                </c:pt>
                <c:pt idx="1">
                  <c:v>14.28571428571429</c:v>
                </c:pt>
                <c:pt idx="2">
                  <c:v>50</c:v>
                </c:pt>
              </c:numCache>
            </c:numRef>
          </c:val>
          <c:extLst>
            <c:ext xmlns:c16="http://schemas.microsoft.com/office/drawing/2014/chart" uri="{C3380CC4-5D6E-409C-BE32-E72D297353CC}">
              <c16:uniqueId val="{0000000B-F440-4FCD-B4C1-3323EACC27D9}"/>
            </c:ext>
          </c:extLst>
        </c:ser>
        <c:dLbls>
          <c:showLegendKey val="0"/>
          <c:showVal val="0"/>
          <c:showCatName val="0"/>
          <c:showSerName val="0"/>
          <c:showPercent val="0"/>
          <c:showBubbleSize val="0"/>
        </c:dLbls>
        <c:gapWidth val="80"/>
        <c:overlap val="100"/>
        <c:axId val="939693247"/>
        <c:axId val="1"/>
      </c:barChart>
      <c:catAx>
        <c:axId val="939693247"/>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t"/>
        <c:numFmt formatCode="General" sourceLinked="1"/>
        <c:majorTickMark val="out"/>
        <c:minorTickMark val="none"/>
        <c:tickLblPos val="nextTo"/>
        <c:crossAx val="939693247"/>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26858877086494E-2"/>
          <c:y val="3.0678466076696165E-2"/>
          <c:w val="0.96054628224582705"/>
          <c:h val="0.93864306784660767"/>
        </c:manualLayout>
      </c:layout>
      <c:barChart>
        <c:barDir val="bar"/>
        <c:grouping val="stacked"/>
        <c:varyColors val="0"/>
        <c:ser>
          <c:idx val="0"/>
          <c:order val="0"/>
          <c:spPr>
            <a:solidFill>
              <a:srgbClr val="5F4966"/>
            </a:solidFill>
            <a:ln w="9525" algn="ctr">
              <a:solidFill>
                <a:srgbClr val="FFFFFF"/>
              </a:solidFill>
              <a:prstDash val="solid"/>
            </a:ln>
          </c:spPr>
          <c:invertIfNegative val="0"/>
          <c:dLbls>
            <c:dLbl>
              <c:idx val="0"/>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39B-407D-A4CA-ED9B9DC19553}"/>
                </c:ext>
              </c:extLst>
            </c:dLbl>
            <c:dLbl>
              <c:idx val="1"/>
              <c:layout>
                <c:manualLayout>
                  <c:x val="-3.7936267071320183E-4"/>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39B-407D-A4CA-ED9B9DC19553}"/>
                </c:ext>
              </c:extLst>
            </c:dLbl>
            <c:dLbl>
              <c:idx val="2"/>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39B-407D-A4CA-ED9B9DC19553}"/>
                </c:ext>
              </c:extLst>
            </c:dLbl>
            <c:dLbl>
              <c:idx val="3"/>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39B-407D-A4CA-ED9B9DC19553}"/>
                </c:ext>
              </c:extLst>
            </c:dLbl>
            <c:dLbl>
              <c:idx val="4"/>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39B-407D-A4CA-ED9B9DC19553}"/>
                </c:ext>
              </c:extLst>
            </c:dLbl>
            <c:dLbl>
              <c:idx val="5"/>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39B-407D-A4CA-ED9B9DC19553}"/>
                </c:ext>
              </c:extLst>
            </c:dLbl>
            <c:dLbl>
              <c:idx val="6"/>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39B-407D-A4CA-ED9B9DC195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66.6666666666666</c:v>
                </c:pt>
                <c:pt idx="1">
                  <c:v>58.3333333333333</c:v>
                </c:pt>
                <c:pt idx="2">
                  <c:v>57.894736842105196</c:v>
                </c:pt>
                <c:pt idx="3">
                  <c:v>56.25</c:v>
                </c:pt>
                <c:pt idx="4">
                  <c:v>46.428571428571402</c:v>
                </c:pt>
                <c:pt idx="5">
                  <c:v>21.428571428571399</c:v>
                </c:pt>
                <c:pt idx="6">
                  <c:v>41.6666666666666</c:v>
                </c:pt>
              </c:numCache>
            </c:numRef>
          </c:val>
          <c:extLst>
            <c:ext xmlns:c16="http://schemas.microsoft.com/office/drawing/2014/chart" uri="{C3380CC4-5D6E-409C-BE32-E72D297353CC}">
              <c16:uniqueId val="{00000007-339B-407D-A4CA-ED9B9DC19553}"/>
            </c:ext>
          </c:extLst>
        </c:ser>
        <c:ser>
          <c:idx val="1"/>
          <c:order val="1"/>
          <c:spPr>
            <a:solidFill>
              <a:schemeClr val="accent4"/>
            </a:solidFill>
            <a:ln w="9525" algn="ctr">
              <a:solidFill>
                <a:srgbClr val="FFFFFF"/>
              </a:solidFill>
              <a:prstDash val="solid"/>
            </a:ln>
          </c:spPr>
          <c:invertIfNegative val="0"/>
          <c:dPt>
            <c:idx val="1"/>
            <c:invertIfNegative val="0"/>
            <c:bubble3D val="0"/>
            <c:spPr>
              <a:solidFill>
                <a:srgbClr val="DDD0E5"/>
              </a:solidFill>
              <a:ln w="9525" algn="ctr">
                <a:solidFill>
                  <a:srgbClr val="FFFFFF"/>
                </a:solidFill>
                <a:prstDash val="solid"/>
              </a:ln>
            </c:spPr>
            <c:extLst>
              <c:ext xmlns:c16="http://schemas.microsoft.com/office/drawing/2014/chart" uri="{C3380CC4-5D6E-409C-BE32-E72D297353CC}">
                <c16:uniqueId val="{00000008-339B-407D-A4CA-ED9B9DC19553}"/>
              </c:ext>
            </c:extLst>
          </c:dPt>
          <c:dLbls>
            <c:dLbl>
              <c:idx val="0"/>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39B-407D-A4CA-ED9B9DC19553}"/>
                </c:ext>
              </c:extLst>
            </c:dLbl>
            <c:dLbl>
              <c:idx val="1"/>
              <c:layout>
                <c:manualLayout>
                  <c:x val="0"/>
                  <c:y val="1.7699115044247787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39B-407D-A4CA-ED9B9DC19553}"/>
                </c:ext>
              </c:extLst>
            </c:dLbl>
            <c:dLbl>
              <c:idx val="2"/>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39B-407D-A4CA-ED9B9DC19553}"/>
                </c:ext>
              </c:extLst>
            </c:dLbl>
            <c:dLbl>
              <c:idx val="3"/>
              <c:layout>
                <c:manualLayout>
                  <c:x val="-3.7936267071320183E-4"/>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39B-407D-A4CA-ED9B9DC19553}"/>
                </c:ext>
              </c:extLst>
            </c:dLbl>
            <c:dLbl>
              <c:idx val="5"/>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39B-407D-A4CA-ED9B9DC19553}"/>
                </c:ext>
              </c:extLst>
            </c:dLbl>
            <c:dLbl>
              <c:idx val="6"/>
              <c:layout>
                <c:manualLayout>
                  <c:x val="0"/>
                  <c:y val="1.7699115044247787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39B-407D-A4CA-ED9B9DC195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16.666666666666597</c:v>
                </c:pt>
                <c:pt idx="1">
                  <c:v>41.666666666666607</c:v>
                </c:pt>
                <c:pt idx="2">
                  <c:v>15.789473684210497</c:v>
                </c:pt>
                <c:pt idx="3">
                  <c:v>18.75</c:v>
                </c:pt>
                <c:pt idx="4">
                  <c:v>3.5714285714285698</c:v>
                </c:pt>
                <c:pt idx="5">
                  <c:v>21.428571428571399</c:v>
                </c:pt>
                <c:pt idx="6">
                  <c:v>16.6666666666666</c:v>
                </c:pt>
              </c:numCache>
            </c:numRef>
          </c:val>
          <c:extLst>
            <c:ext xmlns:c16="http://schemas.microsoft.com/office/drawing/2014/chart" uri="{C3380CC4-5D6E-409C-BE32-E72D297353CC}">
              <c16:uniqueId val="{0000000E-339B-407D-A4CA-ED9B9DC19553}"/>
            </c:ext>
          </c:extLst>
        </c:ser>
        <c:ser>
          <c:idx val="2"/>
          <c:order val="2"/>
          <c:spPr>
            <a:solidFill>
              <a:srgbClr val="DDD0E5"/>
            </a:solidFill>
            <a:ln w="9525" algn="ctr">
              <a:solidFill>
                <a:srgbClr val="FFFFFF"/>
              </a:solidFill>
              <a:prstDash val="solid"/>
            </a:ln>
          </c:spPr>
          <c:invertIfNegative val="0"/>
          <c:dLbls>
            <c:dLbl>
              <c:idx val="0"/>
              <c:layout>
                <c:manualLayout>
                  <c:x val="0"/>
                  <c:y val="1.7699115044247787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39B-407D-A4CA-ED9B9DC19553}"/>
                </c:ext>
              </c:extLst>
            </c:dLbl>
            <c:dLbl>
              <c:idx val="2"/>
              <c:layout>
                <c:manualLayout>
                  <c:x val="0"/>
                  <c:y val="1.7699115044247787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39B-407D-A4CA-ED9B9DC19553}"/>
                </c:ext>
              </c:extLst>
            </c:dLbl>
            <c:dLbl>
              <c:idx val="3"/>
              <c:layout>
                <c:manualLayout>
                  <c:x val="-3.7936267071320183E-4"/>
                  <c:y val="1.7699115044247787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39B-407D-A4CA-ED9B9DC19553}"/>
                </c:ext>
              </c:extLst>
            </c:dLbl>
            <c:dLbl>
              <c:idx val="4"/>
              <c:layout>
                <c:manualLayout>
                  <c:x val="0"/>
                  <c:y val="1.7699115044247787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39B-407D-A4CA-ED9B9DC19553}"/>
                </c:ext>
              </c:extLst>
            </c:dLbl>
            <c:dLbl>
              <c:idx val="5"/>
              <c:layout>
                <c:manualLayout>
                  <c:x val="-3.7936267071320183E-4"/>
                  <c:y val="1.7699115044247787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39B-407D-A4CA-ED9B9DC19553}"/>
                </c:ext>
              </c:extLst>
            </c:dLbl>
            <c:dLbl>
              <c:idx val="6"/>
              <c:layout>
                <c:manualLayout>
                  <c:x val="0"/>
                  <c:y val="1.7699115044247787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39B-407D-A4CA-ED9B9DC195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Sheet1!$A$3:$G$3</c:f>
              <c:numCache>
                <c:formatCode>General</c:formatCode>
                <c:ptCount val="7"/>
                <c:pt idx="0">
                  <c:v>16.666666666666597</c:v>
                </c:pt>
                <c:pt idx="2">
                  <c:v>26.315789473684191</c:v>
                </c:pt>
                <c:pt idx="3">
                  <c:v>25</c:v>
                </c:pt>
                <c:pt idx="4">
                  <c:v>50</c:v>
                </c:pt>
                <c:pt idx="5">
                  <c:v>57.142857142857096</c:v>
                </c:pt>
                <c:pt idx="6">
                  <c:v>41.666666666666593</c:v>
                </c:pt>
              </c:numCache>
            </c:numRef>
          </c:val>
          <c:extLst>
            <c:ext xmlns:c16="http://schemas.microsoft.com/office/drawing/2014/chart" uri="{C3380CC4-5D6E-409C-BE32-E72D297353CC}">
              <c16:uniqueId val="{00000015-339B-407D-A4CA-ED9B9DC19553}"/>
            </c:ext>
          </c:extLst>
        </c:ser>
        <c:dLbls>
          <c:showLegendKey val="0"/>
          <c:showVal val="0"/>
          <c:showCatName val="0"/>
          <c:showSerName val="0"/>
          <c:showPercent val="0"/>
          <c:showBubbleSize val="0"/>
        </c:dLbls>
        <c:gapWidth val="40"/>
        <c:overlap val="100"/>
        <c:axId val="42955440"/>
        <c:axId val="1"/>
      </c:barChart>
      <c:catAx>
        <c:axId val="42955440"/>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t"/>
        <c:numFmt formatCode="General" sourceLinked="1"/>
        <c:majorTickMark val="out"/>
        <c:minorTickMark val="none"/>
        <c:tickLblPos val="nextTo"/>
        <c:crossAx val="42955440"/>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26858877086494E-2"/>
          <c:y val="4.7838086476540941E-2"/>
          <c:w val="0.96054628224582705"/>
          <c:h val="0.90432382704691816"/>
        </c:manualLayout>
      </c:layout>
      <c:barChart>
        <c:barDir val="bar"/>
        <c:grouping val="stacked"/>
        <c:varyColors val="0"/>
        <c:ser>
          <c:idx val="0"/>
          <c:order val="0"/>
          <c:spPr>
            <a:solidFill>
              <a:srgbClr val="5F4966"/>
            </a:solidFill>
            <a:ln w="9525" algn="ctr">
              <a:solidFill>
                <a:srgbClr val="FFFFFF"/>
              </a:solidFill>
              <a:prstDash val="solid"/>
            </a:ln>
          </c:spPr>
          <c:invertIfNegative val="0"/>
          <c:dLbls>
            <c:dLbl>
              <c:idx val="0"/>
              <c:layout>
                <c:manualLayout>
                  <c:x val="0"/>
                  <c:y val="2.7598896044158236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D59-4F69-8C96-83BB0B188B86}"/>
                </c:ext>
              </c:extLst>
            </c:dLbl>
            <c:dLbl>
              <c:idx val="1"/>
              <c:layout>
                <c:manualLayout>
                  <c:x val="0"/>
                  <c:y val="2.7598896044158236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D59-4F69-8C96-83BB0B188B86}"/>
                </c:ext>
              </c:extLst>
            </c:dLbl>
            <c:dLbl>
              <c:idx val="2"/>
              <c:layout>
                <c:manualLayout>
                  <c:x val="0"/>
                  <c:y val="2.7598896044158236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D59-4F69-8C96-83BB0B188B8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38.947368421052602</c:v>
                </c:pt>
                <c:pt idx="1">
                  <c:v>67.567567567567494</c:v>
                </c:pt>
                <c:pt idx="2">
                  <c:v>46.153846153846104</c:v>
                </c:pt>
              </c:numCache>
            </c:numRef>
          </c:val>
          <c:extLst>
            <c:ext xmlns:c16="http://schemas.microsoft.com/office/drawing/2014/chart" uri="{C3380CC4-5D6E-409C-BE32-E72D297353CC}">
              <c16:uniqueId val="{00000003-9D59-4F69-8C96-83BB0B188B86}"/>
            </c:ext>
          </c:extLst>
        </c:ser>
        <c:ser>
          <c:idx val="1"/>
          <c:order val="1"/>
          <c:spPr>
            <a:solidFill>
              <a:schemeClr val="accent4"/>
            </a:solidFill>
            <a:ln w="9525" algn="ctr">
              <a:solidFill>
                <a:srgbClr val="FFFFFF"/>
              </a:solidFill>
              <a:prstDash val="solid"/>
            </a:ln>
          </c:spPr>
          <c:invertIfNegative val="0"/>
          <c:dLbls>
            <c:dLbl>
              <c:idx val="0"/>
              <c:layout>
                <c:manualLayout>
                  <c:x val="-3.7936267071320183E-4"/>
                  <c:y val="2.7598896044158236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D59-4F69-8C96-83BB0B188B86}"/>
                </c:ext>
              </c:extLst>
            </c:dLbl>
            <c:dLbl>
              <c:idx val="1"/>
              <c:layout>
                <c:manualLayout>
                  <c:x val="0"/>
                  <c:y val="2.7598896044158236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D59-4F69-8C96-83BB0B188B86}"/>
                </c:ext>
              </c:extLst>
            </c:dLbl>
            <c:dLbl>
              <c:idx val="2"/>
              <c:layout>
                <c:manualLayout>
                  <c:x val="0"/>
                  <c:y val="2.7598896044158236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D59-4F69-8C96-83BB0B188B8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14.736842105263099</c:v>
                </c:pt>
                <c:pt idx="1">
                  <c:v>10.8108108108108</c:v>
                </c:pt>
                <c:pt idx="2">
                  <c:v>15.384615384615296</c:v>
                </c:pt>
              </c:numCache>
            </c:numRef>
          </c:val>
          <c:extLst>
            <c:ext xmlns:c16="http://schemas.microsoft.com/office/drawing/2014/chart" uri="{C3380CC4-5D6E-409C-BE32-E72D297353CC}">
              <c16:uniqueId val="{00000007-9D59-4F69-8C96-83BB0B188B86}"/>
            </c:ext>
          </c:extLst>
        </c:ser>
        <c:ser>
          <c:idx val="2"/>
          <c:order val="2"/>
          <c:spPr>
            <a:solidFill>
              <a:srgbClr val="DDD0E5"/>
            </a:solidFill>
            <a:ln w="9525" algn="ctr">
              <a:solidFill>
                <a:srgbClr val="FFFFFF"/>
              </a:solidFill>
              <a:prstDash val="solid"/>
            </a:ln>
          </c:spPr>
          <c:invertIfNegative val="0"/>
          <c:dLbls>
            <c:dLbl>
              <c:idx val="0"/>
              <c:layout>
                <c:manualLayout>
                  <c:x val="-3.7936267071320183E-4"/>
                  <c:y val="2.7598896044158236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D59-4F69-8C96-83BB0B188B86}"/>
                </c:ext>
              </c:extLst>
            </c:dLbl>
            <c:dLbl>
              <c:idx val="1"/>
              <c:layout>
                <c:manualLayout>
                  <c:x val="0"/>
                  <c:y val="2.7598896044158236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D59-4F69-8C96-83BB0B188B86}"/>
                </c:ext>
              </c:extLst>
            </c:dLbl>
            <c:dLbl>
              <c:idx val="2"/>
              <c:layout>
                <c:manualLayout>
                  <c:x val="0"/>
                  <c:y val="2.7598896044158236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D59-4F69-8C96-83BB0B188B8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46.315789473684198</c:v>
                </c:pt>
                <c:pt idx="1">
                  <c:v>21.6216216216216</c:v>
                </c:pt>
                <c:pt idx="2">
                  <c:v>38.461538461538403</c:v>
                </c:pt>
              </c:numCache>
            </c:numRef>
          </c:val>
          <c:extLst>
            <c:ext xmlns:c16="http://schemas.microsoft.com/office/drawing/2014/chart" uri="{C3380CC4-5D6E-409C-BE32-E72D297353CC}">
              <c16:uniqueId val="{0000000B-9D59-4F69-8C96-83BB0B188B86}"/>
            </c:ext>
          </c:extLst>
        </c:ser>
        <c:dLbls>
          <c:showLegendKey val="0"/>
          <c:showVal val="0"/>
          <c:showCatName val="0"/>
          <c:showSerName val="0"/>
          <c:showPercent val="0"/>
          <c:showBubbleSize val="0"/>
        </c:dLbls>
        <c:gapWidth val="80"/>
        <c:overlap val="100"/>
        <c:axId val="1285788159"/>
        <c:axId val="1"/>
      </c:barChart>
      <c:catAx>
        <c:axId val="1285788159"/>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99.999999999999901"/>
          <c:min val="0"/>
        </c:scaling>
        <c:delete val="1"/>
        <c:axPos val="t"/>
        <c:numFmt formatCode="General" sourceLinked="1"/>
        <c:majorTickMark val="out"/>
        <c:minorTickMark val="none"/>
        <c:tickLblPos val="nextTo"/>
        <c:crossAx val="1285788159"/>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391B4-A7B8-4DA7-BE79-A26093C71E92}"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B2782-2960-41E3-A120-70E9B22BE607}" type="slidenum">
              <a:rPr lang="en-US" smtClean="0"/>
              <a:t>‹#›</a:t>
            </a:fld>
            <a:endParaRPr lang="en-US"/>
          </a:p>
        </p:txBody>
      </p:sp>
    </p:spTree>
    <p:extLst>
      <p:ext uri="{BB962C8B-B14F-4D97-AF65-F5344CB8AC3E}">
        <p14:creationId xmlns:p14="http://schemas.microsoft.com/office/powerpoint/2010/main" val="3112990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Jamila to kick off </a:t>
            </a:r>
          </a:p>
          <a:p>
            <a:endParaRPr lang="en-US" dirty="0"/>
          </a:p>
          <a:p>
            <a:r>
              <a:rPr lang="en-US" sz="1200" kern="1200" dirty="0">
                <a:solidFill>
                  <a:schemeClr val="tx1"/>
                </a:solidFill>
                <a:effectLst/>
                <a:latin typeface="+mn-lt"/>
                <a:ea typeface="+mn-ea"/>
                <a:cs typeface="+mn-cs"/>
              </a:rPr>
              <a:t>“Welcome everyone to our Supplier Citizenship workshop focused on Supplier Diversity – this is the 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workshop out of a series of 11, which we’ve been putting together to help our supply partners with some inspiration and some tips on selected Citizenship areas.</a:t>
            </a:r>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hope you had a chance to join few of these and if not, no worry, you can access all recording on the </a:t>
            </a:r>
            <a:r>
              <a:rPr lang="en-US" sz="1200" kern="1200" dirty="0" err="1">
                <a:solidFill>
                  <a:schemeClr val="tx1"/>
                </a:solidFill>
                <a:effectLst/>
                <a:latin typeface="+mn-lt"/>
                <a:ea typeface="+mn-ea"/>
                <a:cs typeface="+mn-cs"/>
              </a:rPr>
              <a:t>Idloom</a:t>
            </a:r>
            <a:r>
              <a:rPr lang="en-US" sz="1200" kern="1200" dirty="0">
                <a:solidFill>
                  <a:schemeClr val="tx1"/>
                </a:solidFill>
                <a:effectLst/>
                <a:latin typeface="+mn-lt"/>
                <a:ea typeface="+mn-ea"/>
                <a:cs typeface="+mn-cs"/>
              </a:rPr>
              <a:t> platform till end July and then on pgsupplier.com</a:t>
            </a:r>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name is Jamila Belabidi, I am the Purchases Director in charge of Global SD and Women Economic Empowerment at P&amp;G, from Geneva. </a:t>
            </a:r>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have the immense pleasure today to host this workshop focused on a SD tool, resulting from the collaboration between Kearney, Women’s Forum, </a:t>
            </a:r>
            <a:r>
              <a:rPr lang="en-US" sz="1200" kern="1200" dirty="0" err="1">
                <a:solidFill>
                  <a:schemeClr val="tx1"/>
                </a:solidFill>
                <a:effectLst/>
                <a:latin typeface="+mn-lt"/>
                <a:ea typeface="+mn-ea"/>
                <a:cs typeface="+mn-cs"/>
              </a:rPr>
              <a:t>WEConnect</a:t>
            </a:r>
            <a:r>
              <a:rPr lang="en-US" sz="1200" kern="1200" dirty="0">
                <a:solidFill>
                  <a:schemeClr val="tx1"/>
                </a:solidFill>
                <a:effectLst/>
                <a:latin typeface="+mn-lt"/>
                <a:ea typeface="+mn-ea"/>
                <a:cs typeface="+mn-cs"/>
              </a:rPr>
              <a:t>, P&amp;G and others. The objective is to help you start, build and grow Supplier Diversity program globally.</a:t>
            </a:r>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thought leaders and architects behind this effort are with us today – and I am handing over to Imran Dassu, a partner of P&amp;G and a partner at Kearney, who will take us thru this journey. </a:t>
            </a:r>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H" sz="1200" kern="120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EB40A0D-B37C-4B4E-98EA-A5408E8FB765}" type="slidenum">
              <a:rPr lang="en-US" smtClean="0"/>
              <a:t>1</a:t>
            </a:fld>
            <a:endParaRPr lang="en-US" dirty="0"/>
          </a:p>
        </p:txBody>
      </p:sp>
    </p:spTree>
    <p:extLst>
      <p:ext uri="{BB962C8B-B14F-4D97-AF65-F5344CB8AC3E}">
        <p14:creationId xmlns:p14="http://schemas.microsoft.com/office/powerpoint/2010/main" val="957421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changed the title…. To make it more positive while highlighting opportunity areas. </a:t>
            </a:r>
          </a:p>
          <a:p>
            <a:endParaRPr lang="en-GB" dirty="0"/>
          </a:p>
          <a:p>
            <a:endParaRPr lang="en-GB" dirty="0"/>
          </a:p>
          <a:p>
            <a:endParaRPr lang="en-GB" dirty="0"/>
          </a:p>
          <a:p>
            <a:r>
              <a:rPr lang="en-GB" dirty="0"/>
              <a:t>If we then deep dive into the split across industry and location, we can see that at first glance, there is a general trend across industry where P&amp;G suppliers broadly match the total population.  As expected, transport, travel and infrastructure has very low representation, whereas AA, particularly </a:t>
            </a:r>
            <a:r>
              <a:rPr lang="en-GB" dirty="0" err="1"/>
              <a:t>inustrail</a:t>
            </a:r>
            <a:r>
              <a:rPr lang="en-GB" dirty="0"/>
              <a:t> processes has the highest representation and a strong % of suppliers with a program.  </a:t>
            </a:r>
          </a:p>
          <a:p>
            <a:r>
              <a:rPr lang="en-GB" dirty="0"/>
              <a:t>If we look at the location distributions, again as expected there is a focus around Europe.  This also broadly matches with the general population of respondents.  However one key data point to pull out here is the comparatively low number of P&amp;G’s European suppliers with a program - Europe 33% vs. 39% is a marked difference in Europe suppliers that have a diversity program when we look at the total numbers this represents.  17 vs. 37.  Clearly much room for growth here. </a:t>
            </a:r>
          </a:p>
          <a:p>
            <a:endParaRPr lang="en-GB" dirty="0"/>
          </a:p>
        </p:txBody>
      </p:sp>
      <p:sp>
        <p:nvSpPr>
          <p:cNvPr id="4" name="Slide Number Placeholder 3"/>
          <p:cNvSpPr>
            <a:spLocks noGrp="1"/>
          </p:cNvSpPr>
          <p:nvPr>
            <p:ph type="sldNum" sz="quarter" idx="5"/>
          </p:nvPr>
        </p:nvSpPr>
        <p:spPr/>
        <p:txBody>
          <a:bodyPr/>
          <a:lstStyle/>
          <a:p>
            <a:fld id="{6B6B2782-2960-41E3-A120-70E9B22BE607}" type="slidenum">
              <a:rPr lang="en-US" smtClean="0"/>
              <a:t>10</a:t>
            </a:fld>
            <a:endParaRPr lang="en-US"/>
          </a:p>
        </p:txBody>
      </p:sp>
    </p:spTree>
    <p:extLst>
      <p:ext uri="{BB962C8B-B14F-4D97-AF65-F5344CB8AC3E}">
        <p14:creationId xmlns:p14="http://schemas.microsoft.com/office/powerpoint/2010/main" val="3699498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kern="1200" dirty="0">
                <a:solidFill>
                  <a:schemeClr val="tx1"/>
                </a:solidFill>
                <a:effectLst/>
                <a:latin typeface="+mn-lt"/>
                <a:ea typeface="+mn-ea"/>
                <a:cs typeface="+mn-cs"/>
              </a:rPr>
              <a:t>If we then deep dive into the primary drivers and motivations for P&amp;G’s suppliers, we can see that meeting corporate social responsibility and doing the right thing are the primary drivers.  This again maps across the population of all respondents to the survey, not just P&amp;G.  </a:t>
            </a:r>
          </a:p>
          <a:p>
            <a:pPr rtl="0"/>
            <a:r>
              <a:rPr lang="en-GB" sz="1200" b="0" i="0" kern="1200" dirty="0">
                <a:solidFill>
                  <a:schemeClr val="tx1"/>
                </a:solidFill>
                <a:effectLst/>
                <a:latin typeface="+mn-lt"/>
                <a:ea typeface="+mn-ea"/>
                <a:cs typeface="+mn-cs"/>
              </a:rPr>
              <a:t>Of particular significance here is finding #2.  P&amp;G have stated that having a diversity program is now an integral part of their business strategies.. Its no longer just a nice to have anymore. And this extends of course across the P&amp;G suppliers. </a:t>
            </a:r>
          </a:p>
          <a:p>
            <a:pPr rtl="0"/>
            <a:r>
              <a:rPr lang="en-GB" sz="1200" b="0" i="0" kern="1200" dirty="0">
                <a:solidFill>
                  <a:schemeClr val="tx1"/>
                </a:solidFill>
                <a:effectLst/>
                <a:latin typeface="+mn-lt"/>
                <a:ea typeface="+mn-ea"/>
                <a:cs typeface="+mn-cs"/>
              </a:rPr>
              <a:t>“read through slides!</a:t>
            </a:r>
          </a:p>
          <a:p>
            <a:endParaRPr lang="en-GB" dirty="0"/>
          </a:p>
        </p:txBody>
      </p:sp>
      <p:sp>
        <p:nvSpPr>
          <p:cNvPr id="4" name="Slide Number Placeholder 3"/>
          <p:cNvSpPr>
            <a:spLocks noGrp="1"/>
          </p:cNvSpPr>
          <p:nvPr>
            <p:ph type="sldNum" sz="quarter" idx="5"/>
          </p:nvPr>
        </p:nvSpPr>
        <p:spPr/>
        <p:txBody>
          <a:bodyPr/>
          <a:lstStyle/>
          <a:p>
            <a:fld id="{6B6B2782-2960-41E3-A120-70E9B22BE607}" type="slidenum">
              <a:rPr lang="en-US" smtClean="0"/>
              <a:t>11</a:t>
            </a:fld>
            <a:endParaRPr lang="en-US"/>
          </a:p>
        </p:txBody>
      </p:sp>
    </p:spTree>
    <p:extLst>
      <p:ext uri="{BB962C8B-B14F-4D97-AF65-F5344CB8AC3E}">
        <p14:creationId xmlns:p14="http://schemas.microsoft.com/office/powerpoint/2010/main" val="3014583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 just want to pause here for you to reflect on this a little, as I take you through the results from the survey regarding the P&amp;G respondents primary barriers to effective implementation of a supplier diversity programme   </a:t>
            </a:r>
          </a:p>
          <a:p>
            <a:r>
              <a:rPr lang="en-GB" dirty="0"/>
              <a:t>We’d really love to hear more from you as attendees of today’s talk to understand your barriers to implementing a diversity program with your suppliers.  Please feel free to add your thoughts in the comment box throughout the rest of this presentation</a:t>
            </a:r>
          </a:p>
          <a:p>
            <a:r>
              <a:rPr lang="en-GB" dirty="0"/>
              <a:t>PAUSE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B6B2782-2960-41E3-A120-70E9B22BE607}" type="slidenum">
              <a:rPr lang="en-US" smtClean="0"/>
              <a:t>12</a:t>
            </a:fld>
            <a:endParaRPr lang="en-US"/>
          </a:p>
        </p:txBody>
      </p:sp>
    </p:spTree>
    <p:extLst>
      <p:ext uri="{BB962C8B-B14F-4D97-AF65-F5344CB8AC3E}">
        <p14:creationId xmlns:p14="http://schemas.microsoft.com/office/powerpoint/2010/main" val="33498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you’re thinking about that, I just wanted to take you through the findings on this from the survey at a high level.  As I mentioned, all of these slides will be available to you:  this will be on both the </a:t>
            </a:r>
            <a:r>
              <a:rPr lang="en-GB" sz="1200" b="0" i="0" kern="1200" dirty="0" err="1">
                <a:solidFill>
                  <a:schemeClr val="tx1"/>
                </a:solidFill>
                <a:effectLst/>
                <a:latin typeface="+mn-lt"/>
                <a:ea typeface="+mn-ea"/>
                <a:cs typeface="+mn-cs"/>
              </a:rPr>
              <a:t>idloom</a:t>
            </a:r>
            <a:r>
              <a:rPr lang="en-GB" sz="1200" b="0" i="0" kern="1200" dirty="0">
                <a:solidFill>
                  <a:schemeClr val="tx1"/>
                </a:solidFill>
                <a:effectLst/>
                <a:latin typeface="+mn-lt"/>
                <a:ea typeface="+mn-ea"/>
                <a:cs typeface="+mn-cs"/>
              </a:rPr>
              <a:t> platform and on pgsupplier.com.  </a:t>
            </a:r>
          </a:p>
          <a:p>
            <a:r>
              <a:rPr lang="en-GB" sz="1200" b="0" i="0" kern="1200" dirty="0">
                <a:solidFill>
                  <a:schemeClr val="tx1"/>
                </a:solidFill>
                <a:effectLst/>
                <a:latin typeface="+mn-lt"/>
                <a:ea typeface="+mn-ea"/>
                <a:cs typeface="+mn-cs"/>
              </a:rPr>
              <a:t>From the survey, it was clear that access to diverse suppliers was the number 1 challenge.  Etc. talk through</a:t>
            </a:r>
          </a:p>
        </p:txBody>
      </p:sp>
      <p:sp>
        <p:nvSpPr>
          <p:cNvPr id="4" name="Slide Number Placeholder 3"/>
          <p:cNvSpPr>
            <a:spLocks noGrp="1"/>
          </p:cNvSpPr>
          <p:nvPr>
            <p:ph type="sldNum" sz="quarter" idx="5"/>
          </p:nvPr>
        </p:nvSpPr>
        <p:spPr/>
        <p:txBody>
          <a:bodyPr/>
          <a:lstStyle/>
          <a:p>
            <a:fld id="{6B6B2782-2960-41E3-A120-70E9B22BE607}" type="slidenum">
              <a:rPr lang="en-US" smtClean="0"/>
              <a:t>13</a:t>
            </a:fld>
            <a:endParaRPr lang="en-US"/>
          </a:p>
        </p:txBody>
      </p:sp>
    </p:spTree>
    <p:extLst>
      <p:ext uri="{BB962C8B-B14F-4D97-AF65-F5344CB8AC3E}">
        <p14:creationId xmlns:p14="http://schemas.microsoft.com/office/powerpoint/2010/main" val="308887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deep dive into this a bit further, feedback was that more than ½ of the P&amp;G suppliers that responded would like more guidance on best practices.  So this is clear and actionable change that I know P&amp;G are working through. </a:t>
            </a:r>
          </a:p>
        </p:txBody>
      </p:sp>
      <p:sp>
        <p:nvSpPr>
          <p:cNvPr id="4" name="Slide Number Placeholder 3"/>
          <p:cNvSpPr>
            <a:spLocks noGrp="1"/>
          </p:cNvSpPr>
          <p:nvPr>
            <p:ph type="sldNum" sz="quarter" idx="5"/>
          </p:nvPr>
        </p:nvSpPr>
        <p:spPr/>
        <p:txBody>
          <a:bodyPr/>
          <a:lstStyle/>
          <a:p>
            <a:fld id="{6B6B2782-2960-41E3-A120-70E9B22BE607}" type="slidenum">
              <a:rPr lang="en-US" smtClean="0"/>
              <a:t>14</a:t>
            </a:fld>
            <a:endParaRPr lang="en-US"/>
          </a:p>
        </p:txBody>
      </p:sp>
    </p:spTree>
    <p:extLst>
      <p:ext uri="{BB962C8B-B14F-4D97-AF65-F5344CB8AC3E}">
        <p14:creationId xmlns:p14="http://schemas.microsoft.com/office/powerpoint/2010/main" val="389697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Tool is a way for you as an organisation to assess your supplier diversity.  Your organisation will then be benchmarked against your peers in terms of your supplier diversity maturity and given recommendations for how to progress to the next level</a:t>
            </a:r>
          </a:p>
        </p:txBody>
      </p:sp>
      <p:sp>
        <p:nvSpPr>
          <p:cNvPr id="4" name="Slide Number Placeholder 3"/>
          <p:cNvSpPr>
            <a:spLocks noGrp="1"/>
          </p:cNvSpPr>
          <p:nvPr>
            <p:ph type="sldNum" sz="quarter" idx="5"/>
          </p:nvPr>
        </p:nvSpPr>
        <p:spPr/>
        <p:txBody>
          <a:bodyPr/>
          <a:lstStyle/>
          <a:p>
            <a:fld id="{6B6B2782-2960-41E3-A120-70E9B22BE607}" type="slidenum">
              <a:rPr lang="en-US" smtClean="0"/>
              <a:t>15</a:t>
            </a:fld>
            <a:endParaRPr lang="en-US"/>
          </a:p>
        </p:txBody>
      </p:sp>
    </p:spTree>
    <p:extLst>
      <p:ext uri="{BB962C8B-B14F-4D97-AF65-F5344CB8AC3E}">
        <p14:creationId xmlns:p14="http://schemas.microsoft.com/office/powerpoint/2010/main" val="2787816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Talk through process</a:t>
            </a:r>
          </a:p>
          <a:p>
            <a:r>
              <a:rPr lang="en-GB" sz="1200" b="0" i="0" kern="1200" dirty="0">
                <a:solidFill>
                  <a:schemeClr val="tx1"/>
                </a:solidFill>
                <a:effectLst/>
                <a:latin typeface="+mn-lt"/>
                <a:ea typeface="+mn-ea"/>
                <a:cs typeface="+mn-cs"/>
              </a:rPr>
              <a:t>So this is your call to action.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If you want to know where you stand against your peers and how to improve and develop your supplier diversity, complete the survey.  Once we reach roughly 200 responses, we will be able to share your complete benchmark report and next steps for action</a:t>
            </a:r>
          </a:p>
          <a:p>
            <a:r>
              <a:rPr lang="en-GB" sz="1200" b="0" i="0" kern="1200" dirty="0">
                <a:solidFill>
                  <a:schemeClr val="tx1"/>
                </a:solidFill>
                <a:effectLst/>
                <a:latin typeface="+mn-lt"/>
                <a:ea typeface="+mn-ea"/>
                <a:cs typeface="+mn-cs"/>
              </a:rPr>
              <a:t>ask suppliers in the call to fill it themselves and if they can also push out this to their suppliers too (40 </a:t>
            </a:r>
            <a:r>
              <a:rPr lang="en-GB" sz="1200" b="0" i="0" kern="1200" dirty="0" err="1">
                <a:solidFill>
                  <a:schemeClr val="tx1"/>
                </a:solidFill>
                <a:effectLst/>
                <a:latin typeface="+mn-lt"/>
                <a:ea typeface="+mn-ea"/>
                <a:cs typeface="+mn-cs"/>
              </a:rPr>
              <a:t>mn</a:t>
            </a:r>
            <a:r>
              <a:rPr lang="en-GB" sz="1200" b="0" i="0" kern="1200" dirty="0">
                <a:solidFill>
                  <a:schemeClr val="tx1"/>
                </a:solidFill>
                <a:effectLst/>
                <a:latin typeface="+mn-lt"/>
                <a:ea typeface="+mn-ea"/>
                <a:cs typeface="+mn-cs"/>
              </a:rPr>
              <a:t> investment)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Herve to re-enforce using the tool</a:t>
            </a:r>
            <a:endParaRPr lang="en-US" dirty="0"/>
          </a:p>
        </p:txBody>
      </p:sp>
      <p:sp>
        <p:nvSpPr>
          <p:cNvPr id="4" name="Slide Number Placeholder 3"/>
          <p:cNvSpPr>
            <a:spLocks noGrp="1"/>
          </p:cNvSpPr>
          <p:nvPr>
            <p:ph type="sldNum" sz="quarter" idx="5"/>
          </p:nvPr>
        </p:nvSpPr>
        <p:spPr/>
        <p:txBody>
          <a:bodyPr/>
          <a:lstStyle/>
          <a:p>
            <a:fld id="{F8C8158D-B735-7042-843F-B15A86E3A5BE}" type="slidenum">
              <a:rPr lang="en-US" smtClean="0"/>
              <a:t>16</a:t>
            </a:fld>
            <a:endParaRPr lang="en-US" dirty="0"/>
          </a:p>
        </p:txBody>
      </p:sp>
    </p:spTree>
    <p:extLst>
      <p:ext uri="{BB962C8B-B14F-4D97-AF65-F5344CB8AC3E}">
        <p14:creationId xmlns:p14="http://schemas.microsoft.com/office/powerpoint/2010/main" val="167178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expand on what you will receive, etc. </a:t>
            </a:r>
          </a:p>
          <a:p>
            <a:endParaRPr lang="en-GB" dirty="0"/>
          </a:p>
          <a:p>
            <a:r>
              <a:rPr lang="en-GB" dirty="0"/>
              <a:t>1. Plotted against three key areas:</a:t>
            </a:r>
          </a:p>
        </p:txBody>
      </p:sp>
      <p:sp>
        <p:nvSpPr>
          <p:cNvPr id="4" name="Slide Number Placeholder 3"/>
          <p:cNvSpPr>
            <a:spLocks noGrp="1"/>
          </p:cNvSpPr>
          <p:nvPr>
            <p:ph type="sldNum" sz="quarter" idx="5"/>
          </p:nvPr>
        </p:nvSpPr>
        <p:spPr/>
        <p:txBody>
          <a:bodyPr/>
          <a:lstStyle/>
          <a:p>
            <a:fld id="{6B6B2782-2960-41E3-A120-70E9B22BE607}" type="slidenum">
              <a:rPr lang="en-US" smtClean="0"/>
              <a:t>17</a:t>
            </a:fld>
            <a:endParaRPr lang="en-US"/>
          </a:p>
        </p:txBody>
      </p:sp>
    </p:spTree>
    <p:extLst>
      <p:ext uri="{BB962C8B-B14F-4D97-AF65-F5344CB8AC3E}">
        <p14:creationId xmlns:p14="http://schemas.microsoft.com/office/powerpoint/2010/main" val="3351686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Current maturity diagnosed</a:t>
            </a:r>
          </a:p>
          <a:p>
            <a:r>
              <a:rPr lang="en-GB" dirty="0"/>
              <a:t>Provide a perspective on each of the 4 areas are – what each of them are at a high level</a:t>
            </a:r>
          </a:p>
          <a:p>
            <a:r>
              <a:rPr lang="en-GB" dirty="0"/>
              <a:t>Foundational – getting started, thinking about doing something etc.  No business case, metrics etc.</a:t>
            </a:r>
          </a:p>
          <a:p>
            <a:r>
              <a:rPr lang="en-GB" dirty="0"/>
              <a:t>Building – just getting into it more, business case, might not have numbers etc. </a:t>
            </a:r>
          </a:p>
          <a:p>
            <a:r>
              <a:rPr lang="en-GB" dirty="0"/>
              <a:t>Operational – starting to get wiring in place, connect across the organisation etc. connecting different </a:t>
            </a:r>
            <a:r>
              <a:rPr lang="en-GB" dirty="0" err="1"/>
              <a:t>unctionsl</a:t>
            </a:r>
            <a:endParaRPr lang="en-GB" dirty="0"/>
          </a:p>
          <a:p>
            <a:r>
              <a:rPr lang="en-GB" dirty="0"/>
              <a:t>Embedded – it is across the entire organisation. </a:t>
            </a:r>
          </a:p>
          <a:p>
            <a:r>
              <a:rPr lang="en-GB" dirty="0"/>
              <a:t>Al </a:t>
            </a:r>
            <a:r>
              <a:rPr lang="en-GB" dirty="0" err="1"/>
              <a:t>ot</a:t>
            </a:r>
            <a:r>
              <a:rPr lang="en-GB" dirty="0"/>
              <a:t> of detail behind it, will give you more granular feedback etc. </a:t>
            </a:r>
          </a:p>
        </p:txBody>
      </p:sp>
      <p:sp>
        <p:nvSpPr>
          <p:cNvPr id="4" name="Slide Number Placeholder 3"/>
          <p:cNvSpPr>
            <a:spLocks noGrp="1"/>
          </p:cNvSpPr>
          <p:nvPr>
            <p:ph type="sldNum" sz="quarter" idx="5"/>
          </p:nvPr>
        </p:nvSpPr>
        <p:spPr/>
        <p:txBody>
          <a:bodyPr/>
          <a:lstStyle/>
          <a:p>
            <a:fld id="{F8C8158D-B735-7042-843F-B15A86E3A5BE}" type="slidenum">
              <a:rPr lang="en-GB" smtClean="0"/>
              <a:t>18</a:t>
            </a:fld>
            <a:endParaRPr lang="en-GB" dirty="0"/>
          </a:p>
        </p:txBody>
      </p:sp>
    </p:spTree>
    <p:extLst>
      <p:ext uri="{BB962C8B-B14F-4D97-AF65-F5344CB8AC3E}">
        <p14:creationId xmlns:p14="http://schemas.microsoft.com/office/powerpoint/2010/main" val="3691263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3.Given bespoke recommendations for next steps based on your level of maturity</a:t>
            </a:r>
          </a:p>
        </p:txBody>
      </p:sp>
      <p:sp>
        <p:nvSpPr>
          <p:cNvPr id="4" name="Slide Number Placeholder 3"/>
          <p:cNvSpPr>
            <a:spLocks noGrp="1"/>
          </p:cNvSpPr>
          <p:nvPr>
            <p:ph type="sldNum" sz="quarter" idx="5"/>
          </p:nvPr>
        </p:nvSpPr>
        <p:spPr/>
        <p:txBody>
          <a:bodyPr/>
          <a:lstStyle/>
          <a:p>
            <a:fld id="{6B6B2782-2960-41E3-A120-70E9B22BE607}" type="slidenum">
              <a:rPr lang="en-US" smtClean="0"/>
              <a:t>19</a:t>
            </a:fld>
            <a:endParaRPr lang="en-US"/>
          </a:p>
        </p:txBody>
      </p:sp>
    </p:spTree>
    <p:extLst>
      <p:ext uri="{BB962C8B-B14F-4D97-AF65-F5344CB8AC3E}">
        <p14:creationId xmlns:p14="http://schemas.microsoft.com/office/powerpoint/2010/main" val="220970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Imran to take over – share more topic intro words?? And then introduce the rest of the team (no need for Jamila)</a:t>
            </a:r>
          </a:p>
          <a:p>
            <a:endParaRPr lang="en-US"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us as well is Herve Menassol, our Global Capital Senior Purchases Director from Brussels. Herve had played a significant role in helping our P&amp;G Capital Suppliers access the survey and helping us shape the work to set up this tool. You will hear his testimony as to how this is an interesting approach to help advance this effort in an efficient and structured way. </a:t>
            </a:r>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endParaRPr lang="en-US" dirty="0"/>
          </a:p>
          <a:p>
            <a:endParaRPr lang="en-US" dirty="0"/>
          </a:p>
          <a:p>
            <a:endParaRPr lang="en-CH" dirty="0"/>
          </a:p>
        </p:txBody>
      </p:sp>
      <p:sp>
        <p:nvSpPr>
          <p:cNvPr id="4" name="Slide Number Placeholder 3"/>
          <p:cNvSpPr>
            <a:spLocks noGrp="1"/>
          </p:cNvSpPr>
          <p:nvPr>
            <p:ph type="sldNum" sz="quarter" idx="5"/>
          </p:nvPr>
        </p:nvSpPr>
        <p:spPr/>
        <p:txBody>
          <a:bodyPr/>
          <a:lstStyle/>
          <a:p>
            <a:fld id="{6B6B2782-2960-41E3-A120-70E9B22BE607}" type="slidenum">
              <a:rPr lang="en-US" smtClean="0"/>
              <a:t>2</a:t>
            </a:fld>
            <a:endParaRPr lang="en-US"/>
          </a:p>
        </p:txBody>
      </p:sp>
    </p:spTree>
    <p:extLst>
      <p:ext uri="{BB962C8B-B14F-4D97-AF65-F5344CB8AC3E}">
        <p14:creationId xmlns:p14="http://schemas.microsoft.com/office/powerpoint/2010/main" val="1253278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access</a:t>
            </a:r>
          </a:p>
          <a:p>
            <a:r>
              <a:rPr lang="en-GB" dirty="0"/>
              <a:t>If need any help or continue the conversation, issues, suggestions etc. we’d love to hear from you.  Jamila will now talk you through how to get in touch at the end of the session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Jamila to send in the chat the link to the tool : </a:t>
            </a:r>
            <a:r>
              <a:rPr lang="en-GB" sz="1200" b="1" dirty="0">
                <a:solidFill>
                  <a:schemeClr val="tx2"/>
                </a:solidFill>
                <a:latin typeface="Arial" panose="020B0604020202020204" pitchFamily="34" charset="0"/>
              </a:rPr>
              <a:t>https://www.kearney.com/web/the-inclusive-sourcing-journey</a:t>
            </a:r>
            <a:endParaRPr lang="en-GB" sz="1200" b="1" dirty="0">
              <a:solidFill>
                <a:schemeClr val="tx1"/>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B6B2782-2960-41E3-A120-70E9B22BE607}" type="slidenum">
              <a:rPr lang="en-US" smtClean="0"/>
              <a:t>20</a:t>
            </a:fld>
            <a:endParaRPr lang="en-US"/>
          </a:p>
        </p:txBody>
      </p:sp>
    </p:spTree>
    <p:extLst>
      <p:ext uri="{BB962C8B-B14F-4D97-AF65-F5344CB8AC3E}">
        <p14:creationId xmlns:p14="http://schemas.microsoft.com/office/powerpoint/2010/main" val="2571124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kern="1200" dirty="0">
                <a:solidFill>
                  <a:schemeClr val="tx1"/>
                </a:solidFill>
                <a:effectLst/>
                <a:latin typeface="+mn-lt"/>
                <a:ea typeface="+mn-ea"/>
                <a:cs typeface="+mn-cs"/>
              </a:rPr>
              <a:t>Closing remarks from P&amp;G:</a:t>
            </a:r>
            <a:endParaRPr lang="en-GB" sz="1200" b="0" i="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hope you have learn a bit more about what is the situation for SD in Europe, and that this will translate into continued discussions and actions on your end. I</a:t>
            </a:r>
            <a:r>
              <a:rPr lang="en-US" sz="1200" kern="1200" dirty="0">
                <a:solidFill>
                  <a:schemeClr val="tx1"/>
                </a:solidFill>
                <a:effectLst/>
                <a:latin typeface="+mn-lt"/>
                <a:ea typeface="+mn-ea"/>
                <a:cs typeface="+mn-cs"/>
              </a:rPr>
              <a:t>n particular we hope you continue or start participate in building the infrastructure we all need to settle SD in Europe and beyond.</a:t>
            </a:r>
            <a:endParaRPr lang="en-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One way is </a:t>
            </a:r>
            <a:r>
              <a:rPr lang="en-US" sz="1200" kern="1200" dirty="0" err="1">
                <a:solidFill>
                  <a:schemeClr val="tx1"/>
                </a:solidFill>
                <a:effectLst/>
                <a:latin typeface="+mn-lt"/>
                <a:ea typeface="+mn-ea"/>
                <a:cs typeface="+mn-cs"/>
              </a:rPr>
              <a:t>tomake</a:t>
            </a:r>
            <a:r>
              <a:rPr lang="en-US" sz="1200" kern="1200" dirty="0">
                <a:solidFill>
                  <a:schemeClr val="tx1"/>
                </a:solidFill>
                <a:effectLst/>
                <a:latin typeface="+mn-lt"/>
                <a:ea typeface="+mn-ea"/>
                <a:cs typeface="+mn-cs"/>
              </a:rPr>
              <a:t> your self-assessment and look for ways to evolve your SD program. </a:t>
            </a:r>
            <a:endParaRPr lang="en-CH"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you may have noticed, driving supplier Diversity for P&amp;G and its supply partners but also for the industry in general is high on P&amp;G’s agenda. We are committed to be a force for good for the industry and a force for growth for all of us.. As SD is synonym of growth for you, for us, and for diverse companies.</a:t>
            </a:r>
          </a:p>
          <a:p>
            <a:endParaRPr lang="en-CH"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Now – 3 ways to engage with the team if you decide to act on this!</a:t>
            </a:r>
            <a:endParaRPr lang="en-CH"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Through your SRO – At P&amp;G we established SD champions in every part of the world and in every OU you interact with. If you plan to proactively bring this to your business discussion (unless already done),  Your SRO will know who to connect you with the right champions.</a:t>
            </a:r>
            <a:endParaRPr lang="en-CH"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Directly to Kearney’s team – if you want to know more about the tool itself beyond just a P&amp;G business discussion.</a:t>
            </a:r>
            <a:endParaRPr lang="en-CH"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Workshop – limited numbers. Get in quickly. Contact Jamila  </a:t>
            </a:r>
            <a:endParaRPr lang="en-CH"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B6B2782-2960-41E3-A120-70E9B22BE607}" type="slidenum">
              <a:rPr lang="en-US" smtClean="0"/>
              <a:t>21</a:t>
            </a:fld>
            <a:endParaRPr lang="en-US"/>
          </a:p>
        </p:txBody>
      </p:sp>
    </p:spTree>
    <p:extLst>
      <p:ext uri="{BB962C8B-B14F-4D97-AF65-F5344CB8AC3E}">
        <p14:creationId xmlns:p14="http://schemas.microsoft.com/office/powerpoint/2010/main" val="2944880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now open the floor to any questions</a:t>
            </a:r>
          </a:p>
          <a:p>
            <a:endParaRPr lang="en-CH" dirty="0"/>
          </a:p>
        </p:txBody>
      </p:sp>
      <p:sp>
        <p:nvSpPr>
          <p:cNvPr id="4" name="Slide Number Placeholder 3"/>
          <p:cNvSpPr>
            <a:spLocks noGrp="1"/>
          </p:cNvSpPr>
          <p:nvPr>
            <p:ph type="sldNum" sz="quarter" idx="5"/>
          </p:nvPr>
        </p:nvSpPr>
        <p:spPr/>
        <p:txBody>
          <a:bodyPr/>
          <a:lstStyle/>
          <a:p>
            <a:fld id="{6B6B2782-2960-41E3-A120-70E9B22BE607}" type="slidenum">
              <a:rPr lang="en-US" smtClean="0"/>
              <a:t>22</a:t>
            </a:fld>
            <a:endParaRPr lang="en-US"/>
          </a:p>
        </p:txBody>
      </p:sp>
    </p:spTree>
    <p:extLst>
      <p:ext uri="{BB962C8B-B14F-4D97-AF65-F5344CB8AC3E}">
        <p14:creationId xmlns:p14="http://schemas.microsoft.com/office/powerpoint/2010/main" val="259746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now open the floor to any questions</a:t>
            </a:r>
          </a:p>
        </p:txBody>
      </p:sp>
      <p:sp>
        <p:nvSpPr>
          <p:cNvPr id="4" name="Slide Number Placeholder 3"/>
          <p:cNvSpPr>
            <a:spLocks noGrp="1"/>
          </p:cNvSpPr>
          <p:nvPr>
            <p:ph type="sldNum" sz="quarter" idx="5"/>
          </p:nvPr>
        </p:nvSpPr>
        <p:spPr/>
        <p:txBody>
          <a:bodyPr/>
          <a:lstStyle/>
          <a:p>
            <a:fld id="{6B6B2782-2960-41E3-A120-70E9B22BE607}" type="slidenum">
              <a:rPr lang="en-US" smtClean="0"/>
              <a:t>23</a:t>
            </a:fld>
            <a:endParaRPr lang="en-US"/>
          </a:p>
        </p:txBody>
      </p:sp>
    </p:spTree>
    <p:extLst>
      <p:ext uri="{BB962C8B-B14F-4D97-AF65-F5344CB8AC3E}">
        <p14:creationId xmlns:p14="http://schemas.microsoft.com/office/powerpoint/2010/main" val="323530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 mins/ 30 mins split</a:t>
            </a:r>
          </a:p>
        </p:txBody>
      </p:sp>
      <p:sp>
        <p:nvSpPr>
          <p:cNvPr id="4" name="Slide Number Placeholder 3"/>
          <p:cNvSpPr>
            <a:spLocks noGrp="1"/>
          </p:cNvSpPr>
          <p:nvPr>
            <p:ph type="sldNum" sz="quarter" idx="5"/>
          </p:nvPr>
        </p:nvSpPr>
        <p:spPr/>
        <p:txBody>
          <a:bodyPr/>
          <a:lstStyle/>
          <a:p>
            <a:fld id="{6B6B2782-2960-41E3-A120-70E9B22BE607}" type="slidenum">
              <a:rPr lang="en-US" smtClean="0"/>
              <a:t>3</a:t>
            </a:fld>
            <a:endParaRPr lang="en-US"/>
          </a:p>
        </p:txBody>
      </p:sp>
    </p:spTree>
    <p:extLst>
      <p:ext uri="{BB962C8B-B14F-4D97-AF65-F5344CB8AC3E}">
        <p14:creationId xmlns:p14="http://schemas.microsoft.com/office/powerpoint/2010/main" val="308319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approximately 224 million women entrepreneurs worldwide</a:t>
            </a:r>
            <a:r>
              <a:rPr lang="en-US" baseline="30000" dirty="0"/>
              <a:t>1</a:t>
            </a:r>
            <a:r>
              <a:rPr lang="en-US" dirty="0"/>
              <a:t> who participate in the ownership of around 35% of firms in the formal economy.</a:t>
            </a:r>
          </a:p>
          <a:p>
            <a:r>
              <a:rPr lang="en-US" dirty="0"/>
              <a:t>However, on average, less than 1% of global corporate or government spend is on women-owned business in any country.</a:t>
            </a:r>
            <a:r>
              <a:rPr lang="en-US" baseline="30000" dirty="0"/>
              <a:t>3</a:t>
            </a:r>
            <a:endParaRPr lang="en-GB" dirty="0"/>
          </a:p>
        </p:txBody>
      </p:sp>
      <p:sp>
        <p:nvSpPr>
          <p:cNvPr id="4" name="Slide Number Placeholder 3"/>
          <p:cNvSpPr>
            <a:spLocks noGrp="1"/>
          </p:cNvSpPr>
          <p:nvPr>
            <p:ph type="sldNum" sz="quarter" idx="5"/>
          </p:nvPr>
        </p:nvSpPr>
        <p:spPr/>
        <p:txBody>
          <a:bodyPr/>
          <a:lstStyle/>
          <a:p>
            <a:fld id="{6B6B2782-2960-41E3-A120-70E9B22BE607}" type="slidenum">
              <a:rPr lang="en-US" smtClean="0"/>
              <a:t>4</a:t>
            </a:fld>
            <a:endParaRPr lang="en-US"/>
          </a:p>
        </p:txBody>
      </p:sp>
    </p:spTree>
    <p:extLst>
      <p:ext uri="{BB962C8B-B14F-4D97-AF65-F5344CB8AC3E}">
        <p14:creationId xmlns:p14="http://schemas.microsoft.com/office/powerpoint/2010/main" val="140149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Jamila to send in chat – link to the WF daring circle page; https://www.womens-forum.com/daring-circles/women-for-business/</a:t>
            </a:r>
          </a:p>
        </p:txBody>
      </p:sp>
      <p:sp>
        <p:nvSpPr>
          <p:cNvPr id="4" name="Slide Number Placeholder 3"/>
          <p:cNvSpPr>
            <a:spLocks noGrp="1"/>
          </p:cNvSpPr>
          <p:nvPr>
            <p:ph type="sldNum" sz="quarter" idx="5"/>
          </p:nvPr>
        </p:nvSpPr>
        <p:spPr/>
        <p:txBody>
          <a:bodyPr/>
          <a:lstStyle/>
          <a:p>
            <a:fld id="{6B6B2782-2960-41E3-A120-70E9B22BE607}" type="slidenum">
              <a:rPr lang="en-GB" smtClean="0"/>
              <a:t>5</a:t>
            </a:fld>
            <a:endParaRPr lang="en-GB" dirty="0"/>
          </a:p>
        </p:txBody>
      </p:sp>
    </p:spTree>
    <p:extLst>
      <p:ext uri="{BB962C8B-B14F-4D97-AF65-F5344CB8AC3E}">
        <p14:creationId xmlns:p14="http://schemas.microsoft.com/office/powerpoint/2010/main" val="87384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FDD0E8A-51C4-4FDF-91D6-009C0D08A0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CB34631F-1FAF-4A31-B7FA-D5FE4DA515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Voiceover: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rPr>
              <a:t>- # of conversations we’ve had in this space has multiplied (Kearney experience with own customers)</a:t>
            </a:r>
          </a:p>
          <a:p>
            <a:pPr marL="171450" indent="-171450">
              <a:buFontTx/>
              <a:buChar char="-"/>
            </a:pPr>
            <a:r>
              <a:rPr lang="en-GB" sz="1200" b="0" i="0" kern="1200" dirty="0">
                <a:solidFill>
                  <a:schemeClr val="tx1"/>
                </a:solidFill>
                <a:effectLst/>
                <a:latin typeface="+mn-lt"/>
                <a:ea typeface="+mn-ea"/>
                <a:cs typeface="+mn-cs"/>
              </a:rPr>
              <a:t>P&amp;G is constantly challenging itself. today we spend 1.1Bn$ and working on a bold commitment to be announced soon.</a:t>
            </a:r>
          </a:p>
          <a:p>
            <a:pPr marL="171450" indent="-171450">
              <a:buFontTx/>
              <a:buChar char="-"/>
            </a:pPr>
            <a:r>
              <a:rPr lang="en-GB" sz="1200" b="0" i="0" kern="1200" dirty="0">
                <a:solidFill>
                  <a:schemeClr val="tx1"/>
                </a:solidFill>
                <a:effectLst/>
                <a:latin typeface="+mn-lt"/>
                <a:ea typeface="+mn-ea"/>
                <a:cs typeface="+mn-cs"/>
              </a:rPr>
              <a:t>P&amp;G and Kearney want to be role models but also want to be thought leaders, and help the industry to come along with these type of interventions such as the tool. We want to be a force for good for the industry</a:t>
            </a:r>
            <a:endParaRPr lang="en-US" altLang="en-US" dirty="0"/>
          </a:p>
        </p:txBody>
      </p:sp>
      <p:sp>
        <p:nvSpPr>
          <p:cNvPr id="45060" name="Slide Number Placeholder 3">
            <a:extLst>
              <a:ext uri="{FF2B5EF4-FFF2-40B4-BE49-F238E27FC236}">
                <a16:creationId xmlns:a16="http://schemas.microsoft.com/office/drawing/2014/main" id="{50617B10-7A6A-4221-A126-5F1ACE7CD8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3E7580-6DA6-463D-9231-6B26FCF115C5}"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929035" y="3374364"/>
            <a:ext cx="7438330" cy="2759736"/>
          </a:xfrm>
          <a:prstGeom prst="rect">
            <a:avLst/>
          </a:prstGeom>
          <a:noFill/>
          <a:ln>
            <a:noFill/>
          </a:ln>
        </p:spPr>
        <p:txBody>
          <a:bodyPr spcFirstLastPara="1" wrap="square" lIns="87350" tIns="43675" rIns="87350" bIns="43675" anchor="t" anchorCtr="0">
            <a:noAutofit/>
          </a:bodyPr>
          <a:lstStyle/>
          <a:p>
            <a:pPr marL="0" lvl="0" indent="0" algn="l" rtl="0">
              <a:spcBef>
                <a:spcPts val="0"/>
              </a:spcBef>
              <a:spcAft>
                <a:spcPts val="0"/>
              </a:spcAft>
              <a:buNone/>
            </a:pPr>
            <a:r>
              <a:rPr lang="en-GB" dirty="0"/>
              <a:t>We’re now going to take you through some of the key findings from the annual supplier diversity survey</a:t>
            </a:r>
            <a:endParaRPr dirty="0"/>
          </a:p>
        </p:txBody>
      </p:sp>
      <p:sp>
        <p:nvSpPr>
          <p:cNvPr id="52" name="Google Shape;52;p1:notes"/>
          <p:cNvSpPr txBox="1">
            <a:spLocks noGrp="1"/>
          </p:cNvSpPr>
          <p:nvPr>
            <p:ph type="sldNum" idx="12"/>
          </p:nvPr>
        </p:nvSpPr>
        <p:spPr>
          <a:xfrm>
            <a:off x="5265540" y="6658968"/>
            <a:ext cx="4029348" cy="351432"/>
          </a:xfrm>
          <a:prstGeom prst="rect">
            <a:avLst/>
          </a:prstGeom>
          <a:noFill/>
          <a:ln>
            <a:noFill/>
          </a:ln>
        </p:spPr>
        <p:txBody>
          <a:bodyPr spcFirstLastPara="1" wrap="square" lIns="87350" tIns="43675" rIns="87350" bIns="436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051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Herve to:</a:t>
            </a:r>
          </a:p>
          <a:p>
            <a:pPr marL="228600" indent="-228600">
              <a:buAutoNum type="arabicPeriod"/>
            </a:pPr>
            <a:r>
              <a:rPr lang="en-GB" dirty="0"/>
              <a:t>thank P&amp;G suppliers for their participation – 76 of our suppliers completed the survey.  Over 52% of the total survey responses.  Very proud of P&amp;G suppliers engagement in such critical topic (I assume that we will all agree that data shared earlier re-enforce that we need to accelerate )</a:t>
            </a:r>
          </a:p>
          <a:p>
            <a:pPr marL="228600" indent="-228600">
              <a:buAutoNum type="arabicPeriod"/>
            </a:pPr>
            <a:r>
              <a:rPr lang="en-GB" sz="1200" b="0" i="0" kern="1200" dirty="0">
                <a:solidFill>
                  <a:schemeClr val="tx1"/>
                </a:solidFill>
                <a:effectLst/>
                <a:latin typeface="+mn-lt"/>
                <a:ea typeface="+mn-ea"/>
                <a:cs typeface="+mn-cs"/>
              </a:rPr>
              <a:t>for helping us invest in building infrastructure (which ultimately help suppliers... and help us identify where to support more)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kern="1200" dirty="0">
                <a:solidFill>
                  <a:schemeClr val="tx1"/>
                </a:solidFill>
                <a:effectLst/>
                <a:latin typeface="+mn-lt"/>
                <a:ea typeface="+mn-ea"/>
                <a:cs typeface="+mn-cs"/>
              </a:rPr>
              <a:t>as the Kearney team take you through the survey results for P&amp;G suppliers, bear in mind that it tells us what is happening but now how it is happening... (we do not always know why.. we have the what..)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@Herve – do not hesitate to share your testimonial here.. How this felt? The process to call your suppliers and how most of them if not all reacted positively…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kern="1200" dirty="0">
                <a:solidFill>
                  <a:schemeClr val="tx1"/>
                </a:solidFill>
                <a:effectLst/>
                <a:latin typeface="+mn-lt"/>
                <a:ea typeface="+mn-ea"/>
                <a:cs typeface="+mn-cs"/>
              </a:rPr>
              <a:t>Calling to get at least 30 replies in Capital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kern="1200" dirty="0">
                <a:solidFill>
                  <a:schemeClr val="tx1"/>
                </a:solidFill>
                <a:effectLst/>
                <a:latin typeface="+mn-lt"/>
                <a:ea typeface="+mn-ea"/>
                <a:cs typeface="+mn-cs"/>
              </a:rPr>
              <a:t>Talking to the right level:  Sales VP, Board member, CEO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kern="1200" dirty="0">
                <a:solidFill>
                  <a:schemeClr val="tx1"/>
                </a:solidFill>
                <a:effectLst/>
                <a:latin typeface="+mn-lt"/>
                <a:ea typeface="+mn-ea"/>
                <a:cs typeface="+mn-cs"/>
              </a:rPr>
              <a:t>We will do a thinner analysis on Capital, still on anonymous data to engage in more specific actions.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kern="1200" dirty="0">
                <a:solidFill>
                  <a:schemeClr val="tx1"/>
                </a:solidFill>
                <a:effectLst/>
                <a:latin typeface="+mn-lt"/>
                <a:ea typeface="+mn-ea"/>
                <a:cs typeface="+mn-cs"/>
              </a:rPr>
              <a:t>This is important to me as you will see that Europe is behind the rest of the world (of build on slide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I’m now going to hand over to the Kearney team again to take you through some more detail of the results</a:t>
            </a:r>
            <a:endParaRPr lang="en-GB" dirty="0"/>
          </a:p>
        </p:txBody>
      </p:sp>
      <p:sp>
        <p:nvSpPr>
          <p:cNvPr id="4" name="Slide Number Placeholder 3"/>
          <p:cNvSpPr>
            <a:spLocks noGrp="1"/>
          </p:cNvSpPr>
          <p:nvPr>
            <p:ph type="sldNum" sz="quarter" idx="5"/>
          </p:nvPr>
        </p:nvSpPr>
        <p:spPr/>
        <p:txBody>
          <a:bodyPr/>
          <a:lstStyle/>
          <a:p>
            <a:fld id="{6B6B2782-2960-41E3-A120-70E9B22BE607}" type="slidenum">
              <a:rPr lang="en-US" smtClean="0"/>
              <a:t>8</a:t>
            </a:fld>
            <a:endParaRPr lang="en-US"/>
          </a:p>
        </p:txBody>
      </p:sp>
    </p:spTree>
    <p:extLst>
      <p:ext uri="{BB962C8B-B14F-4D97-AF65-F5344CB8AC3E}">
        <p14:creationId xmlns:p14="http://schemas.microsoft.com/office/powerpoint/2010/main" val="418860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of these slides will be available after the event, so you will be welcome to deep dive into any of these graphs in more detail.  I will just give you a very high level overview.</a:t>
            </a:r>
          </a:p>
          <a:p>
            <a:r>
              <a:rPr lang="en-GB" dirty="0"/>
              <a:t>This shows a really positive trend, but of course there is always more than can be done and compared to the broader population, P&amp;G suppliers are trailing behind</a:t>
            </a:r>
          </a:p>
        </p:txBody>
      </p:sp>
      <p:sp>
        <p:nvSpPr>
          <p:cNvPr id="4" name="Slide Number Placeholder 3"/>
          <p:cNvSpPr>
            <a:spLocks noGrp="1"/>
          </p:cNvSpPr>
          <p:nvPr>
            <p:ph type="sldNum" sz="quarter" idx="5"/>
          </p:nvPr>
        </p:nvSpPr>
        <p:spPr/>
        <p:txBody>
          <a:bodyPr/>
          <a:lstStyle/>
          <a:p>
            <a:fld id="{6B6B2782-2960-41E3-A120-70E9B22BE607}" type="slidenum">
              <a:rPr lang="en-US" smtClean="0"/>
              <a:t>9</a:t>
            </a:fld>
            <a:endParaRPr lang="en-US"/>
          </a:p>
        </p:txBody>
      </p:sp>
    </p:spTree>
    <p:extLst>
      <p:ext uri="{BB962C8B-B14F-4D97-AF65-F5344CB8AC3E}">
        <p14:creationId xmlns:p14="http://schemas.microsoft.com/office/powerpoint/2010/main" val="3346805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2.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https://youtube.com/Kearney" TargetMode="External"/><Relationship Id="rId3" Type="http://schemas.openxmlformats.org/officeDocument/2006/relationships/tags" Target="../tags/tag25.xml"/><Relationship Id="rId7" Type="http://schemas.openxmlformats.org/officeDocument/2006/relationships/hyperlink" Target="https://www.linkedin.com/company/kearney" TargetMode="External"/><Relationship Id="rId12" Type="http://schemas.openxmlformats.org/officeDocument/2006/relationships/image" Target="../media/image5.png"/><Relationship Id="rId17" Type="http://schemas.openxmlformats.org/officeDocument/2006/relationships/image" Target="../media/image2.emf"/><Relationship Id="rId2" Type="http://schemas.openxmlformats.org/officeDocument/2006/relationships/tags" Target="../tags/tag24.xml"/><Relationship Id="rId16" Type="http://schemas.openxmlformats.org/officeDocument/2006/relationships/image" Target="../media/image7.png"/><Relationship Id="rId1" Type="http://schemas.openxmlformats.org/officeDocument/2006/relationships/vmlDrawing" Target="../drawings/vmlDrawing12.vml"/><Relationship Id="rId6" Type="http://schemas.openxmlformats.org/officeDocument/2006/relationships/image" Target="../media/image1.emf"/><Relationship Id="rId11" Type="http://schemas.openxmlformats.org/officeDocument/2006/relationships/hyperlink" Target="https://twitter.com/Kearney" TargetMode="External"/><Relationship Id="rId5" Type="http://schemas.openxmlformats.org/officeDocument/2006/relationships/oleObject" Target="../embeddings/oleObject12.bin"/><Relationship Id="rId15" Type="http://schemas.openxmlformats.org/officeDocument/2006/relationships/hyperlink" Target="https://www.facebook.com/Kearney/" TargetMode="External"/><Relationship Id="rId10" Type="http://schemas.openxmlformats.org/officeDocument/2006/relationships/image" Target="../media/image4.png"/><Relationship Id="rId4" Type="http://schemas.openxmlformats.org/officeDocument/2006/relationships/slideMaster" Target="../slideMasters/slideMaster1.xml"/><Relationship Id="rId9" Type="http://schemas.openxmlformats.org/officeDocument/2006/relationships/hyperlink" Target="https://www.instagram.com/kearneyofficial/" TargetMode="External"/><Relationship Id="rId1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https://youtube.com/Kearney" TargetMode="External"/><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hyperlink" Target="https://www.linkedin.com/company/kearney" TargetMode="External"/><Relationship Id="rId1" Type="http://schemas.openxmlformats.org/officeDocument/2006/relationships/slideMaster" Target="../slideMasters/slideMaster1.xml"/><Relationship Id="rId6" Type="http://schemas.openxmlformats.org/officeDocument/2006/relationships/hyperlink" Target="https://twitter.com/Kearney"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www.facebook.com/Kearney/" TargetMode="External"/><Relationship Id="rId4" Type="http://schemas.openxmlformats.org/officeDocument/2006/relationships/hyperlink" Target="https://www.instagram.com/kearneyofficial/" TargetMode="External"/><Relationship Id="rId9"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17.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6F16389-E8B9-4DEC-A80C-6A9DC0D84DB6}"/>
              </a:ext>
            </a:extLst>
          </p:cNvPr>
          <p:cNvGraphicFramePr>
            <a:graphicFrameLocks noChangeAspect="1"/>
          </p:cNvGraphicFramePr>
          <p:nvPr userDrawn="1">
            <p:custDataLst>
              <p:tags r:id="rId2"/>
            </p:custDataLst>
            <p:extLst>
              <p:ext uri="{D42A27DB-BD31-4B8C-83A1-F6EECF244321}">
                <p14:modId xmlns:p14="http://schemas.microsoft.com/office/powerpoint/2010/main" val="209337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86F16389-E8B9-4DEC-A80C-6A9DC0D84DB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2FACB92-DF5A-4400-AA4D-954830BAB29C}"/>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GB" sz="38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63AD4FE1-9E37-084D-B5CD-5C8B5F316924}"/>
              </a:ext>
            </a:extLst>
          </p:cNvPr>
          <p:cNvSpPr>
            <a:spLocks noGrp="1"/>
          </p:cNvSpPr>
          <p:nvPr>
            <p:ph type="ctrTitle" hasCustomPrompt="1"/>
          </p:nvPr>
        </p:nvSpPr>
        <p:spPr bwMode="gray">
          <a:xfrm>
            <a:off x="381001" y="381000"/>
            <a:ext cx="5334000" cy="1518442"/>
          </a:xfrm>
        </p:spPr>
        <p:txBody>
          <a:bodyPr lIns="0" rIns="0" anchor="t">
            <a:noAutofit/>
          </a:bodyPr>
          <a:lstStyle>
            <a:lvl1pPr algn="l">
              <a:lnSpc>
                <a:spcPct val="90000"/>
              </a:lnSpc>
              <a:spcBef>
                <a:spcPts val="0"/>
              </a:spcBef>
              <a:spcAft>
                <a:spcPts val="0"/>
              </a:spcAft>
              <a:defRPr sz="3800"/>
            </a:lvl1pPr>
          </a:lstStyle>
          <a:p>
            <a:r>
              <a:rPr lang="en-GB"/>
              <a:t>What are you here </a:t>
            </a:r>
            <a:br>
              <a:rPr lang="en-GB"/>
            </a:br>
            <a:r>
              <a:rPr lang="en-GB"/>
              <a:t>to say? Set the tone.</a:t>
            </a:r>
            <a:endParaRPr lang="en-GB" dirty="0"/>
          </a:p>
        </p:txBody>
      </p:sp>
      <p:sp>
        <p:nvSpPr>
          <p:cNvPr id="3" name="Subtitle 2">
            <a:extLst>
              <a:ext uri="{FF2B5EF4-FFF2-40B4-BE49-F238E27FC236}">
                <a16:creationId xmlns:a16="http://schemas.microsoft.com/office/drawing/2014/main" id="{A18B117B-053B-D74C-BAD6-ABB3754D8169}"/>
              </a:ext>
            </a:extLst>
          </p:cNvPr>
          <p:cNvSpPr>
            <a:spLocks noGrp="1"/>
          </p:cNvSpPr>
          <p:nvPr>
            <p:ph type="subTitle" idx="1" hasCustomPrompt="1"/>
          </p:nvPr>
        </p:nvSpPr>
        <p:spPr bwMode="gray">
          <a:xfrm>
            <a:off x="381001" y="2667000"/>
            <a:ext cx="5334000" cy="1143000"/>
          </a:xfrm>
        </p:spPr>
        <p:txBody>
          <a:bodyPr lIns="0" rIns="0"/>
          <a:lstStyle>
            <a:lvl1pPr marL="0" indent="9525" algn="l">
              <a:lnSpc>
                <a:spcPct val="90000"/>
              </a:lnSpc>
              <a:spcBef>
                <a:spcPts val="0"/>
              </a:spcBef>
              <a:spcAft>
                <a:spcPts val="0"/>
              </a:spcAft>
              <a:buNone/>
              <a:tabLst/>
              <a:defRPr sz="2000" b="1"/>
            </a:lvl1pPr>
            <a:lvl2pPr marL="0" marR="0" indent="9525" algn="l" defTabSz="914400" rtl="0" eaLnBrk="1" fontAlgn="auto" latinLnBrk="0" hangingPunct="1">
              <a:lnSpc>
                <a:spcPct val="90000"/>
              </a:lnSpc>
              <a:spcBef>
                <a:spcPts val="0"/>
              </a:spcBef>
              <a:spcAft>
                <a:spcPts val="0"/>
              </a:spcAft>
              <a:buClrTx/>
              <a:buSzTx/>
              <a:buFont typeface="System Font Regular"/>
              <a:buNone/>
              <a:tabLst/>
              <a:defRPr sz="2000"/>
            </a:lvl2pPr>
            <a:lvl3pPr marL="0" indent="0" algn="l">
              <a:spcBef>
                <a:spcPts val="0"/>
              </a:spcBef>
              <a:spcAft>
                <a:spcPts val="0"/>
              </a:spcAft>
              <a:buNone/>
              <a:tabLst/>
              <a:defRPr sz="1800"/>
            </a:lvl3pPr>
            <a:lvl4pPr marL="0" indent="9525" algn="l">
              <a:spcBef>
                <a:spcPts val="0"/>
              </a:spcBef>
              <a:spcAft>
                <a:spcPts val="0"/>
              </a:spcAft>
              <a:buNone/>
              <a:tabLst/>
              <a:defRPr sz="1800"/>
            </a:lvl4pPr>
            <a:lvl5pPr marL="0" indent="-1819275" algn="l">
              <a:spcAft>
                <a:spcPts val="0"/>
              </a:spcAft>
              <a:buNone/>
              <a:tabLst/>
              <a:defRPr sz="1600"/>
            </a:lvl5pPr>
            <a:lvl6pPr marL="0" indent="0" algn="l">
              <a:spcBef>
                <a:spcPts val="0"/>
              </a:spcBef>
              <a:spcAft>
                <a:spcPts val="0"/>
              </a:spcAft>
              <a:buNone/>
              <a:tabLst/>
              <a:defRPr sz="1800"/>
            </a:lvl6pPr>
            <a:lvl7pPr marL="2743200" indent="0" algn="ctr">
              <a:buNone/>
              <a:defRPr sz="1600"/>
            </a:lvl7pPr>
            <a:lvl8pPr marL="3200400" indent="0" algn="ctr">
              <a:buNone/>
              <a:defRPr sz="1600"/>
            </a:lvl8pPr>
            <a:lvl9pPr marL="3657600" indent="0" algn="ctr">
              <a:buNone/>
              <a:defRPr sz="1600"/>
            </a:lvl9pPr>
          </a:lstStyle>
          <a:p>
            <a:pPr lvl="0"/>
            <a:r>
              <a:rPr lang="en-GB"/>
              <a:t>Add supporting detail</a:t>
            </a:r>
          </a:p>
          <a:p>
            <a:pPr lvl="1"/>
            <a:r>
              <a:rPr lang="en-GB"/>
              <a:t>Date</a:t>
            </a:r>
            <a:endParaRPr lang="en-GB" dirty="0"/>
          </a:p>
        </p:txBody>
      </p:sp>
      <p:sp>
        <p:nvSpPr>
          <p:cNvPr id="15" name="Picture Placeholder 33">
            <a:extLst>
              <a:ext uri="{FF2B5EF4-FFF2-40B4-BE49-F238E27FC236}">
                <a16:creationId xmlns:a16="http://schemas.microsoft.com/office/drawing/2014/main" id="{1D5CCC86-3F10-B647-A528-00A821738983}"/>
              </a:ext>
            </a:extLst>
          </p:cNvPr>
          <p:cNvSpPr>
            <a:spLocks noGrp="1"/>
          </p:cNvSpPr>
          <p:nvPr>
            <p:ph type="pic" sz="quarter" idx="10" hasCustomPrompt="1"/>
          </p:nvPr>
        </p:nvSpPr>
        <p:spPr bwMode="gray">
          <a:xfrm>
            <a:off x="6102350" y="0"/>
            <a:ext cx="6089650" cy="6858000"/>
          </a:xfrm>
          <a:custGeom>
            <a:avLst/>
            <a:gdLst>
              <a:gd name="connsiteX0" fmla="*/ 0 w 6089650"/>
              <a:gd name="connsiteY0" fmla="*/ 0 h 6858000"/>
              <a:gd name="connsiteX1" fmla="*/ 1595374 w 6089650"/>
              <a:gd name="connsiteY1" fmla="*/ 0 h 6858000"/>
              <a:gd name="connsiteX2" fmla="*/ 1595374 w 6089650"/>
              <a:gd name="connsiteY2" fmla="*/ 2523300 h 6858000"/>
              <a:gd name="connsiteX3" fmla="*/ 2028381 w 6089650"/>
              <a:gd name="connsiteY3" fmla="*/ 2523300 h 6858000"/>
              <a:gd name="connsiteX4" fmla="*/ 4196207 w 6089650"/>
              <a:gd name="connsiteY4" fmla="*/ 0 h 6858000"/>
              <a:gd name="connsiteX5" fmla="*/ 6089650 w 6089650"/>
              <a:gd name="connsiteY5" fmla="*/ 0 h 6858000"/>
              <a:gd name="connsiteX6" fmla="*/ 6089650 w 6089650"/>
              <a:gd name="connsiteY6" fmla="*/ 149543 h 6858000"/>
              <a:gd name="connsiteX7" fmla="*/ 3336607 w 6089650"/>
              <a:gd name="connsiteY7" fmla="*/ 3429000 h 6858000"/>
              <a:gd name="connsiteX8" fmla="*/ 6089650 w 6089650"/>
              <a:gd name="connsiteY8" fmla="*/ 6708394 h 6858000"/>
              <a:gd name="connsiteX9" fmla="*/ 6089650 w 6089650"/>
              <a:gd name="connsiteY9" fmla="*/ 6858000 h 6858000"/>
              <a:gd name="connsiteX10" fmla="*/ 4197350 w 6089650"/>
              <a:gd name="connsiteY10" fmla="*/ 6858000 h 6858000"/>
              <a:gd name="connsiteX11" fmla="*/ 2049907 w 6089650"/>
              <a:gd name="connsiteY11" fmla="*/ 4309428 h 6858000"/>
              <a:gd name="connsiteX12" fmla="*/ 1595311 w 6089650"/>
              <a:gd name="connsiteY12" fmla="*/ 4309301 h 6858000"/>
              <a:gd name="connsiteX13" fmla="*/ 1595311 w 6089650"/>
              <a:gd name="connsiteY13" fmla="*/ 6858000 h 6858000"/>
              <a:gd name="connsiteX14" fmla="*/ 0 w 608965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89650" h="6858000">
                <a:moveTo>
                  <a:pt x="0" y="0"/>
                </a:moveTo>
                <a:lnTo>
                  <a:pt x="1595374" y="0"/>
                </a:lnTo>
                <a:lnTo>
                  <a:pt x="1595374" y="2523300"/>
                </a:lnTo>
                <a:lnTo>
                  <a:pt x="2028381" y="2523300"/>
                </a:lnTo>
                <a:lnTo>
                  <a:pt x="4196207" y="0"/>
                </a:lnTo>
                <a:lnTo>
                  <a:pt x="6089650" y="0"/>
                </a:lnTo>
                <a:lnTo>
                  <a:pt x="6089650" y="149543"/>
                </a:lnTo>
                <a:lnTo>
                  <a:pt x="3336607" y="3429000"/>
                </a:lnTo>
                <a:lnTo>
                  <a:pt x="6089650" y="6708394"/>
                </a:lnTo>
                <a:lnTo>
                  <a:pt x="6089650" y="6858000"/>
                </a:lnTo>
                <a:lnTo>
                  <a:pt x="4197350" y="6858000"/>
                </a:lnTo>
                <a:lnTo>
                  <a:pt x="2049907" y="4309428"/>
                </a:lnTo>
                <a:lnTo>
                  <a:pt x="1595311" y="4309301"/>
                </a:lnTo>
                <a:lnTo>
                  <a:pt x="1595311" y="6858000"/>
                </a:lnTo>
                <a:lnTo>
                  <a:pt x="0" y="6858000"/>
                </a:lnTo>
                <a:close/>
              </a:path>
            </a:pathLst>
          </a:custGeom>
          <a:solidFill>
            <a:schemeClr val="bg2"/>
          </a:solidFill>
        </p:spPr>
        <p:txBody>
          <a:bodyPr wrap="square" anchor="t">
            <a:noAutofit/>
          </a:bodyPr>
          <a:lstStyle>
            <a:lvl1pPr algn="l">
              <a:defRPr sz="1100" b="0">
                <a:solidFill>
                  <a:schemeClr val="tx1"/>
                </a:solidFill>
              </a:defRPr>
            </a:lvl1pPr>
          </a:lstStyle>
          <a:p>
            <a:r>
              <a:rPr lang="en-GB"/>
              <a:t>Click to insert image</a:t>
            </a:r>
            <a:endParaRPr lang="en-GB" dirty="0"/>
          </a:p>
        </p:txBody>
      </p:sp>
      <p:pic>
        <p:nvPicPr>
          <p:cNvPr id="16" name="Picture 15">
            <a:extLst>
              <a:ext uri="{FF2B5EF4-FFF2-40B4-BE49-F238E27FC236}">
                <a16:creationId xmlns:a16="http://schemas.microsoft.com/office/drawing/2014/main" id="{35B1E1F9-B553-404E-B4A0-E71530CCD44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bwMode="gray">
          <a:xfrm>
            <a:off x="381000" y="6248400"/>
            <a:ext cx="1905000" cy="229324"/>
          </a:xfrm>
          <a:prstGeom prst="rect">
            <a:avLst/>
          </a:prstGeom>
        </p:spPr>
      </p:pic>
    </p:spTree>
    <p:extLst>
      <p:ext uri="{BB962C8B-B14F-4D97-AF65-F5344CB8AC3E}">
        <p14:creationId xmlns:p14="http://schemas.microsoft.com/office/powerpoint/2010/main" val="4494938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A699C7-7B2A-FE48-B204-2A35A8621D62}"/>
              </a:ext>
            </a:extLst>
          </p:cNvPr>
          <p:cNvSpPr/>
          <p:nvPr userDrawn="1"/>
        </p:nvSpPr>
        <p:spPr bwMode="gray">
          <a:xfrm>
            <a:off x="2855914" y="-1587"/>
            <a:ext cx="32400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E8B7CCCB-F6CD-F24D-9CF5-FE9F81B12F9C}"/>
              </a:ext>
            </a:extLst>
          </p:cNvPr>
          <p:cNvSpPr>
            <a:spLocks noGrp="1"/>
          </p:cNvSpPr>
          <p:nvPr>
            <p:ph type="title" hasCustomPrompt="1"/>
          </p:nvPr>
        </p:nvSpPr>
        <p:spPr bwMode="gray">
          <a:xfrm>
            <a:off x="381001" y="381000"/>
            <a:ext cx="5334000" cy="830997"/>
          </a:xfrm>
        </p:spPr>
        <p:txBody>
          <a:bodyPr wrap="square" lIns="0" tIns="0" rIns="0" bIns="0" anchorCtr="0">
            <a:spAutoFit/>
          </a:bodyPr>
          <a:lstStyle>
            <a:lvl1pPr>
              <a:defRPr/>
            </a:lvl1pPr>
          </a:lstStyle>
          <a:p>
            <a:r>
              <a:rPr lang="en-GB"/>
              <a:t>Key message. If the audience reads just this, it will be enough. Make every word count. Say it like you would in the room.</a:t>
            </a:r>
            <a:endParaRPr lang="en-GB" dirty="0"/>
          </a:p>
        </p:txBody>
      </p:sp>
    </p:spTree>
    <p:extLst>
      <p:ext uri="{BB962C8B-B14F-4D97-AF65-F5344CB8AC3E}">
        <p14:creationId xmlns:p14="http://schemas.microsoft.com/office/powerpoint/2010/main" val="404520988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A699C7-7B2A-FE48-B204-2A35A8621D62}"/>
              </a:ext>
            </a:extLst>
          </p:cNvPr>
          <p:cNvSpPr/>
          <p:nvPr userDrawn="1"/>
        </p:nvSpPr>
        <p:spPr bwMode="gray">
          <a:xfrm>
            <a:off x="2855914" y="-1587"/>
            <a:ext cx="32400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E8B7CCCB-F6CD-F24D-9CF5-FE9F81B12F9C}"/>
              </a:ext>
            </a:extLst>
          </p:cNvPr>
          <p:cNvSpPr>
            <a:spLocks noGrp="1"/>
          </p:cNvSpPr>
          <p:nvPr>
            <p:ph type="title" hasCustomPrompt="1"/>
          </p:nvPr>
        </p:nvSpPr>
        <p:spPr bwMode="gray">
          <a:xfrm>
            <a:off x="381000" y="381000"/>
            <a:ext cx="5343525" cy="830997"/>
          </a:xfrm>
        </p:spPr>
        <p:txBody>
          <a:bodyPr wrap="square" lIns="0" tIns="0" rIns="0" bIns="0" anchorCtr="0">
            <a:spAutoFit/>
          </a:bodyPr>
          <a:lstStyle>
            <a:lvl1pPr>
              <a:defRPr/>
            </a:lvl1pPr>
          </a:lstStyle>
          <a:p>
            <a:r>
              <a:rPr lang="en-GB"/>
              <a:t>Key message. If the audience reads just this, it will be enough. Make every word count. Say it like you would in the room.</a:t>
            </a:r>
            <a:endParaRPr lang="en-GB" dirty="0"/>
          </a:p>
        </p:txBody>
      </p:sp>
      <p:sp>
        <p:nvSpPr>
          <p:cNvPr id="3" name="Content Placeholder 2">
            <a:extLst>
              <a:ext uri="{FF2B5EF4-FFF2-40B4-BE49-F238E27FC236}">
                <a16:creationId xmlns:a16="http://schemas.microsoft.com/office/drawing/2014/main" id="{694FEF0F-449D-494E-B003-BA0DE42F6122}"/>
              </a:ext>
            </a:extLst>
          </p:cNvPr>
          <p:cNvSpPr>
            <a:spLocks noGrp="1"/>
          </p:cNvSpPr>
          <p:nvPr>
            <p:ph sz="half" idx="1"/>
          </p:nvPr>
        </p:nvSpPr>
        <p:spPr bwMode="gray">
          <a:xfrm>
            <a:off x="381001" y="1905000"/>
            <a:ext cx="5334000" cy="4187824"/>
          </a:xfrm>
        </p:spPr>
        <p:txBody>
          <a:bodyPr/>
          <a:lstStyle>
            <a:lvl2pPr marL="177800" indent="-177800">
              <a:buClr>
                <a:srgbClr val="000000"/>
              </a:buClr>
              <a:buSzPct val="100000"/>
              <a:buFont typeface="Arial" panose="020B0604020202020204" pitchFamily="34" charset="0"/>
              <a:buChar char="–"/>
              <a:defRPr/>
            </a:lvl2pPr>
            <a:lvl3pPr marL="359156" indent="-177800">
              <a:buClr>
                <a:srgbClr val="000000"/>
              </a:buClr>
              <a:buSzPct val="100000"/>
              <a:buFont typeface="Arial" panose="020B0604020202020204" pitchFamily="34" charset="0"/>
              <a:buChar char="–"/>
              <a:defRPr/>
            </a:lvl3pPr>
            <a:lvl4pPr marL="538734" indent="-177800">
              <a:buClr>
                <a:srgbClr val="000000"/>
              </a:buClr>
              <a:buSzPct val="100000"/>
              <a:buFont typeface="Arial" panose="020B0604020202020204" pitchFamily="34" charset="0"/>
              <a:buChar char="–"/>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24DA243C-D223-024A-A211-1CD96C903785}"/>
              </a:ext>
            </a:extLst>
          </p:cNvPr>
          <p:cNvSpPr>
            <a:spLocks noGrp="1"/>
          </p:cNvSpPr>
          <p:nvPr>
            <p:ph sz="half" idx="2"/>
          </p:nvPr>
        </p:nvSpPr>
        <p:spPr bwMode="gray">
          <a:xfrm>
            <a:off x="6476999" y="1905000"/>
            <a:ext cx="5334001" cy="4187825"/>
          </a:xfrm>
        </p:spPr>
        <p:txBody>
          <a:bodyPr/>
          <a:lstStyle>
            <a:lvl2pPr marL="177800" indent="-177800">
              <a:buClr>
                <a:srgbClr val="000000"/>
              </a:buClr>
              <a:buSzPct val="100000"/>
              <a:buFont typeface="Arial" panose="020B0604020202020204" pitchFamily="34" charset="0"/>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8420353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llenges">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897343-393D-0E44-A97B-2079B348B1F9}"/>
              </a:ext>
            </a:extLst>
          </p:cNvPr>
          <p:cNvSpPr/>
          <p:nvPr userDrawn="1"/>
        </p:nvSpPr>
        <p:spPr bwMode="gray">
          <a:xfrm>
            <a:off x="3044825" y="0"/>
            <a:ext cx="4575175"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err="1">
              <a:ln>
                <a:noFill/>
              </a:ln>
              <a:solidFill>
                <a:srgbClr val="1E1E1E"/>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C2631238-F440-4B1F-8D7B-809C61CB6264}"/>
              </a:ext>
            </a:extLst>
          </p:cNvPr>
          <p:cNvSpPr>
            <a:spLocks noGrp="1"/>
          </p:cNvSpPr>
          <p:nvPr>
            <p:ph type="title" hasCustomPrompt="1"/>
          </p:nvPr>
        </p:nvSpPr>
        <p:spPr bwMode="gray">
          <a:xfrm>
            <a:off x="381000" y="381000"/>
            <a:ext cx="2286000" cy="2215991"/>
          </a:xfrm>
        </p:spPr>
        <p:txBody>
          <a:bodyPr/>
          <a:lstStyle>
            <a:lvl1pPr>
              <a:defRPr/>
            </a:lvl1pPr>
          </a:lstStyle>
          <a:p>
            <a:r>
              <a:rPr lang="en-GB"/>
              <a:t>Key message. </a:t>
            </a:r>
            <a:br>
              <a:rPr lang="en-GB"/>
            </a:br>
            <a:r>
              <a:rPr lang="en-GB"/>
              <a:t>If the audience reads just this, it will be enough. Make every word count. Say it like you would in the room.</a:t>
            </a:r>
            <a:endParaRPr lang="en-GB" dirty="0"/>
          </a:p>
        </p:txBody>
      </p:sp>
      <p:sp>
        <p:nvSpPr>
          <p:cNvPr id="6" name="Text Placeholder 9">
            <a:extLst>
              <a:ext uri="{FF2B5EF4-FFF2-40B4-BE49-F238E27FC236}">
                <a16:creationId xmlns:a16="http://schemas.microsoft.com/office/drawing/2014/main" id="{D95ABA3D-BEC2-4D38-9AFA-4954F306F25E}"/>
              </a:ext>
            </a:extLst>
          </p:cNvPr>
          <p:cNvSpPr>
            <a:spLocks noGrp="1"/>
          </p:cNvSpPr>
          <p:nvPr>
            <p:ph type="body" sz="quarter" idx="25" hasCustomPrompt="1"/>
          </p:nvPr>
        </p:nvSpPr>
        <p:spPr bwMode="gray">
          <a:xfrm>
            <a:off x="8004175" y="381000"/>
            <a:ext cx="3806826" cy="370199"/>
          </a:xfrm>
        </p:spPr>
        <p:txBody>
          <a:bodyPr/>
          <a:lstStyle>
            <a:lvl1pPr marL="0" indent="0">
              <a:spcBef>
                <a:spcPts val="0"/>
              </a:spcBef>
              <a:spcAft>
                <a:spcPts val="0"/>
              </a:spcAft>
              <a:buFont typeface="Arial" panose="020B0604020202020204" pitchFamily="34" charset="0"/>
              <a:buNone/>
              <a:defRPr sz="1400" b="1">
                <a:solidFill>
                  <a:schemeClr val="tx2"/>
                </a:solidFill>
              </a:defRPr>
            </a:lvl1pPr>
            <a:lvl2pPr marL="0" indent="0">
              <a:spcBef>
                <a:spcPts val="0"/>
              </a:spcBef>
              <a:spcAft>
                <a:spcPts val="0"/>
              </a:spcAft>
              <a:buNone/>
              <a:defRPr sz="1800" b="1"/>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stStyle>
          <a:p>
            <a:pPr lvl="0"/>
            <a:r>
              <a:rPr lang="en-GB"/>
              <a:t>Heading: Make your point.</a:t>
            </a:r>
            <a:endParaRPr lang="en-GB" dirty="0"/>
          </a:p>
        </p:txBody>
      </p:sp>
      <p:sp>
        <p:nvSpPr>
          <p:cNvPr id="8" name="Text Placeholder 9">
            <a:extLst>
              <a:ext uri="{FF2B5EF4-FFF2-40B4-BE49-F238E27FC236}">
                <a16:creationId xmlns:a16="http://schemas.microsoft.com/office/drawing/2014/main" id="{ED8852F4-3A40-41CF-8793-5F648FBC7E2E}"/>
              </a:ext>
            </a:extLst>
          </p:cNvPr>
          <p:cNvSpPr>
            <a:spLocks noGrp="1"/>
          </p:cNvSpPr>
          <p:nvPr>
            <p:ph type="body" sz="quarter" idx="26" hasCustomPrompt="1"/>
          </p:nvPr>
        </p:nvSpPr>
        <p:spPr bwMode="gray">
          <a:xfrm>
            <a:off x="3429000" y="381000"/>
            <a:ext cx="3810000" cy="370199"/>
          </a:xfrm>
        </p:spPr>
        <p:txBody>
          <a:bodyPr/>
          <a:lstStyle>
            <a:lvl1pPr marL="0" indent="0">
              <a:spcBef>
                <a:spcPts val="0"/>
              </a:spcBef>
              <a:spcAft>
                <a:spcPts val="0"/>
              </a:spcAft>
              <a:buFont typeface="Arial" panose="020B0604020202020204" pitchFamily="34" charset="0"/>
              <a:buNone/>
              <a:defRPr sz="1400" b="1">
                <a:solidFill>
                  <a:schemeClr val="tx2"/>
                </a:solidFill>
              </a:defRPr>
            </a:lvl1pPr>
            <a:lvl2pPr marL="0" indent="0">
              <a:spcBef>
                <a:spcPts val="0"/>
              </a:spcBef>
              <a:spcAft>
                <a:spcPts val="0"/>
              </a:spcAft>
              <a:buNone/>
              <a:defRPr sz="1800" b="1"/>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stStyle>
          <a:p>
            <a:pPr lvl="0"/>
            <a:r>
              <a:rPr lang="en-GB"/>
              <a:t>Heading: Make your point.</a:t>
            </a:r>
            <a:endParaRPr lang="en-GB" dirty="0"/>
          </a:p>
        </p:txBody>
      </p:sp>
    </p:spTree>
    <p:extLst>
      <p:ext uri="{BB962C8B-B14F-4D97-AF65-F5344CB8AC3E}">
        <p14:creationId xmlns:p14="http://schemas.microsoft.com/office/powerpoint/2010/main" val="212813395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V">
    <p:bg>
      <p:bgPr>
        <a:solidFill>
          <a:srgbClr val="F5F5F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0726B13-8A06-4C2F-B3E2-C6E4FDCB9137}"/>
              </a:ext>
            </a:extLst>
          </p:cNvPr>
          <p:cNvGraphicFramePr>
            <a:graphicFrameLocks noChangeAspect="1"/>
          </p:cNvGraphicFramePr>
          <p:nvPr userDrawn="1">
            <p:custDataLst>
              <p:tags r:id="rId2"/>
            </p:custDataLst>
            <p:extLst>
              <p:ext uri="{D42A27DB-BD31-4B8C-83A1-F6EECF244321}">
                <p14:modId xmlns:p14="http://schemas.microsoft.com/office/powerpoint/2010/main" val="1815197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7"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A0726B13-8A06-4C2F-B3E2-C6E4FDCB913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14DD698-12A5-415B-97E6-9C6DBEB91E8B}"/>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GB" sz="2000" b="0"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1" name="Rectangle 20">
            <a:extLst>
              <a:ext uri="{FF2B5EF4-FFF2-40B4-BE49-F238E27FC236}">
                <a16:creationId xmlns:a16="http://schemas.microsoft.com/office/drawing/2014/main" id="{DAA1EFBD-66C8-4081-AADF-2B4A352FE64D}"/>
              </a:ext>
            </a:extLst>
          </p:cNvPr>
          <p:cNvSpPr/>
          <p:nvPr userDrawn="1"/>
        </p:nvSpPr>
        <p:spPr bwMode="gray">
          <a:xfrm>
            <a:off x="0" y="-1587"/>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CD7508A2-A0AF-4811-ACA1-FC84D131531A}"/>
              </a:ext>
            </a:extLst>
          </p:cNvPr>
          <p:cNvSpPr/>
          <p:nvPr userDrawn="1"/>
        </p:nvSpPr>
        <p:spPr bwMode="gray">
          <a:xfrm>
            <a:off x="-7168" y="3048000"/>
            <a:ext cx="6101581" cy="38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err="1">
              <a:ln>
                <a:noFill/>
              </a:ln>
              <a:solidFill>
                <a:srgbClr val="1E1E1E"/>
              </a:solidFill>
              <a:effectLst/>
              <a:uLnTx/>
              <a:uFillTx/>
              <a:latin typeface="Arial" panose="020B0604020202020204"/>
              <a:ea typeface="+mn-ea"/>
              <a:cs typeface="+mn-cs"/>
            </a:endParaRPr>
          </a:p>
        </p:txBody>
      </p:sp>
      <p:sp>
        <p:nvSpPr>
          <p:cNvPr id="19" name="Picture Placeholder 21">
            <a:extLst>
              <a:ext uri="{FF2B5EF4-FFF2-40B4-BE49-F238E27FC236}">
                <a16:creationId xmlns:a16="http://schemas.microsoft.com/office/drawing/2014/main" id="{3448625E-017A-4951-9ED5-25641345A0FB}"/>
              </a:ext>
            </a:extLst>
          </p:cNvPr>
          <p:cNvSpPr>
            <a:spLocks noGrp="1"/>
          </p:cNvSpPr>
          <p:nvPr>
            <p:ph type="pic" sz="quarter" idx="18" hasCustomPrompt="1"/>
          </p:nvPr>
        </p:nvSpPr>
        <p:spPr bwMode="gray">
          <a:xfrm>
            <a:off x="3722550" y="-1587"/>
            <a:ext cx="2373449" cy="2668587"/>
          </a:xfrm>
        </p:spPr>
        <p:txBody>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a:t>Click to insert picture</a:t>
            </a:r>
            <a:endParaRPr lang="en-GB" dirty="0"/>
          </a:p>
        </p:txBody>
      </p:sp>
      <p:sp>
        <p:nvSpPr>
          <p:cNvPr id="26" name="Text Placeholder 9">
            <a:extLst>
              <a:ext uri="{FF2B5EF4-FFF2-40B4-BE49-F238E27FC236}">
                <a16:creationId xmlns:a16="http://schemas.microsoft.com/office/drawing/2014/main" id="{1D364477-0314-4F10-9D10-E2EF9653C5E2}"/>
              </a:ext>
            </a:extLst>
          </p:cNvPr>
          <p:cNvSpPr>
            <a:spLocks noGrp="1"/>
          </p:cNvSpPr>
          <p:nvPr>
            <p:ph type="body" sz="quarter" idx="35" hasCustomPrompt="1"/>
          </p:nvPr>
        </p:nvSpPr>
        <p:spPr bwMode="gray">
          <a:xfrm>
            <a:off x="381000" y="3163395"/>
            <a:ext cx="2667000" cy="193899"/>
          </a:xfrm>
        </p:spPr>
        <p:txBody>
          <a:bodyPr wrap="square" lIns="0" tIns="0" rIns="0" bIns="0" anchorCtr="0">
            <a:spAutoFit/>
          </a:bodyPr>
          <a:lstStyle>
            <a:lvl1pPr marL="0" indent="0">
              <a:spcBef>
                <a:spcPts val="0"/>
              </a:spcBef>
              <a:spcAft>
                <a:spcPts val="0"/>
              </a:spcAft>
              <a:buFont typeface="Arial" panose="020B0604020202020204" pitchFamily="34" charset="0"/>
              <a:buNone/>
              <a:defRPr b="1">
                <a:solidFill>
                  <a:schemeClr val="tx1"/>
                </a:solidFill>
              </a:defRPr>
            </a:lvl1pPr>
            <a:lvl2pPr marL="0" indent="0">
              <a:spcBef>
                <a:spcPts val="0"/>
              </a:spcBef>
              <a:spcAft>
                <a:spcPts val="0"/>
              </a:spcAft>
              <a:buNone/>
              <a:defRPr b="1"/>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stStyle>
          <a:p>
            <a:pPr lvl="0"/>
            <a:r>
              <a:rPr lang="en-GB"/>
              <a:t>Areas of Expertise</a:t>
            </a:r>
            <a:endParaRPr lang="en-GB" dirty="0"/>
          </a:p>
        </p:txBody>
      </p:sp>
      <p:sp>
        <p:nvSpPr>
          <p:cNvPr id="29" name="Text Placeholder 9">
            <a:extLst>
              <a:ext uri="{FF2B5EF4-FFF2-40B4-BE49-F238E27FC236}">
                <a16:creationId xmlns:a16="http://schemas.microsoft.com/office/drawing/2014/main" id="{F7FD24E3-E069-4B35-9C18-F463735BC897}"/>
              </a:ext>
            </a:extLst>
          </p:cNvPr>
          <p:cNvSpPr>
            <a:spLocks noGrp="1"/>
          </p:cNvSpPr>
          <p:nvPr>
            <p:ph type="body" sz="quarter" idx="36" hasCustomPrompt="1"/>
          </p:nvPr>
        </p:nvSpPr>
        <p:spPr bwMode="gray">
          <a:xfrm>
            <a:off x="3428999" y="3163395"/>
            <a:ext cx="2286001" cy="193899"/>
          </a:xfrm>
        </p:spPr>
        <p:txBody>
          <a:bodyPr wrap="square" lIns="0" tIns="0" rIns="0" bIns="0" anchorCtr="0">
            <a:spAutoFit/>
          </a:bodyPr>
          <a:lstStyle>
            <a:lvl1pPr marL="0" indent="0">
              <a:spcBef>
                <a:spcPts val="0"/>
              </a:spcBef>
              <a:spcAft>
                <a:spcPts val="0"/>
              </a:spcAft>
              <a:buFont typeface="Arial" panose="020B0604020202020204" pitchFamily="34" charset="0"/>
              <a:buNone/>
              <a:defRPr b="1">
                <a:solidFill>
                  <a:schemeClr val="tx1"/>
                </a:solidFill>
              </a:defRPr>
            </a:lvl1pPr>
            <a:lvl2pPr marL="0" indent="0">
              <a:spcBef>
                <a:spcPts val="0"/>
              </a:spcBef>
              <a:spcAft>
                <a:spcPts val="0"/>
              </a:spcAft>
              <a:buNone/>
              <a:defRPr b="1"/>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stStyle>
          <a:p>
            <a:pPr lvl="0"/>
            <a:r>
              <a:rPr lang="en-GB"/>
              <a:t>Education</a:t>
            </a:r>
            <a:endParaRPr lang="en-GB" dirty="0"/>
          </a:p>
        </p:txBody>
      </p:sp>
      <p:sp>
        <p:nvSpPr>
          <p:cNvPr id="3" name="Title 2">
            <a:extLst>
              <a:ext uri="{FF2B5EF4-FFF2-40B4-BE49-F238E27FC236}">
                <a16:creationId xmlns:a16="http://schemas.microsoft.com/office/drawing/2014/main" id="{213B904A-F76F-4A89-9C9D-B0B0D1D3C3F8}"/>
              </a:ext>
            </a:extLst>
          </p:cNvPr>
          <p:cNvSpPr>
            <a:spLocks noGrp="1"/>
          </p:cNvSpPr>
          <p:nvPr>
            <p:ph type="title" hasCustomPrompt="1"/>
          </p:nvPr>
        </p:nvSpPr>
        <p:spPr bwMode="gray">
          <a:xfrm>
            <a:off x="381000" y="381000"/>
            <a:ext cx="2286000" cy="2215991"/>
          </a:xfrm>
        </p:spPr>
        <p:txBody>
          <a:bodyPr/>
          <a:lstStyle>
            <a:lvl1pPr>
              <a:defRPr/>
            </a:lvl1pPr>
          </a:lstStyle>
          <a:p>
            <a:r>
              <a:rPr lang="en-GB"/>
              <a:t>Surname Name</a:t>
            </a:r>
            <a:br>
              <a:rPr lang="en-GB"/>
            </a:br>
            <a:r>
              <a:rPr lang="en-GB" b="0"/>
              <a:t>Position, Office, Country</a:t>
            </a:r>
            <a:endParaRPr lang="en-GB" dirty="0"/>
          </a:p>
        </p:txBody>
      </p:sp>
      <p:grpSp>
        <p:nvGrpSpPr>
          <p:cNvPr id="35" name="Graphic 19">
            <a:extLst>
              <a:ext uri="{FF2B5EF4-FFF2-40B4-BE49-F238E27FC236}">
                <a16:creationId xmlns:a16="http://schemas.microsoft.com/office/drawing/2014/main" id="{0DF2BC8F-BD6E-4BED-A9DD-8DCAEA9A50D4}"/>
              </a:ext>
            </a:extLst>
          </p:cNvPr>
          <p:cNvGrpSpPr/>
          <p:nvPr userDrawn="1"/>
        </p:nvGrpSpPr>
        <p:grpSpPr bwMode="gray">
          <a:xfrm>
            <a:off x="758825" y="6383803"/>
            <a:ext cx="765175" cy="90021"/>
            <a:chOff x="1562100" y="2895600"/>
            <a:chExt cx="9067800" cy="1066800"/>
          </a:xfrm>
          <a:solidFill>
            <a:schemeClr val="tx1"/>
          </a:solidFill>
        </p:grpSpPr>
        <p:sp>
          <p:nvSpPr>
            <p:cNvPr id="36" name="Freeform 21">
              <a:extLst>
                <a:ext uri="{FF2B5EF4-FFF2-40B4-BE49-F238E27FC236}">
                  <a16:creationId xmlns:a16="http://schemas.microsoft.com/office/drawing/2014/main" id="{AC1D5788-EC41-4A64-9CD3-6E3CB88E41EC}"/>
                </a:ext>
              </a:extLst>
            </p:cNvPr>
            <p:cNvSpPr/>
            <p:nvPr/>
          </p:nvSpPr>
          <p:spPr bwMode="gray">
            <a:xfrm>
              <a:off x="4104322" y="2895600"/>
              <a:ext cx="1124140" cy="1070576"/>
            </a:xfrm>
            <a:custGeom>
              <a:avLst/>
              <a:gdLst>
                <a:gd name="connsiteX0" fmla="*/ 684086 w 1124140"/>
                <a:gd name="connsiteY0" fmla="*/ 0 h 1070576"/>
                <a:gd name="connsiteX1" fmla="*/ 439103 w 1124140"/>
                <a:gd name="connsiteY1" fmla="*/ 0 h 1070576"/>
                <a:gd name="connsiteX2" fmla="*/ 0 w 1124140"/>
                <a:gd name="connsiteY2" fmla="*/ 1070482 h 1070576"/>
                <a:gd name="connsiteX3" fmla="*/ 142875 w 1124140"/>
                <a:gd name="connsiteY3" fmla="*/ 1070482 h 1070576"/>
                <a:gd name="connsiteX4" fmla="*/ 258985 w 1124140"/>
                <a:gd name="connsiteY4" fmla="*/ 783579 h 1070576"/>
                <a:gd name="connsiteX5" fmla="*/ 859060 w 1124140"/>
                <a:gd name="connsiteY5" fmla="*/ 783579 h 1070576"/>
                <a:gd name="connsiteX6" fmla="*/ 975741 w 1124140"/>
                <a:gd name="connsiteY6" fmla="*/ 1070576 h 1070576"/>
                <a:gd name="connsiteX7" fmla="*/ 1124141 w 1124140"/>
                <a:gd name="connsiteY7" fmla="*/ 1070576 h 1070576"/>
                <a:gd name="connsiteX8" fmla="*/ 310420 w 1124140"/>
                <a:gd name="connsiteY8" fmla="*/ 656224 h 1070576"/>
                <a:gd name="connsiteX9" fmla="*/ 522922 w 1124140"/>
                <a:gd name="connsiteY9" fmla="*/ 133964 h 1070576"/>
                <a:gd name="connsiteX10" fmla="*/ 595503 w 1124140"/>
                <a:gd name="connsiteY10" fmla="*/ 133964 h 1070576"/>
                <a:gd name="connsiteX11" fmla="*/ 807053 w 1124140"/>
                <a:gd name="connsiteY11" fmla="*/ 656224 h 107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140" h="1070576">
                  <a:moveTo>
                    <a:pt x="684086" y="0"/>
                  </a:moveTo>
                  <a:lnTo>
                    <a:pt x="439103" y="0"/>
                  </a:lnTo>
                  <a:lnTo>
                    <a:pt x="0" y="1070482"/>
                  </a:lnTo>
                  <a:lnTo>
                    <a:pt x="142875" y="1070482"/>
                  </a:lnTo>
                  <a:lnTo>
                    <a:pt x="258985" y="783579"/>
                  </a:lnTo>
                  <a:lnTo>
                    <a:pt x="859060" y="783579"/>
                  </a:lnTo>
                  <a:lnTo>
                    <a:pt x="975741" y="1070576"/>
                  </a:lnTo>
                  <a:lnTo>
                    <a:pt x="1124141" y="1070576"/>
                  </a:lnTo>
                  <a:close/>
                  <a:moveTo>
                    <a:pt x="310420" y="656224"/>
                  </a:moveTo>
                  <a:lnTo>
                    <a:pt x="522922" y="133964"/>
                  </a:lnTo>
                  <a:lnTo>
                    <a:pt x="595503" y="133964"/>
                  </a:lnTo>
                  <a:lnTo>
                    <a:pt x="807053" y="6562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Arial" panose="020B0604020202020204"/>
                <a:ea typeface="+mn-ea"/>
                <a:cs typeface="+mn-cs"/>
              </a:endParaRPr>
            </a:p>
          </p:txBody>
        </p:sp>
        <p:sp>
          <p:nvSpPr>
            <p:cNvPr id="37" name="Freeform 22">
              <a:extLst>
                <a:ext uri="{FF2B5EF4-FFF2-40B4-BE49-F238E27FC236}">
                  <a16:creationId xmlns:a16="http://schemas.microsoft.com/office/drawing/2014/main" id="{009902B4-2695-4527-B5C8-31F48F2A9654}"/>
                </a:ext>
              </a:extLst>
            </p:cNvPr>
            <p:cNvSpPr/>
            <p:nvPr/>
          </p:nvSpPr>
          <p:spPr bwMode="gray">
            <a:xfrm>
              <a:off x="9544050" y="2895600"/>
              <a:ext cx="1090041" cy="1070481"/>
            </a:xfrm>
            <a:custGeom>
              <a:avLst/>
              <a:gdLst>
                <a:gd name="connsiteX0" fmla="*/ 616458 w 1090041"/>
                <a:gd name="connsiteY0" fmla="*/ 625447 h 1070481"/>
                <a:gd name="connsiteX1" fmla="*/ 616458 w 1090041"/>
                <a:gd name="connsiteY1" fmla="*/ 1070482 h 1070481"/>
                <a:gd name="connsiteX2" fmla="*/ 475679 w 1090041"/>
                <a:gd name="connsiteY2" fmla="*/ 1070482 h 1070481"/>
                <a:gd name="connsiteX3" fmla="*/ 475679 w 1090041"/>
                <a:gd name="connsiteY3" fmla="*/ 623936 h 1070481"/>
                <a:gd name="connsiteX4" fmla="*/ 0 w 1090041"/>
                <a:gd name="connsiteY4" fmla="*/ 0 h 1070481"/>
                <a:gd name="connsiteX5" fmla="*/ 168402 w 1090041"/>
                <a:gd name="connsiteY5" fmla="*/ 0 h 1070481"/>
                <a:gd name="connsiteX6" fmla="*/ 545020 w 1090041"/>
                <a:gd name="connsiteY6" fmla="*/ 495448 h 1070481"/>
                <a:gd name="connsiteX7" fmla="*/ 926306 w 1090041"/>
                <a:gd name="connsiteY7" fmla="*/ 0 h 1070481"/>
                <a:gd name="connsiteX8" fmla="*/ 1090041 w 1090041"/>
                <a:gd name="connsiteY8" fmla="*/ 0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041" h="1070481">
                  <a:moveTo>
                    <a:pt x="616458" y="625447"/>
                  </a:moveTo>
                  <a:lnTo>
                    <a:pt x="616458" y="1070482"/>
                  </a:lnTo>
                  <a:lnTo>
                    <a:pt x="475679" y="1070482"/>
                  </a:lnTo>
                  <a:lnTo>
                    <a:pt x="475679" y="623936"/>
                  </a:lnTo>
                  <a:lnTo>
                    <a:pt x="0" y="0"/>
                  </a:lnTo>
                  <a:lnTo>
                    <a:pt x="168402" y="0"/>
                  </a:lnTo>
                  <a:lnTo>
                    <a:pt x="545020" y="495448"/>
                  </a:lnTo>
                  <a:lnTo>
                    <a:pt x="926306" y="0"/>
                  </a:lnTo>
                  <a:lnTo>
                    <a:pt x="109004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Arial" panose="020B0604020202020204"/>
                <a:ea typeface="+mn-ea"/>
                <a:cs typeface="+mn-cs"/>
              </a:endParaRPr>
            </a:p>
          </p:txBody>
        </p:sp>
        <p:sp>
          <p:nvSpPr>
            <p:cNvPr id="38" name="Freeform 23">
              <a:extLst>
                <a:ext uri="{FF2B5EF4-FFF2-40B4-BE49-F238E27FC236}">
                  <a16:creationId xmlns:a16="http://schemas.microsoft.com/office/drawing/2014/main" id="{D3AD1063-D2B8-4B6A-A86D-08AD8E37AAD7}"/>
                </a:ext>
              </a:extLst>
            </p:cNvPr>
            <p:cNvSpPr/>
            <p:nvPr/>
          </p:nvSpPr>
          <p:spPr bwMode="gray">
            <a:xfrm>
              <a:off x="2901981" y="2895600"/>
              <a:ext cx="885825" cy="1070481"/>
            </a:xfrm>
            <a:custGeom>
              <a:avLst/>
              <a:gdLst>
                <a:gd name="connsiteX0" fmla="*/ 885825 w 885825"/>
                <a:gd name="connsiteY0" fmla="*/ 1070482 h 1070481"/>
                <a:gd name="connsiteX1" fmla="*/ 0 w 885825"/>
                <a:gd name="connsiteY1" fmla="*/ 1070482 h 1070481"/>
                <a:gd name="connsiteX2" fmla="*/ 0 w 885825"/>
                <a:gd name="connsiteY2" fmla="*/ 0 h 1070481"/>
                <a:gd name="connsiteX3" fmla="*/ 885825 w 885825"/>
                <a:gd name="connsiteY3" fmla="*/ 0 h 1070481"/>
                <a:gd name="connsiteX4" fmla="*/ 885825 w 885825"/>
                <a:gd name="connsiteY4" fmla="*/ 126128 h 1070481"/>
                <a:gd name="connsiteX5" fmla="*/ 132398 w 885825"/>
                <a:gd name="connsiteY5" fmla="*/ 126128 h 1070481"/>
                <a:gd name="connsiteX6" fmla="*/ 132398 w 885825"/>
                <a:gd name="connsiteY6" fmla="*/ 472035 h 1070481"/>
                <a:gd name="connsiteX7" fmla="*/ 796004 w 885825"/>
                <a:gd name="connsiteY7" fmla="*/ 472035 h 1070481"/>
                <a:gd name="connsiteX8" fmla="*/ 796004 w 885825"/>
                <a:gd name="connsiteY8" fmla="*/ 598730 h 1070481"/>
                <a:gd name="connsiteX9" fmla="*/ 132398 w 885825"/>
                <a:gd name="connsiteY9" fmla="*/ 598730 h 1070481"/>
                <a:gd name="connsiteX10" fmla="*/ 132398 w 885825"/>
                <a:gd name="connsiteY10" fmla="*/ 944071 h 1070481"/>
                <a:gd name="connsiteX11" fmla="*/ 885825 w 885825"/>
                <a:gd name="connsiteY11" fmla="*/ 944071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25" h="1070481">
                  <a:moveTo>
                    <a:pt x="885825" y="1070482"/>
                  </a:moveTo>
                  <a:lnTo>
                    <a:pt x="0" y="1070482"/>
                  </a:lnTo>
                  <a:lnTo>
                    <a:pt x="0" y="0"/>
                  </a:lnTo>
                  <a:lnTo>
                    <a:pt x="885825" y="0"/>
                  </a:lnTo>
                  <a:lnTo>
                    <a:pt x="885825" y="126128"/>
                  </a:lnTo>
                  <a:lnTo>
                    <a:pt x="132398" y="126128"/>
                  </a:lnTo>
                  <a:lnTo>
                    <a:pt x="132398" y="472035"/>
                  </a:lnTo>
                  <a:lnTo>
                    <a:pt x="796004" y="472035"/>
                  </a:lnTo>
                  <a:lnTo>
                    <a:pt x="796004" y="598730"/>
                  </a:lnTo>
                  <a:lnTo>
                    <a:pt x="132398" y="598730"/>
                  </a:lnTo>
                  <a:lnTo>
                    <a:pt x="132398" y="944071"/>
                  </a:lnTo>
                  <a:lnTo>
                    <a:pt x="885825" y="9440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Arial" panose="020B0604020202020204"/>
                <a:ea typeface="+mn-ea"/>
                <a:cs typeface="+mn-cs"/>
              </a:endParaRPr>
            </a:p>
          </p:txBody>
        </p:sp>
        <p:sp>
          <p:nvSpPr>
            <p:cNvPr id="39" name="Freeform 24">
              <a:extLst>
                <a:ext uri="{FF2B5EF4-FFF2-40B4-BE49-F238E27FC236}">
                  <a16:creationId xmlns:a16="http://schemas.microsoft.com/office/drawing/2014/main" id="{27E78175-02A9-436A-96A2-9F5365F56578}"/>
                </a:ext>
              </a:extLst>
            </p:cNvPr>
            <p:cNvSpPr/>
            <p:nvPr/>
          </p:nvSpPr>
          <p:spPr bwMode="gray">
            <a:xfrm>
              <a:off x="8383238" y="2895600"/>
              <a:ext cx="885825" cy="1070481"/>
            </a:xfrm>
            <a:custGeom>
              <a:avLst/>
              <a:gdLst>
                <a:gd name="connsiteX0" fmla="*/ 885825 w 885825"/>
                <a:gd name="connsiteY0" fmla="*/ 1070482 h 1070481"/>
                <a:gd name="connsiteX1" fmla="*/ 0 w 885825"/>
                <a:gd name="connsiteY1" fmla="*/ 1070482 h 1070481"/>
                <a:gd name="connsiteX2" fmla="*/ 0 w 885825"/>
                <a:gd name="connsiteY2" fmla="*/ 0 h 1070481"/>
                <a:gd name="connsiteX3" fmla="*/ 885825 w 885825"/>
                <a:gd name="connsiteY3" fmla="*/ 0 h 1070481"/>
                <a:gd name="connsiteX4" fmla="*/ 885825 w 885825"/>
                <a:gd name="connsiteY4" fmla="*/ 126128 h 1070481"/>
                <a:gd name="connsiteX5" fmla="*/ 132112 w 885825"/>
                <a:gd name="connsiteY5" fmla="*/ 126128 h 1070481"/>
                <a:gd name="connsiteX6" fmla="*/ 132112 w 885825"/>
                <a:gd name="connsiteY6" fmla="*/ 472035 h 1070481"/>
                <a:gd name="connsiteX7" fmla="*/ 796004 w 885825"/>
                <a:gd name="connsiteY7" fmla="*/ 472035 h 1070481"/>
                <a:gd name="connsiteX8" fmla="*/ 796004 w 885825"/>
                <a:gd name="connsiteY8" fmla="*/ 598730 h 1070481"/>
                <a:gd name="connsiteX9" fmla="*/ 132112 w 885825"/>
                <a:gd name="connsiteY9" fmla="*/ 598730 h 1070481"/>
                <a:gd name="connsiteX10" fmla="*/ 132112 w 885825"/>
                <a:gd name="connsiteY10" fmla="*/ 944071 h 1070481"/>
                <a:gd name="connsiteX11" fmla="*/ 885539 w 885825"/>
                <a:gd name="connsiteY11" fmla="*/ 944071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25" h="1070481">
                  <a:moveTo>
                    <a:pt x="885825" y="1070482"/>
                  </a:moveTo>
                  <a:lnTo>
                    <a:pt x="0" y="1070482"/>
                  </a:lnTo>
                  <a:lnTo>
                    <a:pt x="0" y="0"/>
                  </a:lnTo>
                  <a:lnTo>
                    <a:pt x="885825" y="0"/>
                  </a:lnTo>
                  <a:lnTo>
                    <a:pt x="885825" y="126128"/>
                  </a:lnTo>
                  <a:lnTo>
                    <a:pt x="132112" y="126128"/>
                  </a:lnTo>
                  <a:lnTo>
                    <a:pt x="132112" y="472035"/>
                  </a:lnTo>
                  <a:lnTo>
                    <a:pt x="796004" y="472035"/>
                  </a:lnTo>
                  <a:lnTo>
                    <a:pt x="796004" y="598730"/>
                  </a:lnTo>
                  <a:lnTo>
                    <a:pt x="132112" y="598730"/>
                  </a:lnTo>
                  <a:lnTo>
                    <a:pt x="132112" y="944071"/>
                  </a:lnTo>
                  <a:lnTo>
                    <a:pt x="885539" y="9440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Arial" panose="020B0604020202020204"/>
                <a:ea typeface="+mn-ea"/>
                <a:cs typeface="+mn-cs"/>
              </a:endParaRPr>
            </a:p>
          </p:txBody>
        </p:sp>
        <p:sp>
          <p:nvSpPr>
            <p:cNvPr id="40" name="Freeform 25">
              <a:extLst>
                <a:ext uri="{FF2B5EF4-FFF2-40B4-BE49-F238E27FC236}">
                  <a16:creationId xmlns:a16="http://schemas.microsoft.com/office/drawing/2014/main" id="{17E9070A-F511-4A5B-9153-39FEE2463F81}"/>
                </a:ext>
              </a:extLst>
            </p:cNvPr>
            <p:cNvSpPr/>
            <p:nvPr/>
          </p:nvSpPr>
          <p:spPr bwMode="gray">
            <a:xfrm>
              <a:off x="6931818" y="2895600"/>
              <a:ext cx="977741" cy="1070481"/>
            </a:xfrm>
            <a:custGeom>
              <a:avLst/>
              <a:gdLst>
                <a:gd name="connsiteX0" fmla="*/ 977742 w 977741"/>
                <a:gd name="connsiteY0" fmla="*/ 1070482 h 1070481"/>
                <a:gd name="connsiteX1" fmla="*/ 856774 w 977741"/>
                <a:gd name="connsiteY1" fmla="*/ 1070482 h 1070481"/>
                <a:gd name="connsiteX2" fmla="*/ 137065 w 977741"/>
                <a:gd name="connsiteY2" fmla="*/ 241588 h 1070481"/>
                <a:gd name="connsiteX3" fmla="*/ 136303 w 977741"/>
                <a:gd name="connsiteY3" fmla="*/ 1070482 h 1070481"/>
                <a:gd name="connsiteX4" fmla="*/ 0 w 977741"/>
                <a:gd name="connsiteY4" fmla="*/ 1070482 h 1070481"/>
                <a:gd name="connsiteX5" fmla="*/ 0 w 977741"/>
                <a:gd name="connsiteY5" fmla="*/ 0 h 1070481"/>
                <a:gd name="connsiteX6" fmla="*/ 120968 w 977741"/>
                <a:gd name="connsiteY6" fmla="*/ 0 h 1070481"/>
                <a:gd name="connsiteX7" fmla="*/ 841343 w 977741"/>
                <a:gd name="connsiteY7" fmla="*/ 830782 h 1070481"/>
                <a:gd name="connsiteX8" fmla="*/ 841343 w 977741"/>
                <a:gd name="connsiteY8" fmla="*/ 0 h 1070481"/>
                <a:gd name="connsiteX9" fmla="*/ 977742 w 977741"/>
                <a:gd name="connsiteY9" fmla="*/ 0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741" h="1070481">
                  <a:moveTo>
                    <a:pt x="977742" y="1070482"/>
                  </a:moveTo>
                  <a:lnTo>
                    <a:pt x="856774" y="1070482"/>
                  </a:lnTo>
                  <a:lnTo>
                    <a:pt x="137065" y="241588"/>
                  </a:lnTo>
                  <a:lnTo>
                    <a:pt x="136303" y="1070482"/>
                  </a:lnTo>
                  <a:lnTo>
                    <a:pt x="0" y="1070482"/>
                  </a:lnTo>
                  <a:lnTo>
                    <a:pt x="0" y="0"/>
                  </a:lnTo>
                  <a:lnTo>
                    <a:pt x="120968" y="0"/>
                  </a:lnTo>
                  <a:lnTo>
                    <a:pt x="841343" y="830782"/>
                  </a:lnTo>
                  <a:lnTo>
                    <a:pt x="841343" y="0"/>
                  </a:lnTo>
                  <a:lnTo>
                    <a:pt x="977742"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Arial" panose="020B0604020202020204"/>
                <a:ea typeface="+mn-ea"/>
                <a:cs typeface="+mn-cs"/>
              </a:endParaRPr>
            </a:p>
          </p:txBody>
        </p:sp>
        <p:sp>
          <p:nvSpPr>
            <p:cNvPr id="41" name="Freeform 26">
              <a:extLst>
                <a:ext uri="{FF2B5EF4-FFF2-40B4-BE49-F238E27FC236}">
                  <a16:creationId xmlns:a16="http://schemas.microsoft.com/office/drawing/2014/main" id="{241166F2-3E56-4401-B77D-EB0307B39A0C}"/>
                </a:ext>
              </a:extLst>
            </p:cNvPr>
            <p:cNvSpPr/>
            <p:nvPr/>
          </p:nvSpPr>
          <p:spPr bwMode="gray">
            <a:xfrm>
              <a:off x="1562100" y="2895600"/>
              <a:ext cx="978312" cy="1070481"/>
            </a:xfrm>
            <a:custGeom>
              <a:avLst/>
              <a:gdLst>
                <a:gd name="connsiteX0" fmla="*/ 978313 w 978312"/>
                <a:gd name="connsiteY0" fmla="*/ 0 h 1070481"/>
                <a:gd name="connsiteX1" fmla="*/ 793147 w 978312"/>
                <a:gd name="connsiteY1" fmla="*/ 0 h 1070481"/>
                <a:gd name="connsiteX2" fmla="*/ 322421 w 978312"/>
                <a:gd name="connsiteY2" fmla="*/ 468354 h 1070481"/>
                <a:gd name="connsiteX3" fmla="*/ 136398 w 978312"/>
                <a:gd name="connsiteY3" fmla="*/ 468354 h 1070481"/>
                <a:gd name="connsiteX4" fmla="*/ 136398 w 978312"/>
                <a:gd name="connsiteY4" fmla="*/ 0 h 1070481"/>
                <a:gd name="connsiteX5" fmla="*/ 0 w 978312"/>
                <a:gd name="connsiteY5" fmla="*/ 0 h 1070481"/>
                <a:gd name="connsiteX6" fmla="*/ 0 w 978312"/>
                <a:gd name="connsiteY6" fmla="*/ 1070482 h 1070481"/>
                <a:gd name="connsiteX7" fmla="*/ 136398 w 978312"/>
                <a:gd name="connsiteY7" fmla="*/ 1070482 h 1070481"/>
                <a:gd name="connsiteX8" fmla="*/ 136398 w 978312"/>
                <a:gd name="connsiteY8" fmla="*/ 602034 h 1070481"/>
                <a:gd name="connsiteX9" fmla="*/ 321945 w 978312"/>
                <a:gd name="connsiteY9" fmla="*/ 602034 h 1070481"/>
                <a:gd name="connsiteX10" fmla="*/ 793147 w 978312"/>
                <a:gd name="connsiteY10" fmla="*/ 1070482 h 1070481"/>
                <a:gd name="connsiteX11" fmla="*/ 978313 w 978312"/>
                <a:gd name="connsiteY11" fmla="*/ 1070482 h 1070481"/>
                <a:gd name="connsiteX12" fmla="*/ 448532 w 978312"/>
                <a:gd name="connsiteY12" fmla="*/ 535194 h 1070481"/>
                <a:gd name="connsiteX13" fmla="*/ 978313 w 978312"/>
                <a:gd name="connsiteY13" fmla="*/ 0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8312" h="1070481">
                  <a:moveTo>
                    <a:pt x="978313" y="0"/>
                  </a:moveTo>
                  <a:lnTo>
                    <a:pt x="793147" y="0"/>
                  </a:lnTo>
                  <a:lnTo>
                    <a:pt x="322421" y="468354"/>
                  </a:lnTo>
                  <a:lnTo>
                    <a:pt x="136398" y="468354"/>
                  </a:lnTo>
                  <a:lnTo>
                    <a:pt x="136398" y="0"/>
                  </a:lnTo>
                  <a:lnTo>
                    <a:pt x="0" y="0"/>
                  </a:lnTo>
                  <a:lnTo>
                    <a:pt x="0" y="1070482"/>
                  </a:lnTo>
                  <a:lnTo>
                    <a:pt x="136398" y="1070482"/>
                  </a:lnTo>
                  <a:lnTo>
                    <a:pt x="136398" y="602034"/>
                  </a:lnTo>
                  <a:lnTo>
                    <a:pt x="321945" y="602034"/>
                  </a:lnTo>
                  <a:lnTo>
                    <a:pt x="793147" y="1070482"/>
                  </a:lnTo>
                  <a:lnTo>
                    <a:pt x="978313" y="1070482"/>
                  </a:lnTo>
                  <a:lnTo>
                    <a:pt x="448532" y="535194"/>
                  </a:lnTo>
                  <a:lnTo>
                    <a:pt x="97831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Arial" panose="020B0604020202020204"/>
                <a:ea typeface="+mn-ea"/>
                <a:cs typeface="+mn-cs"/>
              </a:endParaRPr>
            </a:p>
          </p:txBody>
        </p:sp>
        <p:sp>
          <p:nvSpPr>
            <p:cNvPr id="42" name="Freeform 27">
              <a:extLst>
                <a:ext uri="{FF2B5EF4-FFF2-40B4-BE49-F238E27FC236}">
                  <a16:creationId xmlns:a16="http://schemas.microsoft.com/office/drawing/2014/main" id="{5F257939-AA22-4BDE-B164-A41F0FA3F5A1}"/>
                </a:ext>
              </a:extLst>
            </p:cNvPr>
            <p:cNvSpPr/>
            <p:nvPr/>
          </p:nvSpPr>
          <p:spPr bwMode="gray">
            <a:xfrm>
              <a:off x="5589174" y="2895600"/>
              <a:ext cx="973550" cy="1070481"/>
            </a:xfrm>
            <a:custGeom>
              <a:avLst/>
              <a:gdLst>
                <a:gd name="connsiteX0" fmla="*/ 973550 w 973550"/>
                <a:gd name="connsiteY0" fmla="*/ 1070482 h 1070481"/>
                <a:gd name="connsiteX1" fmla="*/ 613220 w 973550"/>
                <a:gd name="connsiteY1" fmla="*/ 596653 h 1070481"/>
                <a:gd name="connsiteX2" fmla="*/ 689991 w 973550"/>
                <a:gd name="connsiteY2" fmla="*/ 586457 h 1070481"/>
                <a:gd name="connsiteX3" fmla="*/ 909066 w 973550"/>
                <a:gd name="connsiteY3" fmla="*/ 298987 h 1070481"/>
                <a:gd name="connsiteX4" fmla="*/ 530733 w 973550"/>
                <a:gd name="connsiteY4" fmla="*/ 0 h 1070481"/>
                <a:gd name="connsiteX5" fmla="*/ 0 w 973550"/>
                <a:gd name="connsiteY5" fmla="*/ 0 h 1070481"/>
                <a:gd name="connsiteX6" fmla="*/ 0 w 973550"/>
                <a:gd name="connsiteY6" fmla="*/ 1070482 h 1070481"/>
                <a:gd name="connsiteX7" fmla="*/ 135826 w 973550"/>
                <a:gd name="connsiteY7" fmla="*/ 1070482 h 1070481"/>
                <a:gd name="connsiteX8" fmla="*/ 135826 w 973550"/>
                <a:gd name="connsiteY8" fmla="*/ 598447 h 1070481"/>
                <a:gd name="connsiteX9" fmla="*/ 446341 w 973550"/>
                <a:gd name="connsiteY9" fmla="*/ 598447 h 1070481"/>
                <a:gd name="connsiteX10" fmla="*/ 806101 w 973550"/>
                <a:gd name="connsiteY10" fmla="*/ 1070482 h 1070481"/>
                <a:gd name="connsiteX11" fmla="*/ 136017 w 973550"/>
                <a:gd name="connsiteY11" fmla="*/ 126411 h 1070481"/>
                <a:gd name="connsiteX12" fmla="*/ 527875 w 973550"/>
                <a:gd name="connsiteY12" fmla="*/ 126411 h 1070481"/>
                <a:gd name="connsiteX13" fmla="*/ 767715 w 973550"/>
                <a:gd name="connsiteY13" fmla="*/ 299270 h 1070481"/>
                <a:gd name="connsiteX14" fmla="*/ 527685 w 973550"/>
                <a:gd name="connsiteY14" fmla="*/ 472035 h 1070481"/>
                <a:gd name="connsiteX15" fmla="*/ 135826 w 973550"/>
                <a:gd name="connsiteY15" fmla="*/ 472035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50" h="1070481">
                  <a:moveTo>
                    <a:pt x="973550" y="1070482"/>
                  </a:moveTo>
                  <a:lnTo>
                    <a:pt x="613220" y="596653"/>
                  </a:lnTo>
                  <a:cubicBezTo>
                    <a:pt x="639056" y="595418"/>
                    <a:pt x="664739" y="592007"/>
                    <a:pt x="689991" y="586457"/>
                  </a:cubicBezTo>
                  <a:cubicBezTo>
                    <a:pt x="822674" y="544823"/>
                    <a:pt x="909066" y="443902"/>
                    <a:pt x="909066" y="298987"/>
                  </a:cubicBezTo>
                  <a:cubicBezTo>
                    <a:pt x="908685" y="103848"/>
                    <a:pt x="773525" y="0"/>
                    <a:pt x="530733" y="0"/>
                  </a:cubicBezTo>
                  <a:lnTo>
                    <a:pt x="0" y="0"/>
                  </a:lnTo>
                  <a:lnTo>
                    <a:pt x="0" y="1070482"/>
                  </a:lnTo>
                  <a:lnTo>
                    <a:pt x="135826" y="1070482"/>
                  </a:lnTo>
                  <a:lnTo>
                    <a:pt x="135826" y="598447"/>
                  </a:lnTo>
                  <a:lnTo>
                    <a:pt x="446341" y="598447"/>
                  </a:lnTo>
                  <a:lnTo>
                    <a:pt x="806101" y="1070482"/>
                  </a:lnTo>
                  <a:close/>
                  <a:moveTo>
                    <a:pt x="136017" y="126411"/>
                  </a:moveTo>
                  <a:lnTo>
                    <a:pt x="527875" y="126411"/>
                  </a:lnTo>
                  <a:cubicBezTo>
                    <a:pt x="684466" y="126411"/>
                    <a:pt x="767715" y="185416"/>
                    <a:pt x="767715" y="299270"/>
                  </a:cubicBezTo>
                  <a:cubicBezTo>
                    <a:pt x="767715" y="413125"/>
                    <a:pt x="686562" y="472035"/>
                    <a:pt x="527685" y="472035"/>
                  </a:cubicBezTo>
                  <a:lnTo>
                    <a:pt x="135826" y="47203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Arial" panose="020B0604020202020204"/>
                <a:ea typeface="+mn-ea"/>
                <a:cs typeface="+mn-cs"/>
              </a:endParaRPr>
            </a:p>
          </p:txBody>
        </p:sp>
      </p:grpSp>
      <p:sp>
        <p:nvSpPr>
          <p:cNvPr id="30" name="TextBox 29">
            <a:extLst>
              <a:ext uri="{FF2B5EF4-FFF2-40B4-BE49-F238E27FC236}">
                <a16:creationId xmlns:a16="http://schemas.microsoft.com/office/drawing/2014/main" id="{43D7114F-F639-4ADE-A59A-1DE07A41E53F}"/>
              </a:ext>
            </a:extLst>
          </p:cNvPr>
          <p:cNvSpPr txBox="1"/>
          <p:nvPr userDrawn="1"/>
        </p:nvSpPr>
        <p:spPr bwMode="gray">
          <a:xfrm>
            <a:off x="371475" y="6226175"/>
            <a:ext cx="377825" cy="276225"/>
          </a:xfrm>
          <a:prstGeom prst="rect">
            <a:avLst/>
          </a:prstGeom>
          <a:noFill/>
          <a:ln w="6350">
            <a:noFill/>
            <a:miter lim="800000"/>
          </a:ln>
          <a:extLst>
            <a:ext uri="{909E8E84-426E-40DD-AFC4-6F175D3DCCD1}">
              <a14:hiddenFill xmlns:a14="http://schemas.microsoft.com/office/drawing/2010/main">
                <a:solidFill>
                  <a:srgbClr val="FFFFFF">
                    <a:lumMod val="100000"/>
                  </a:srgbClr>
                </a:solidFill>
              </a14:hiddenFill>
            </a:ext>
          </a:extLst>
        </p:spPr>
        <p:txBody>
          <a:bodyPr wrap="none" lIns="0" tIns="0" rIns="0" bIns="0" rtlCol="0" anchor="b" anchorCtr="0">
            <a:noAutofit/>
          </a:bodyPr>
          <a:lstStyle/>
          <a:p>
            <a:pPr algn="l">
              <a:lnSpc>
                <a:spcPct val="90000"/>
              </a:lnSpc>
            </a:pPr>
            <a:fld id="{6CE8C368-3382-4C28-AE75-DF7C05ACA19D}" type="slidenum">
              <a:rPr lang="en-GB" sz="1000" b="0" smtClean="0">
                <a:solidFill>
                  <a:schemeClr val="tx1">
                    <a:lumMod val="100000"/>
                  </a:schemeClr>
                </a:solidFill>
                <a:latin typeface="Arial" panose="020B0604020202020204" pitchFamily="34" charset="0"/>
              </a:rPr>
              <a:pPr algn="l">
                <a:lnSpc>
                  <a:spcPct val="90000"/>
                </a:lnSpc>
              </a:pPr>
              <a:t>‹#›</a:t>
            </a:fld>
            <a:endParaRPr lang="en-GB" sz="1000" b="0" dirty="0">
              <a:solidFill>
                <a:schemeClr val="tx1">
                  <a:lumMod val="100000"/>
                </a:schemeClr>
              </a:solidFill>
              <a:latin typeface="Arial" panose="020B0604020202020204" pitchFamily="34" charset="0"/>
            </a:endParaRPr>
          </a:p>
        </p:txBody>
      </p:sp>
      <p:sp>
        <p:nvSpPr>
          <p:cNvPr id="6" name="Text Placeholder 5">
            <a:extLst>
              <a:ext uri="{FF2B5EF4-FFF2-40B4-BE49-F238E27FC236}">
                <a16:creationId xmlns:a16="http://schemas.microsoft.com/office/drawing/2014/main" id="{86B08D16-5AA2-494D-9218-A5A958D9A796}"/>
              </a:ext>
            </a:extLst>
          </p:cNvPr>
          <p:cNvSpPr>
            <a:spLocks noGrp="1"/>
          </p:cNvSpPr>
          <p:nvPr>
            <p:ph type="body" sz="quarter" idx="41"/>
          </p:nvPr>
        </p:nvSpPr>
        <p:spPr>
          <a:xfrm>
            <a:off x="6477000" y="381000"/>
            <a:ext cx="5334000" cy="57070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7">
            <a:extLst>
              <a:ext uri="{FF2B5EF4-FFF2-40B4-BE49-F238E27FC236}">
                <a16:creationId xmlns:a16="http://schemas.microsoft.com/office/drawing/2014/main" id="{E58AFDCE-ECF6-47EB-A6F5-69ECA2AEC7D0}"/>
              </a:ext>
            </a:extLst>
          </p:cNvPr>
          <p:cNvSpPr>
            <a:spLocks noGrp="1"/>
          </p:cNvSpPr>
          <p:nvPr>
            <p:ph type="body" sz="quarter" idx="42"/>
          </p:nvPr>
        </p:nvSpPr>
        <p:spPr>
          <a:xfrm>
            <a:off x="3429000" y="3472688"/>
            <a:ext cx="2286000" cy="2615375"/>
          </a:xfrm>
        </p:spPr>
        <p:txBody>
          <a:bodyPr/>
          <a:lstStyle>
            <a:lvl1pPr>
              <a:spcBef>
                <a:spcPts val="600"/>
              </a:spcBef>
              <a:spcAft>
                <a:spcPts val="0"/>
              </a:spcAft>
              <a:defRPr/>
            </a:lvl1pPr>
            <a:lvl2pPr>
              <a:spcBef>
                <a:spcPts val="600"/>
              </a:spcBef>
              <a:spcAft>
                <a:spcPts val="0"/>
              </a:spcAft>
              <a:defRPr/>
            </a:lvl2pPr>
            <a:lvl3pPr>
              <a:spcBef>
                <a:spcPts val="600"/>
              </a:spcBef>
              <a:spcAft>
                <a:spcPts val="0"/>
              </a:spcAft>
              <a:defRPr/>
            </a:lvl3pPr>
            <a:lvl4pPr>
              <a:spcBef>
                <a:spcPts val="600"/>
              </a:spcBef>
              <a:spcAft>
                <a:spcPts val="0"/>
              </a:spcAft>
              <a:defRPr/>
            </a:lvl4pPr>
            <a:lvl5pPr>
              <a:spcBef>
                <a:spcPts val="600"/>
              </a:spcBef>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5B1C7F46-3F09-480F-8300-B47FB5A4F4BA}"/>
              </a:ext>
            </a:extLst>
          </p:cNvPr>
          <p:cNvSpPr>
            <a:spLocks noGrp="1"/>
          </p:cNvSpPr>
          <p:nvPr>
            <p:ph type="body" sz="quarter" idx="43"/>
          </p:nvPr>
        </p:nvSpPr>
        <p:spPr>
          <a:xfrm>
            <a:off x="381000" y="3470687"/>
            <a:ext cx="2667000" cy="2617377"/>
          </a:xfrm>
        </p:spPr>
        <p:txBody>
          <a:bodyPr/>
          <a:lstStyle>
            <a:lvl1pPr>
              <a:spcBef>
                <a:spcPts val="600"/>
              </a:spcBef>
              <a:spcAft>
                <a:spcPts val="0"/>
              </a:spcAft>
              <a:defRPr/>
            </a:lvl1pPr>
            <a:lvl2pPr>
              <a:spcBef>
                <a:spcPts val="600"/>
              </a:spcBef>
              <a:spcAft>
                <a:spcPts val="0"/>
              </a:spcAft>
              <a:defRPr/>
            </a:lvl2pPr>
            <a:lvl3pPr>
              <a:spcBef>
                <a:spcPts val="600"/>
              </a:spcBef>
              <a:spcAft>
                <a:spcPts val="0"/>
              </a:spcAft>
              <a:defRPr/>
            </a:lvl3pPr>
            <a:lvl4pPr>
              <a:spcBef>
                <a:spcPts val="600"/>
              </a:spcBef>
              <a:spcAft>
                <a:spcPts val="0"/>
              </a:spcAft>
              <a:defRPr/>
            </a:lvl4pPr>
            <a:lvl5pPr>
              <a:spcBef>
                <a:spcPts val="600"/>
              </a:spcBef>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62350202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ographies">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8F66653-A36B-46DE-BBD0-F01F92C14400}"/>
              </a:ext>
            </a:extLst>
          </p:cNvPr>
          <p:cNvGraphicFramePr>
            <a:graphicFrameLocks noChangeAspect="1"/>
          </p:cNvGraphicFramePr>
          <p:nvPr userDrawn="1">
            <p:custDataLst>
              <p:tags r:id="rId2"/>
            </p:custDataLst>
            <p:extLst>
              <p:ext uri="{D42A27DB-BD31-4B8C-83A1-F6EECF244321}">
                <p14:modId xmlns:p14="http://schemas.microsoft.com/office/powerpoint/2010/main" val="4155471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1"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98F66653-A36B-46DE-BBD0-F01F92C144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D7010FC-D5EC-4F40-BF84-C3A559032E0B}"/>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GB" sz="20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4" name="Rectangle 3">
            <a:extLst>
              <a:ext uri="{FF2B5EF4-FFF2-40B4-BE49-F238E27FC236}">
                <a16:creationId xmlns:a16="http://schemas.microsoft.com/office/drawing/2014/main" id="{47F5CAB5-F976-4C40-89AE-9A89E9C4AC4F}"/>
              </a:ext>
            </a:extLst>
          </p:cNvPr>
          <p:cNvSpPr/>
          <p:nvPr userDrawn="1"/>
        </p:nvSpPr>
        <p:spPr bwMode="gray">
          <a:xfrm>
            <a:off x="3048002" y="0"/>
            <a:ext cx="3047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err="1">
              <a:ln>
                <a:noFill/>
              </a:ln>
              <a:solidFill>
                <a:srgbClr val="1E1E1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F3B78D11-144A-4B42-AA51-7E5FE4BFDAC3}"/>
              </a:ext>
            </a:extLst>
          </p:cNvPr>
          <p:cNvSpPr/>
          <p:nvPr userDrawn="1"/>
        </p:nvSpPr>
        <p:spPr bwMode="gray">
          <a:xfrm>
            <a:off x="6096000" y="0"/>
            <a:ext cx="30480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err="1">
              <a:ln>
                <a:noFill/>
              </a:ln>
              <a:solidFill>
                <a:srgbClr val="1E1E1E"/>
              </a:solidFill>
              <a:effectLst/>
              <a:uLnTx/>
              <a:uFillTx/>
              <a:latin typeface="Arial" panose="020B0604020202020204"/>
              <a:ea typeface="+mn-ea"/>
              <a:cs typeface="+mn-cs"/>
            </a:endParaRPr>
          </a:p>
        </p:txBody>
      </p:sp>
      <p:sp>
        <p:nvSpPr>
          <p:cNvPr id="20" name="Picture Placeholder 19">
            <a:extLst>
              <a:ext uri="{FF2B5EF4-FFF2-40B4-BE49-F238E27FC236}">
                <a16:creationId xmlns:a16="http://schemas.microsoft.com/office/drawing/2014/main" id="{4CF47EE3-F5CB-4E44-BC68-EC24C6779C14}"/>
              </a:ext>
            </a:extLst>
          </p:cNvPr>
          <p:cNvSpPr>
            <a:spLocks noGrp="1"/>
          </p:cNvSpPr>
          <p:nvPr>
            <p:ph type="pic" sz="quarter" idx="19"/>
          </p:nvPr>
        </p:nvSpPr>
        <p:spPr bwMode="gray">
          <a:xfrm>
            <a:off x="3048000" y="0"/>
            <a:ext cx="3048000" cy="2663825"/>
          </a:xfrm>
          <a:solidFill>
            <a:srgbClr val="E6E6E6"/>
          </a:solidFill>
        </p:spPr>
        <p:txBody>
          <a:bodyPr anchor="ctr"/>
          <a:lstStyle>
            <a:lvl1pPr algn="ctr">
              <a:defRPr/>
            </a:lvl1pPr>
          </a:lstStyle>
          <a:p>
            <a:r>
              <a:rPr lang="en-GB"/>
              <a:t>Click icon to add picture</a:t>
            </a:r>
            <a:endParaRPr lang="en-GB" dirty="0"/>
          </a:p>
        </p:txBody>
      </p:sp>
      <p:sp>
        <p:nvSpPr>
          <p:cNvPr id="21" name="Picture Placeholder 19">
            <a:extLst>
              <a:ext uri="{FF2B5EF4-FFF2-40B4-BE49-F238E27FC236}">
                <a16:creationId xmlns:a16="http://schemas.microsoft.com/office/drawing/2014/main" id="{796EB4AD-659A-9A47-B141-976732FEBC0E}"/>
              </a:ext>
            </a:extLst>
          </p:cNvPr>
          <p:cNvSpPr>
            <a:spLocks noGrp="1"/>
          </p:cNvSpPr>
          <p:nvPr>
            <p:ph type="pic" sz="quarter" idx="20"/>
          </p:nvPr>
        </p:nvSpPr>
        <p:spPr bwMode="gray">
          <a:xfrm>
            <a:off x="6096000" y="0"/>
            <a:ext cx="3048000" cy="2663825"/>
          </a:xfrm>
          <a:solidFill>
            <a:schemeClr val="bg2"/>
          </a:solidFill>
        </p:spPr>
        <p:txBody>
          <a:bodyPr anchor="ctr"/>
          <a:lstStyle>
            <a:lvl1pPr algn="ctr">
              <a:defRPr/>
            </a:lvl1pPr>
          </a:lstStyle>
          <a:p>
            <a:r>
              <a:rPr lang="en-GB"/>
              <a:t>Click icon to add picture</a:t>
            </a:r>
            <a:endParaRPr lang="en-GB" dirty="0"/>
          </a:p>
        </p:txBody>
      </p:sp>
      <p:sp>
        <p:nvSpPr>
          <p:cNvPr id="22" name="Picture Placeholder 19">
            <a:extLst>
              <a:ext uri="{FF2B5EF4-FFF2-40B4-BE49-F238E27FC236}">
                <a16:creationId xmlns:a16="http://schemas.microsoft.com/office/drawing/2014/main" id="{8DFD1BD5-98E0-0947-9140-940DFF970135}"/>
              </a:ext>
            </a:extLst>
          </p:cNvPr>
          <p:cNvSpPr>
            <a:spLocks noGrp="1"/>
          </p:cNvSpPr>
          <p:nvPr>
            <p:ph type="pic" sz="quarter" idx="21"/>
          </p:nvPr>
        </p:nvSpPr>
        <p:spPr bwMode="gray">
          <a:xfrm>
            <a:off x="9147359" y="0"/>
            <a:ext cx="3048000" cy="2663825"/>
          </a:xfrm>
          <a:solidFill>
            <a:srgbClr val="E6E6E6"/>
          </a:solidFill>
        </p:spPr>
        <p:txBody>
          <a:bodyPr anchor="ctr"/>
          <a:lstStyle>
            <a:lvl1pPr algn="ctr">
              <a:defRPr/>
            </a:lvl1pPr>
          </a:lstStyle>
          <a:p>
            <a:r>
              <a:rPr lang="en-GB"/>
              <a:t>Click icon to add picture</a:t>
            </a:r>
            <a:endParaRPr lang="en-GB" dirty="0"/>
          </a:p>
        </p:txBody>
      </p:sp>
      <p:sp>
        <p:nvSpPr>
          <p:cNvPr id="24" name="Text Placeholder 23">
            <a:extLst>
              <a:ext uri="{FF2B5EF4-FFF2-40B4-BE49-F238E27FC236}">
                <a16:creationId xmlns:a16="http://schemas.microsoft.com/office/drawing/2014/main" id="{44CBE62D-52E2-4C4C-AF6E-96D1E570765B}"/>
              </a:ext>
            </a:extLst>
          </p:cNvPr>
          <p:cNvSpPr>
            <a:spLocks noGrp="1"/>
          </p:cNvSpPr>
          <p:nvPr>
            <p:ph type="body" sz="quarter" idx="22" hasCustomPrompt="1"/>
          </p:nvPr>
        </p:nvSpPr>
        <p:spPr bwMode="gray">
          <a:xfrm>
            <a:off x="3429001" y="3048000"/>
            <a:ext cx="2285999" cy="3048000"/>
          </a:xfrm>
        </p:spPr>
        <p:txBody>
          <a:bodyPr/>
          <a:lstStyle>
            <a:lvl1pPr marL="0" indent="0">
              <a:spcBef>
                <a:spcPts val="0"/>
              </a:spcBef>
              <a:spcAft>
                <a:spcPts val="0"/>
              </a:spcAft>
              <a:buFont typeface="Arial" panose="020B0604020202020204" pitchFamily="34" charset="0"/>
              <a:buNone/>
              <a:tabLst/>
              <a:defRPr b="1">
                <a:solidFill>
                  <a:schemeClr val="tx2"/>
                </a:solidFill>
              </a:defRPr>
            </a:lvl1pPr>
            <a:lvl2pPr marL="0" indent="0">
              <a:spcBef>
                <a:spcPts val="0"/>
              </a:spcBef>
              <a:spcAft>
                <a:spcPts val="0"/>
              </a:spcAft>
              <a:buNone/>
              <a:tabLst/>
              <a:defRPr>
                <a:solidFill>
                  <a:schemeClr val="tx2"/>
                </a:solidFill>
              </a:defRPr>
            </a:lvl2pPr>
            <a:lvl3pPr marL="0" indent="0">
              <a:spcBef>
                <a:spcPts val="1200"/>
              </a:spcBef>
              <a:spcAft>
                <a:spcPts val="0"/>
              </a:spcAft>
              <a:buNone/>
              <a:tabLst/>
              <a:defRPr b="1"/>
            </a:lvl3pPr>
            <a:lvl4pPr marL="180000" indent="-180000">
              <a:spcBef>
                <a:spcPts val="0"/>
              </a:spcBef>
              <a:spcAft>
                <a:spcPts val="0"/>
              </a:spcAft>
              <a:buFont typeface="System Font Regular"/>
              <a:buChar char="–"/>
              <a:tabLst/>
              <a:defRPr/>
            </a:lvl4pPr>
            <a:lvl5pPr marL="360000" indent="-180000">
              <a:spcBef>
                <a:spcPts val="0"/>
              </a:spcBef>
              <a:spcAft>
                <a:spcPts val="0"/>
              </a:spcAft>
              <a:buFont typeface="System Font Regular"/>
              <a:buChar char="–"/>
              <a:tabLst/>
              <a:defRPr/>
            </a:lvl5pPr>
          </a:lstStyle>
          <a:p>
            <a:pPr lvl="0"/>
            <a:r>
              <a:rPr lang="en-GB"/>
              <a:t>Name and Surname</a:t>
            </a:r>
          </a:p>
          <a:p>
            <a:pPr lvl="1"/>
            <a:r>
              <a:rPr lang="en-GB"/>
              <a:t>Job title and location second level</a:t>
            </a:r>
          </a:p>
          <a:p>
            <a:pPr lvl="2"/>
            <a:r>
              <a:rPr lang="en-GB"/>
              <a:t>Summary of experience third level</a:t>
            </a:r>
          </a:p>
          <a:p>
            <a:pPr lvl="3"/>
            <a:r>
              <a:rPr lang="en-GB"/>
              <a:t>Second level bullet</a:t>
            </a:r>
          </a:p>
          <a:p>
            <a:pPr lvl="4"/>
            <a:r>
              <a:rPr lang="en-GB"/>
              <a:t>Third level bullet</a:t>
            </a:r>
            <a:endParaRPr lang="en-GB" dirty="0"/>
          </a:p>
        </p:txBody>
      </p:sp>
      <p:sp>
        <p:nvSpPr>
          <p:cNvPr id="27" name="Text Placeholder 23">
            <a:extLst>
              <a:ext uri="{FF2B5EF4-FFF2-40B4-BE49-F238E27FC236}">
                <a16:creationId xmlns:a16="http://schemas.microsoft.com/office/drawing/2014/main" id="{1C3C4FE2-D60A-3C44-A1A2-F63809BB1ED6}"/>
              </a:ext>
            </a:extLst>
          </p:cNvPr>
          <p:cNvSpPr>
            <a:spLocks noGrp="1"/>
          </p:cNvSpPr>
          <p:nvPr>
            <p:ph type="body" sz="quarter" idx="23" hasCustomPrompt="1"/>
          </p:nvPr>
        </p:nvSpPr>
        <p:spPr bwMode="gray">
          <a:xfrm>
            <a:off x="6477001" y="3048000"/>
            <a:ext cx="2286000" cy="3048000"/>
          </a:xfrm>
        </p:spPr>
        <p:txBody>
          <a:bodyPr/>
          <a:lstStyle>
            <a:lvl1pPr marL="0" indent="0">
              <a:spcBef>
                <a:spcPts val="0"/>
              </a:spcBef>
              <a:spcAft>
                <a:spcPts val="0"/>
              </a:spcAft>
              <a:buFont typeface="Arial" panose="020B0604020202020204" pitchFamily="34" charset="0"/>
              <a:buNone/>
              <a:tabLst/>
              <a:defRPr b="1">
                <a:solidFill>
                  <a:schemeClr val="tx2"/>
                </a:solidFill>
              </a:defRPr>
            </a:lvl1pPr>
            <a:lvl2pPr marL="0" indent="0">
              <a:spcBef>
                <a:spcPts val="0"/>
              </a:spcBef>
              <a:spcAft>
                <a:spcPts val="0"/>
              </a:spcAft>
              <a:buNone/>
              <a:tabLst/>
              <a:defRPr>
                <a:solidFill>
                  <a:schemeClr val="tx2"/>
                </a:solidFill>
              </a:defRPr>
            </a:lvl2pPr>
            <a:lvl3pPr marL="0" indent="0">
              <a:spcBef>
                <a:spcPts val="1200"/>
              </a:spcBef>
              <a:spcAft>
                <a:spcPts val="0"/>
              </a:spcAft>
              <a:buNone/>
              <a:tabLst/>
              <a:defRPr b="1"/>
            </a:lvl3pPr>
            <a:lvl4pPr marL="180000" indent="-180000">
              <a:spcBef>
                <a:spcPts val="0"/>
              </a:spcBef>
              <a:spcAft>
                <a:spcPts val="0"/>
              </a:spcAft>
              <a:buFont typeface="System Font Regular"/>
              <a:buChar char="–"/>
              <a:tabLst/>
              <a:defRPr/>
            </a:lvl4pPr>
            <a:lvl5pPr marL="360000" indent="-180000">
              <a:spcBef>
                <a:spcPts val="0"/>
              </a:spcBef>
              <a:spcAft>
                <a:spcPts val="0"/>
              </a:spcAft>
              <a:buFont typeface="System Font Regular"/>
              <a:buChar char="–"/>
              <a:tabLst/>
              <a:defRPr/>
            </a:lvl5pPr>
          </a:lstStyle>
          <a:p>
            <a:pPr lvl="0"/>
            <a:r>
              <a:rPr lang="en-GB"/>
              <a:t>Name and Surname</a:t>
            </a:r>
          </a:p>
          <a:p>
            <a:pPr lvl="1"/>
            <a:r>
              <a:rPr lang="en-GB"/>
              <a:t>Job title and location second level</a:t>
            </a:r>
          </a:p>
          <a:p>
            <a:pPr lvl="2"/>
            <a:r>
              <a:rPr lang="en-GB"/>
              <a:t>Summary of experience third level</a:t>
            </a:r>
          </a:p>
          <a:p>
            <a:pPr lvl="3"/>
            <a:r>
              <a:rPr lang="en-GB"/>
              <a:t>Second level bullet</a:t>
            </a:r>
          </a:p>
          <a:p>
            <a:pPr lvl="4"/>
            <a:r>
              <a:rPr lang="en-GB"/>
              <a:t>Third level bullet</a:t>
            </a:r>
            <a:endParaRPr lang="en-GB" dirty="0"/>
          </a:p>
        </p:txBody>
      </p:sp>
      <p:sp>
        <p:nvSpPr>
          <p:cNvPr id="28" name="Text Placeholder 23">
            <a:extLst>
              <a:ext uri="{FF2B5EF4-FFF2-40B4-BE49-F238E27FC236}">
                <a16:creationId xmlns:a16="http://schemas.microsoft.com/office/drawing/2014/main" id="{39E6F826-10D9-8247-8889-29223C7F84B1}"/>
              </a:ext>
            </a:extLst>
          </p:cNvPr>
          <p:cNvSpPr>
            <a:spLocks noGrp="1"/>
          </p:cNvSpPr>
          <p:nvPr>
            <p:ph type="body" sz="quarter" idx="24" hasCustomPrompt="1"/>
          </p:nvPr>
        </p:nvSpPr>
        <p:spPr bwMode="gray">
          <a:xfrm>
            <a:off x="9525000" y="3048000"/>
            <a:ext cx="2289360" cy="3048000"/>
          </a:xfrm>
        </p:spPr>
        <p:txBody>
          <a:bodyPr/>
          <a:lstStyle>
            <a:lvl1pPr marL="0" indent="0">
              <a:spcBef>
                <a:spcPts val="0"/>
              </a:spcBef>
              <a:spcAft>
                <a:spcPts val="0"/>
              </a:spcAft>
              <a:buFont typeface="Arial" panose="020B0604020202020204" pitchFamily="34" charset="0"/>
              <a:buNone/>
              <a:tabLst/>
              <a:defRPr b="1">
                <a:solidFill>
                  <a:schemeClr val="tx2"/>
                </a:solidFill>
              </a:defRPr>
            </a:lvl1pPr>
            <a:lvl2pPr marL="0" indent="0">
              <a:spcBef>
                <a:spcPts val="0"/>
              </a:spcBef>
              <a:spcAft>
                <a:spcPts val="0"/>
              </a:spcAft>
              <a:buNone/>
              <a:tabLst/>
              <a:defRPr>
                <a:solidFill>
                  <a:schemeClr val="tx2"/>
                </a:solidFill>
              </a:defRPr>
            </a:lvl2pPr>
            <a:lvl3pPr marL="0" indent="0">
              <a:spcBef>
                <a:spcPts val="1200"/>
              </a:spcBef>
              <a:spcAft>
                <a:spcPts val="0"/>
              </a:spcAft>
              <a:buNone/>
              <a:tabLst/>
              <a:defRPr b="1"/>
            </a:lvl3pPr>
            <a:lvl4pPr marL="180000" indent="-180000">
              <a:spcBef>
                <a:spcPts val="0"/>
              </a:spcBef>
              <a:spcAft>
                <a:spcPts val="0"/>
              </a:spcAft>
              <a:buFont typeface="System Font Regular"/>
              <a:buChar char="–"/>
              <a:tabLst/>
              <a:defRPr/>
            </a:lvl4pPr>
            <a:lvl5pPr marL="360000" indent="-180000">
              <a:spcBef>
                <a:spcPts val="0"/>
              </a:spcBef>
              <a:spcAft>
                <a:spcPts val="0"/>
              </a:spcAft>
              <a:buFont typeface="System Font Regular"/>
              <a:buChar char="–"/>
              <a:tabLst/>
              <a:defRPr/>
            </a:lvl5pPr>
          </a:lstStyle>
          <a:p>
            <a:pPr lvl="0"/>
            <a:r>
              <a:rPr lang="en-GB"/>
              <a:t>Name and Surname</a:t>
            </a:r>
          </a:p>
          <a:p>
            <a:pPr lvl="1"/>
            <a:r>
              <a:rPr lang="en-GB"/>
              <a:t>Job title and location second level</a:t>
            </a:r>
          </a:p>
          <a:p>
            <a:pPr lvl="2"/>
            <a:r>
              <a:rPr lang="en-GB"/>
              <a:t>Summary of experience third level</a:t>
            </a:r>
          </a:p>
          <a:p>
            <a:pPr lvl="3"/>
            <a:r>
              <a:rPr lang="en-GB"/>
              <a:t>Second level bullet</a:t>
            </a:r>
          </a:p>
          <a:p>
            <a:pPr lvl="4"/>
            <a:r>
              <a:rPr lang="en-GB"/>
              <a:t>Third level bullet</a:t>
            </a:r>
            <a:endParaRPr lang="en-GB" dirty="0"/>
          </a:p>
        </p:txBody>
      </p:sp>
      <p:sp>
        <p:nvSpPr>
          <p:cNvPr id="5" name="Title 4">
            <a:extLst>
              <a:ext uri="{FF2B5EF4-FFF2-40B4-BE49-F238E27FC236}">
                <a16:creationId xmlns:a16="http://schemas.microsoft.com/office/drawing/2014/main" id="{39468541-A21A-46F7-AFC4-CBC98C325EF5}"/>
              </a:ext>
            </a:extLst>
          </p:cNvPr>
          <p:cNvSpPr>
            <a:spLocks noGrp="1"/>
          </p:cNvSpPr>
          <p:nvPr>
            <p:ph type="title" hasCustomPrompt="1"/>
          </p:nvPr>
        </p:nvSpPr>
        <p:spPr bwMode="gray">
          <a:xfrm>
            <a:off x="381000" y="381000"/>
            <a:ext cx="2285999" cy="2215991"/>
          </a:xfrm>
        </p:spPr>
        <p:txBody>
          <a:bodyPr/>
          <a:lstStyle>
            <a:lvl1pPr>
              <a:defRPr/>
            </a:lvl1pPr>
          </a:lstStyle>
          <a:p>
            <a:r>
              <a:rPr lang="en-GB"/>
              <a:t>Key message. </a:t>
            </a:r>
            <a:br>
              <a:rPr lang="en-GB"/>
            </a:br>
            <a:r>
              <a:rPr lang="en-GB"/>
              <a:t>If the audience reads just this, it will be enough. Make every word count. Say it like you would in the room.</a:t>
            </a:r>
            <a:endParaRPr lang="en-GB" dirty="0"/>
          </a:p>
        </p:txBody>
      </p:sp>
    </p:spTree>
    <p:extLst>
      <p:ext uri="{BB962C8B-B14F-4D97-AF65-F5344CB8AC3E}">
        <p14:creationId xmlns:p14="http://schemas.microsoft.com/office/powerpoint/2010/main" val="92883974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6F4BDBA-8A7A-4151-9891-CE2FF8030BCB}"/>
              </a:ext>
            </a:extLst>
          </p:cNvPr>
          <p:cNvSpPr/>
          <p:nvPr userDrawn="1"/>
        </p:nvSpPr>
        <p:spPr>
          <a:xfrm>
            <a:off x="3048000" y="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F8A6D9F4-AFFE-40C2-A711-D5F9F9523EA2}"/>
              </a:ext>
            </a:extLst>
          </p:cNvPr>
          <p:cNvSpPr/>
          <p:nvPr userDrawn="1"/>
        </p:nvSpPr>
        <p:spPr>
          <a:xfrm>
            <a:off x="3048000" y="3429000"/>
            <a:ext cx="4572000" cy="3429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16F887B0-D81F-4D6E-8490-01166A3570A8}"/>
              </a:ext>
            </a:extLst>
          </p:cNvPr>
          <p:cNvSpPr>
            <a:spLocks noGrp="1"/>
          </p:cNvSpPr>
          <p:nvPr>
            <p:ph type="title" hasCustomPrompt="1"/>
          </p:nvPr>
        </p:nvSpPr>
        <p:spPr/>
        <p:txBody>
          <a:bodyPr/>
          <a:lstStyle>
            <a:lvl1pPr>
              <a:defRPr/>
            </a:lvl1pPr>
          </a:lstStyle>
          <a:p>
            <a:r>
              <a:rPr lang="en-GB" dirty="0"/>
              <a:t>Key message. </a:t>
            </a:r>
            <a:br>
              <a:rPr lang="en-GB" dirty="0"/>
            </a:br>
            <a:r>
              <a:rPr lang="en-GB" dirty="0"/>
              <a:t>If the audience reads just this, it will be enough. Make every word count. Say it like you would in the room.</a:t>
            </a:r>
          </a:p>
        </p:txBody>
      </p:sp>
      <p:sp>
        <p:nvSpPr>
          <p:cNvPr id="19" name="Text Placeholder 9">
            <a:extLst>
              <a:ext uri="{FF2B5EF4-FFF2-40B4-BE49-F238E27FC236}">
                <a16:creationId xmlns:a16="http://schemas.microsoft.com/office/drawing/2014/main" id="{2F01B772-E707-4318-AFF4-D233B7291D07}"/>
              </a:ext>
            </a:extLst>
          </p:cNvPr>
          <p:cNvSpPr>
            <a:spLocks noGrp="1"/>
          </p:cNvSpPr>
          <p:nvPr>
            <p:ph type="body" sz="quarter" idx="16" hasCustomPrompt="1"/>
          </p:nvPr>
        </p:nvSpPr>
        <p:spPr>
          <a:xfrm>
            <a:off x="3428973" y="381000"/>
            <a:ext cx="3810000" cy="357499"/>
          </a:xfrm>
        </p:spPr>
        <p:txBody>
          <a:bodyPr/>
          <a:lstStyle>
            <a:lvl1pPr marL="0" indent="0">
              <a:spcBef>
                <a:spcPts val="0"/>
              </a:spcBef>
              <a:spcAft>
                <a:spcPts val="0"/>
              </a:spcAft>
              <a:buFont typeface="Arial" panose="020B0604020202020204" pitchFamily="34" charset="0"/>
              <a:buNone/>
              <a:defRPr sz="1600" b="1">
                <a:solidFill>
                  <a:schemeClr val="tx1"/>
                </a:solidFill>
              </a:defRPr>
            </a:lvl1pPr>
            <a:lvl2pPr marL="0" indent="0">
              <a:spcBef>
                <a:spcPts val="0"/>
              </a:spcBef>
              <a:spcAft>
                <a:spcPts val="0"/>
              </a:spcAft>
              <a:buNone/>
              <a:defRPr sz="1800" b="1"/>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stStyle>
          <a:p>
            <a:pPr lvl="0"/>
            <a:r>
              <a:rPr lang="en-GB" dirty="0"/>
              <a:t>Situation</a:t>
            </a:r>
          </a:p>
        </p:txBody>
      </p:sp>
      <p:sp>
        <p:nvSpPr>
          <p:cNvPr id="23" name="Text Placeholder 9">
            <a:extLst>
              <a:ext uri="{FF2B5EF4-FFF2-40B4-BE49-F238E27FC236}">
                <a16:creationId xmlns:a16="http://schemas.microsoft.com/office/drawing/2014/main" id="{9F9E8AE9-DD63-4653-988B-3750118E135D}"/>
              </a:ext>
            </a:extLst>
          </p:cNvPr>
          <p:cNvSpPr>
            <a:spLocks noGrp="1"/>
          </p:cNvSpPr>
          <p:nvPr>
            <p:ph type="body" sz="quarter" idx="24" hasCustomPrompt="1"/>
          </p:nvPr>
        </p:nvSpPr>
        <p:spPr>
          <a:xfrm>
            <a:off x="3428973" y="3809999"/>
            <a:ext cx="3810000" cy="376971"/>
          </a:xfrm>
        </p:spPr>
        <p:txBody>
          <a:bodyPr/>
          <a:lstStyle>
            <a:lvl1pPr marL="0" indent="0">
              <a:spcBef>
                <a:spcPts val="0"/>
              </a:spcBef>
              <a:spcAft>
                <a:spcPts val="0"/>
              </a:spcAft>
              <a:buFont typeface="Arial" panose="020B0604020202020204" pitchFamily="34" charset="0"/>
              <a:buNone/>
              <a:defRPr sz="1600" b="1">
                <a:solidFill>
                  <a:schemeClr val="tx1"/>
                </a:solidFill>
              </a:defRPr>
            </a:lvl1pPr>
            <a:lvl2pPr marL="0" indent="0">
              <a:spcBef>
                <a:spcPts val="0"/>
              </a:spcBef>
              <a:spcAft>
                <a:spcPts val="0"/>
              </a:spcAft>
              <a:buNone/>
              <a:defRPr sz="1800" b="1"/>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stStyle>
          <a:p>
            <a:pPr lvl="0"/>
            <a:r>
              <a:rPr lang="en-GB" dirty="0"/>
              <a:t>Approach</a:t>
            </a:r>
          </a:p>
        </p:txBody>
      </p:sp>
      <p:sp>
        <p:nvSpPr>
          <p:cNvPr id="26" name="Text Placeholder 9">
            <a:extLst>
              <a:ext uri="{FF2B5EF4-FFF2-40B4-BE49-F238E27FC236}">
                <a16:creationId xmlns:a16="http://schemas.microsoft.com/office/drawing/2014/main" id="{7F035056-C297-4E3D-A5DA-D86611958279}"/>
              </a:ext>
            </a:extLst>
          </p:cNvPr>
          <p:cNvSpPr>
            <a:spLocks noGrp="1"/>
          </p:cNvSpPr>
          <p:nvPr>
            <p:ph type="body" sz="quarter" idx="25" hasCustomPrompt="1"/>
          </p:nvPr>
        </p:nvSpPr>
        <p:spPr>
          <a:xfrm>
            <a:off x="8000999" y="3809999"/>
            <a:ext cx="3810001" cy="376971"/>
          </a:xfrm>
        </p:spPr>
        <p:txBody>
          <a:bodyPr/>
          <a:lstStyle>
            <a:lvl1pPr marL="0" indent="0">
              <a:spcBef>
                <a:spcPts val="0"/>
              </a:spcBef>
              <a:spcAft>
                <a:spcPts val="0"/>
              </a:spcAft>
              <a:buFont typeface="Arial" panose="020B0604020202020204" pitchFamily="34" charset="0"/>
              <a:buNone/>
              <a:defRPr sz="1600" b="1">
                <a:solidFill>
                  <a:schemeClr val="tx2"/>
                </a:solidFill>
              </a:defRPr>
            </a:lvl1pPr>
            <a:lvl2pPr marL="0" indent="0">
              <a:spcBef>
                <a:spcPts val="0"/>
              </a:spcBef>
              <a:spcAft>
                <a:spcPts val="0"/>
              </a:spcAft>
              <a:buNone/>
              <a:defRPr sz="1800" b="1"/>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stStyle>
          <a:p>
            <a:pPr lvl="0"/>
            <a:r>
              <a:rPr lang="en-GB" dirty="0"/>
              <a:t>Impact</a:t>
            </a:r>
          </a:p>
        </p:txBody>
      </p:sp>
      <p:sp>
        <p:nvSpPr>
          <p:cNvPr id="27" name="Text Placeholder 31">
            <a:extLst>
              <a:ext uri="{FF2B5EF4-FFF2-40B4-BE49-F238E27FC236}">
                <a16:creationId xmlns:a16="http://schemas.microsoft.com/office/drawing/2014/main" id="{FCA46901-ED40-41AA-95AD-ADE9E86C4432}"/>
              </a:ext>
            </a:extLst>
          </p:cNvPr>
          <p:cNvSpPr>
            <a:spLocks noGrp="1"/>
          </p:cNvSpPr>
          <p:nvPr>
            <p:ph type="body" sz="quarter" idx="26"/>
          </p:nvPr>
        </p:nvSpPr>
        <p:spPr>
          <a:xfrm>
            <a:off x="3428973" y="4187825"/>
            <a:ext cx="3810026" cy="1277273"/>
          </a:xfrm>
        </p:spPr>
        <p:txBody>
          <a:bodyPr wrap="square" lIns="0" tIns="0" rIns="0" bIns="0" anchorCtr="0">
            <a:spAutoFit/>
          </a:bodyPr>
          <a:lstStyle>
            <a:lvl1pPr>
              <a:defRPr sz="1400"/>
            </a:lvl1pPr>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8" name="Text Placeholder 33">
            <a:extLst>
              <a:ext uri="{FF2B5EF4-FFF2-40B4-BE49-F238E27FC236}">
                <a16:creationId xmlns:a16="http://schemas.microsoft.com/office/drawing/2014/main" id="{FFC8F3DC-2FB3-4CA7-9006-B6A3370B9E06}"/>
              </a:ext>
            </a:extLst>
          </p:cNvPr>
          <p:cNvSpPr>
            <a:spLocks noGrp="1"/>
          </p:cNvSpPr>
          <p:nvPr>
            <p:ph type="body" sz="quarter" idx="27"/>
          </p:nvPr>
        </p:nvSpPr>
        <p:spPr>
          <a:xfrm>
            <a:off x="8000944" y="4186238"/>
            <a:ext cx="3809266" cy="1277273"/>
          </a:xfrm>
        </p:spPr>
        <p:txBody>
          <a:bodyPr wrap="square" lIns="0" tIns="0" rIns="0" bIns="0" anchorCtr="0">
            <a:sp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9" name="Text Placeholder 36">
            <a:extLst>
              <a:ext uri="{FF2B5EF4-FFF2-40B4-BE49-F238E27FC236}">
                <a16:creationId xmlns:a16="http://schemas.microsoft.com/office/drawing/2014/main" id="{C88F3AC6-38BB-420F-928B-D3D9DAD55B7D}"/>
              </a:ext>
            </a:extLst>
          </p:cNvPr>
          <p:cNvSpPr>
            <a:spLocks noGrp="1"/>
          </p:cNvSpPr>
          <p:nvPr>
            <p:ph type="body" sz="quarter" idx="28"/>
          </p:nvPr>
        </p:nvSpPr>
        <p:spPr>
          <a:xfrm>
            <a:off x="3428973" y="765175"/>
            <a:ext cx="3810001" cy="1277273"/>
          </a:xfrm>
        </p:spPr>
        <p:txBody>
          <a:bodyPr wrap="square" lIns="0" tIns="0" rIns="0" bIns="0" anchorCtr="0">
            <a:spAutoFit/>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0" name="Picture Placeholder 20">
            <a:extLst>
              <a:ext uri="{FF2B5EF4-FFF2-40B4-BE49-F238E27FC236}">
                <a16:creationId xmlns:a16="http://schemas.microsoft.com/office/drawing/2014/main" id="{B62EDA09-4F38-47EC-8087-3301CDABF20D}"/>
              </a:ext>
            </a:extLst>
          </p:cNvPr>
          <p:cNvSpPr>
            <a:spLocks noGrp="1"/>
          </p:cNvSpPr>
          <p:nvPr>
            <p:ph type="pic" sz="quarter" idx="23"/>
          </p:nvPr>
        </p:nvSpPr>
        <p:spPr>
          <a:xfrm>
            <a:off x="7620000" y="-1"/>
            <a:ext cx="4572000" cy="3429000"/>
          </a:xfrm>
        </p:spPr>
        <p:txBody>
          <a:bodyPr/>
          <a:lstStyle/>
          <a:p>
            <a:r>
              <a:rPr lang="en-GB"/>
              <a:t>Click icon to add picture</a:t>
            </a:r>
            <a:endParaRPr lang="en-GB" dirty="0"/>
          </a:p>
        </p:txBody>
      </p:sp>
    </p:spTree>
    <p:extLst>
      <p:ext uri="{BB962C8B-B14F-4D97-AF65-F5344CB8AC3E}">
        <p14:creationId xmlns:p14="http://schemas.microsoft.com/office/powerpoint/2010/main" val="335094629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96CD57-C0DB-43A8-8C5C-A53954983973}"/>
              </a:ext>
            </a:extLst>
          </p:cNvPr>
          <p:cNvGraphicFramePr>
            <a:graphicFrameLocks noChangeAspect="1"/>
          </p:cNvGraphicFramePr>
          <p:nvPr userDrawn="1">
            <p:custDataLst>
              <p:tags r:id="rId2"/>
            </p:custDataLst>
            <p:extLst>
              <p:ext uri="{D42A27DB-BD31-4B8C-83A1-F6EECF244321}">
                <p14:modId xmlns:p14="http://schemas.microsoft.com/office/powerpoint/2010/main" val="597206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9"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4296CD57-C0DB-43A8-8C5C-A539549839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CB228E0-7DFF-492A-AFEB-CD54CE9A63B2}"/>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GB" sz="20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9" name="Rectangle 28">
            <a:extLst>
              <a:ext uri="{FF2B5EF4-FFF2-40B4-BE49-F238E27FC236}">
                <a16:creationId xmlns:a16="http://schemas.microsoft.com/office/drawing/2014/main" id="{2089A8CE-377D-4B70-A044-B5B63794CD49}"/>
              </a:ext>
            </a:extLst>
          </p:cNvPr>
          <p:cNvSpPr/>
          <p:nvPr userDrawn="1"/>
        </p:nvSpPr>
        <p:spPr bwMode="gray">
          <a:xfrm>
            <a:off x="0" y="1524001"/>
            <a:ext cx="3179676" cy="533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82A699C7-7B2A-FE48-B204-2A35A8621D62}"/>
              </a:ext>
            </a:extLst>
          </p:cNvPr>
          <p:cNvSpPr/>
          <p:nvPr userDrawn="1"/>
        </p:nvSpPr>
        <p:spPr bwMode="gray">
          <a:xfrm>
            <a:off x="0" y="-1587"/>
            <a:ext cx="12192000" cy="1525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60416A9F-C813-47A1-BC5C-9781DE143BBC}"/>
              </a:ext>
            </a:extLst>
          </p:cNvPr>
          <p:cNvSpPr txBox="1"/>
          <p:nvPr userDrawn="1"/>
        </p:nvSpPr>
        <p:spPr bwMode="gray">
          <a:xfrm>
            <a:off x="381001" y="6226175"/>
            <a:ext cx="377825" cy="276225"/>
          </a:xfrm>
          <a:prstGeom prst="rect">
            <a:avLst/>
          </a:prstGeom>
          <a:noFill/>
          <a:ln w="6350">
            <a:noFill/>
            <a:miter lim="800000"/>
          </a:ln>
          <a:extLst>
            <a:ext uri="{909E8E84-426E-40DD-AFC4-6F175D3DCCD1}">
              <a14:hiddenFill xmlns:a14="http://schemas.microsoft.com/office/drawing/2010/main">
                <a:solidFill>
                  <a:srgbClr val="FFFFFF">
                    <a:lumMod val="100000"/>
                  </a:srgbClr>
                </a:solidFill>
              </a14:hiddenFill>
            </a:ext>
          </a:extLst>
        </p:spPr>
        <p:txBody>
          <a:bodyPr wrap="none" lIns="0" tIns="0" rIns="0" bIns="0" rtlCol="0" anchor="b"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fld id="{6CE8C368-3382-4C28-AE75-DF7C05ACA19D}" type="slidenum">
              <a:rPr kumimoji="0" lang="en-GB" sz="1000" b="0" i="0" u="none" strike="noStrike" kern="1200" cap="none" spc="0" normalizeH="0" baseline="0" noProof="0" smtClean="0">
                <a:ln>
                  <a:noFill/>
                </a:ln>
                <a:solidFill>
                  <a:srgbClr val="1E1E1E">
                    <a:lumMod val="100000"/>
                  </a:srgbClr>
                </a:solidFill>
                <a:effectLst/>
                <a:uLnTx/>
                <a:uFillTx/>
                <a:latin typeface="Arial" panose="020B0604020202020204" pitchFamily="34" charset="0"/>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1E1E1E">
                  <a:lumMod val="100000"/>
                </a:srgbClr>
              </a:solidFill>
              <a:effectLst/>
              <a:uLnTx/>
              <a:uFillTx/>
              <a:latin typeface="Arial" panose="020B0604020202020204" pitchFamily="34" charset="0"/>
              <a:ea typeface="+mn-ea"/>
              <a:cs typeface="+mn-cs"/>
            </a:endParaRPr>
          </a:p>
        </p:txBody>
      </p:sp>
      <p:sp>
        <p:nvSpPr>
          <p:cNvPr id="17" name="Title 1">
            <a:extLst>
              <a:ext uri="{FF2B5EF4-FFF2-40B4-BE49-F238E27FC236}">
                <a16:creationId xmlns:a16="http://schemas.microsoft.com/office/drawing/2014/main" id="{8E4614CD-0A06-45AD-BFB3-52C98A15147D}"/>
              </a:ext>
            </a:extLst>
          </p:cNvPr>
          <p:cNvSpPr>
            <a:spLocks noGrp="1"/>
          </p:cNvSpPr>
          <p:nvPr>
            <p:ph type="title" hasCustomPrompt="1"/>
          </p:nvPr>
        </p:nvSpPr>
        <p:spPr bwMode="gray">
          <a:xfrm>
            <a:off x="381001" y="381000"/>
            <a:ext cx="5334000" cy="830997"/>
          </a:xfrm>
        </p:spPr>
        <p:txBody>
          <a:bodyPr wrap="square" lIns="0" tIns="0" rIns="0" bIns="0" anchorCtr="0">
            <a:noAutofit/>
          </a:bodyPr>
          <a:lstStyle>
            <a:lvl1pPr>
              <a:defRPr/>
            </a:lvl1pPr>
          </a:lstStyle>
          <a:p>
            <a:r>
              <a:rPr lang="en-GB"/>
              <a:t>Key message. If the audience reads just this, it will be enough. Make every word count. Say it like you would in the room.</a:t>
            </a:r>
            <a:endParaRPr lang="en-GB" dirty="0"/>
          </a:p>
        </p:txBody>
      </p:sp>
      <p:pic>
        <p:nvPicPr>
          <p:cNvPr id="18" name="Picture 17">
            <a:extLst>
              <a:ext uri="{FF2B5EF4-FFF2-40B4-BE49-F238E27FC236}">
                <a16:creationId xmlns:a16="http://schemas.microsoft.com/office/drawing/2014/main" id="{BE5BFCC1-3A56-464E-BF3E-9BA6691720E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bwMode="gray">
          <a:xfrm>
            <a:off x="762000" y="6384543"/>
            <a:ext cx="765175" cy="92112"/>
          </a:xfrm>
          <a:prstGeom prst="rect">
            <a:avLst/>
          </a:prstGeom>
        </p:spPr>
      </p:pic>
    </p:spTree>
    <p:extLst>
      <p:ext uri="{BB962C8B-B14F-4D97-AF65-F5344CB8AC3E}">
        <p14:creationId xmlns:p14="http://schemas.microsoft.com/office/powerpoint/2010/main" val="1667742881"/>
      </p:ext>
    </p:extLst>
  </p:cSld>
  <p:clrMapOvr>
    <a:masterClrMapping/>
  </p:clrMapOvr>
  <p:extLst>
    <p:ext uri="{DCECCB84-F9BA-43D5-87BE-67443E8EF086}">
      <p15:sldGuideLst xmlns:p15="http://schemas.microsoft.com/office/powerpoint/2012/main">
        <p15:guide id="2" pos="3840">
          <p15:clr>
            <a:srgbClr val="969696"/>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270B7BD-FC9D-4F69-A68F-E0C27C382D7C}"/>
              </a:ext>
            </a:extLst>
          </p:cNvPr>
          <p:cNvGraphicFramePr>
            <a:graphicFrameLocks noChangeAspect="1"/>
          </p:cNvGraphicFramePr>
          <p:nvPr userDrawn="1">
            <p:custDataLst>
              <p:tags r:id="rId2"/>
            </p:custDataLst>
            <p:extLst>
              <p:ext uri="{D42A27DB-BD31-4B8C-83A1-F6EECF244321}">
                <p14:modId xmlns:p14="http://schemas.microsoft.com/office/powerpoint/2010/main" val="2471779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3"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C270B7BD-FC9D-4F69-A68F-E0C27C382D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C22C1CB-4182-4CFE-892E-F42BC6EFB9A6}"/>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GB" sz="20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4" name="Text Placeholder 3">
            <a:extLst>
              <a:ext uri="{FF2B5EF4-FFF2-40B4-BE49-F238E27FC236}">
                <a16:creationId xmlns:a16="http://schemas.microsoft.com/office/drawing/2014/main" id="{5B0A2A9C-BC2E-E84C-9D64-34631BC47D14}"/>
              </a:ext>
            </a:extLst>
          </p:cNvPr>
          <p:cNvSpPr>
            <a:spLocks noGrp="1"/>
          </p:cNvSpPr>
          <p:nvPr>
            <p:ph type="body" sz="quarter" idx="10" hasCustomPrompt="1"/>
          </p:nvPr>
        </p:nvSpPr>
        <p:spPr bwMode="gray">
          <a:xfrm>
            <a:off x="381000" y="1143000"/>
            <a:ext cx="2667000" cy="992633"/>
          </a:xfrm>
        </p:spPr>
        <p:txBody>
          <a:bodyPr/>
          <a:lstStyle>
            <a:lvl1pPr marL="0" indent="0">
              <a:spcBef>
                <a:spcPts val="0"/>
              </a:spcBef>
              <a:spcAft>
                <a:spcPts val="0"/>
              </a:spcAft>
              <a:buFont typeface="Arial" panose="020B0604020202020204" pitchFamily="34" charset="0"/>
              <a:buNone/>
              <a:tabLst/>
              <a:defRPr sz="1100" b="1"/>
            </a:lvl1pPr>
            <a:lvl2pPr marL="0" indent="0">
              <a:spcBef>
                <a:spcPts val="0"/>
              </a:spcBef>
              <a:spcAft>
                <a:spcPts val="0"/>
              </a:spcAft>
              <a:buNone/>
              <a:tabLst/>
              <a:defRPr sz="1100"/>
            </a:lvl2pPr>
            <a:lvl3pPr marL="0" indent="0">
              <a:spcBef>
                <a:spcPts val="0"/>
              </a:spcBef>
              <a:spcAft>
                <a:spcPts val="0"/>
              </a:spcAft>
              <a:buNone/>
              <a:tabLst/>
              <a:defRPr/>
            </a:lvl3pPr>
            <a:lvl4pPr marL="0" indent="0">
              <a:spcBef>
                <a:spcPts val="0"/>
              </a:spcBef>
              <a:spcAft>
                <a:spcPts val="0"/>
              </a:spcAft>
              <a:buNone/>
              <a:tabLst/>
              <a:defRPr/>
            </a:lvl4pPr>
            <a:lvl5pPr marL="0" indent="0">
              <a:spcBef>
                <a:spcPts val="0"/>
              </a:spcBef>
              <a:spcAft>
                <a:spcPts val="0"/>
              </a:spcAft>
              <a:buNone/>
              <a:tabLst/>
              <a:defRPr/>
            </a:lvl5pPr>
          </a:lstStyle>
          <a:p>
            <a:pPr lvl="0"/>
            <a:r>
              <a:rPr lang="en-GB"/>
              <a:t>Name</a:t>
            </a:r>
          </a:p>
          <a:p>
            <a:pPr lvl="1"/>
            <a:r>
              <a:rPr lang="en-GB"/>
              <a:t>Details</a:t>
            </a:r>
            <a:endParaRPr lang="en-GB" dirty="0"/>
          </a:p>
        </p:txBody>
      </p:sp>
      <p:sp>
        <p:nvSpPr>
          <p:cNvPr id="19" name="Text Placeholder 3">
            <a:extLst>
              <a:ext uri="{FF2B5EF4-FFF2-40B4-BE49-F238E27FC236}">
                <a16:creationId xmlns:a16="http://schemas.microsoft.com/office/drawing/2014/main" id="{4E2D8C7B-E137-3948-86A5-8EF55583B657}"/>
              </a:ext>
            </a:extLst>
          </p:cNvPr>
          <p:cNvSpPr>
            <a:spLocks noGrp="1"/>
          </p:cNvSpPr>
          <p:nvPr>
            <p:ph type="body" sz="quarter" idx="11" hasCustomPrompt="1"/>
          </p:nvPr>
        </p:nvSpPr>
        <p:spPr bwMode="gray">
          <a:xfrm>
            <a:off x="3429001" y="1143000"/>
            <a:ext cx="2666999" cy="992633"/>
          </a:xfrm>
        </p:spPr>
        <p:txBody>
          <a:bodyPr/>
          <a:lstStyle>
            <a:lvl1pPr marL="0" indent="0">
              <a:spcBef>
                <a:spcPts val="0"/>
              </a:spcBef>
              <a:spcAft>
                <a:spcPts val="0"/>
              </a:spcAft>
              <a:buFont typeface="Arial" panose="020B0604020202020204" pitchFamily="34" charset="0"/>
              <a:buNone/>
              <a:tabLst/>
              <a:defRPr sz="1100" b="1"/>
            </a:lvl1pPr>
            <a:lvl2pPr marL="0" indent="0">
              <a:spcBef>
                <a:spcPts val="0"/>
              </a:spcBef>
              <a:spcAft>
                <a:spcPts val="0"/>
              </a:spcAft>
              <a:buNone/>
              <a:tabLst/>
              <a:defRPr sz="1100"/>
            </a:lvl2pPr>
            <a:lvl3pPr marL="0" indent="0">
              <a:spcBef>
                <a:spcPts val="0"/>
              </a:spcBef>
              <a:spcAft>
                <a:spcPts val="0"/>
              </a:spcAft>
              <a:buNone/>
              <a:tabLst/>
              <a:defRPr/>
            </a:lvl3pPr>
            <a:lvl4pPr marL="0" indent="0">
              <a:spcBef>
                <a:spcPts val="0"/>
              </a:spcBef>
              <a:spcAft>
                <a:spcPts val="0"/>
              </a:spcAft>
              <a:buNone/>
              <a:tabLst/>
              <a:defRPr/>
            </a:lvl4pPr>
            <a:lvl5pPr marL="0" indent="0">
              <a:spcBef>
                <a:spcPts val="0"/>
              </a:spcBef>
              <a:spcAft>
                <a:spcPts val="0"/>
              </a:spcAft>
              <a:buNone/>
              <a:tabLst/>
              <a:defRPr/>
            </a:lvl5pPr>
          </a:lstStyle>
          <a:p>
            <a:pPr lvl="0"/>
            <a:r>
              <a:rPr lang="en-GB"/>
              <a:t>Name</a:t>
            </a:r>
          </a:p>
          <a:p>
            <a:pPr lvl="1"/>
            <a:r>
              <a:rPr lang="en-GB"/>
              <a:t>Details</a:t>
            </a:r>
            <a:endParaRPr lang="en-GB" dirty="0"/>
          </a:p>
        </p:txBody>
      </p:sp>
      <p:sp>
        <p:nvSpPr>
          <p:cNvPr id="20" name="Text Placeholder 3">
            <a:extLst>
              <a:ext uri="{FF2B5EF4-FFF2-40B4-BE49-F238E27FC236}">
                <a16:creationId xmlns:a16="http://schemas.microsoft.com/office/drawing/2014/main" id="{4E76C799-A2B3-8549-BF01-A5E85152A2DC}"/>
              </a:ext>
            </a:extLst>
          </p:cNvPr>
          <p:cNvSpPr>
            <a:spLocks noGrp="1"/>
          </p:cNvSpPr>
          <p:nvPr>
            <p:ph type="body" sz="quarter" idx="12" hasCustomPrompt="1"/>
          </p:nvPr>
        </p:nvSpPr>
        <p:spPr bwMode="gray">
          <a:xfrm>
            <a:off x="381000" y="2283532"/>
            <a:ext cx="2667000" cy="992633"/>
          </a:xfrm>
        </p:spPr>
        <p:txBody>
          <a:bodyPr/>
          <a:lstStyle>
            <a:lvl1pPr marL="0" indent="0">
              <a:spcBef>
                <a:spcPts val="0"/>
              </a:spcBef>
              <a:spcAft>
                <a:spcPts val="0"/>
              </a:spcAft>
              <a:buFont typeface="Arial" panose="020B0604020202020204" pitchFamily="34" charset="0"/>
              <a:buNone/>
              <a:tabLst/>
              <a:defRPr sz="1100" b="1"/>
            </a:lvl1pPr>
            <a:lvl2pPr marL="0" indent="0">
              <a:spcBef>
                <a:spcPts val="0"/>
              </a:spcBef>
              <a:spcAft>
                <a:spcPts val="0"/>
              </a:spcAft>
              <a:buNone/>
              <a:tabLst/>
              <a:defRPr sz="1100"/>
            </a:lvl2pPr>
            <a:lvl3pPr marL="0" indent="0">
              <a:spcBef>
                <a:spcPts val="0"/>
              </a:spcBef>
              <a:spcAft>
                <a:spcPts val="0"/>
              </a:spcAft>
              <a:buNone/>
              <a:tabLst/>
              <a:defRPr/>
            </a:lvl3pPr>
            <a:lvl4pPr marL="0" indent="0">
              <a:spcBef>
                <a:spcPts val="0"/>
              </a:spcBef>
              <a:spcAft>
                <a:spcPts val="0"/>
              </a:spcAft>
              <a:buNone/>
              <a:tabLst/>
              <a:defRPr/>
            </a:lvl4pPr>
            <a:lvl5pPr marL="0" indent="0">
              <a:spcBef>
                <a:spcPts val="0"/>
              </a:spcBef>
              <a:spcAft>
                <a:spcPts val="0"/>
              </a:spcAft>
              <a:buNone/>
              <a:tabLst/>
              <a:defRPr/>
            </a:lvl5pPr>
          </a:lstStyle>
          <a:p>
            <a:pPr lvl="0"/>
            <a:r>
              <a:rPr lang="en-GB"/>
              <a:t>Name</a:t>
            </a:r>
          </a:p>
          <a:p>
            <a:pPr lvl="1"/>
            <a:r>
              <a:rPr lang="en-GB"/>
              <a:t>Details</a:t>
            </a:r>
            <a:endParaRPr lang="en-GB" dirty="0"/>
          </a:p>
        </p:txBody>
      </p:sp>
      <p:sp>
        <p:nvSpPr>
          <p:cNvPr id="21" name="Text Placeholder 3">
            <a:extLst>
              <a:ext uri="{FF2B5EF4-FFF2-40B4-BE49-F238E27FC236}">
                <a16:creationId xmlns:a16="http://schemas.microsoft.com/office/drawing/2014/main" id="{BEF35F24-23CB-894F-98A8-27315C4DB2BF}"/>
              </a:ext>
            </a:extLst>
          </p:cNvPr>
          <p:cNvSpPr>
            <a:spLocks noGrp="1"/>
          </p:cNvSpPr>
          <p:nvPr>
            <p:ph type="body" sz="quarter" idx="13" hasCustomPrompt="1"/>
          </p:nvPr>
        </p:nvSpPr>
        <p:spPr bwMode="gray">
          <a:xfrm>
            <a:off x="3429001" y="2283532"/>
            <a:ext cx="2666999" cy="992633"/>
          </a:xfrm>
        </p:spPr>
        <p:txBody>
          <a:bodyPr/>
          <a:lstStyle>
            <a:lvl1pPr marL="0" indent="0">
              <a:spcBef>
                <a:spcPts val="0"/>
              </a:spcBef>
              <a:spcAft>
                <a:spcPts val="0"/>
              </a:spcAft>
              <a:buFont typeface="Arial" panose="020B0604020202020204" pitchFamily="34" charset="0"/>
              <a:buNone/>
              <a:tabLst/>
              <a:defRPr sz="1100" b="1"/>
            </a:lvl1pPr>
            <a:lvl2pPr marL="0" indent="0">
              <a:spcBef>
                <a:spcPts val="0"/>
              </a:spcBef>
              <a:spcAft>
                <a:spcPts val="0"/>
              </a:spcAft>
              <a:buNone/>
              <a:tabLst/>
              <a:defRPr sz="1100"/>
            </a:lvl2pPr>
            <a:lvl3pPr marL="0" indent="0">
              <a:spcBef>
                <a:spcPts val="0"/>
              </a:spcBef>
              <a:spcAft>
                <a:spcPts val="0"/>
              </a:spcAft>
              <a:buNone/>
              <a:tabLst/>
              <a:defRPr/>
            </a:lvl3pPr>
            <a:lvl4pPr marL="0" indent="0">
              <a:spcBef>
                <a:spcPts val="0"/>
              </a:spcBef>
              <a:spcAft>
                <a:spcPts val="0"/>
              </a:spcAft>
              <a:buNone/>
              <a:tabLst/>
              <a:defRPr/>
            </a:lvl4pPr>
            <a:lvl5pPr marL="0" indent="0">
              <a:spcBef>
                <a:spcPts val="0"/>
              </a:spcBef>
              <a:spcAft>
                <a:spcPts val="0"/>
              </a:spcAft>
              <a:buNone/>
              <a:tabLst/>
              <a:defRPr/>
            </a:lvl5pPr>
          </a:lstStyle>
          <a:p>
            <a:pPr lvl="0"/>
            <a:r>
              <a:rPr lang="en-GB"/>
              <a:t>Name</a:t>
            </a:r>
          </a:p>
          <a:p>
            <a:pPr lvl="1"/>
            <a:r>
              <a:rPr lang="en-GB"/>
              <a:t>Details</a:t>
            </a:r>
            <a:endParaRPr lang="en-GB" dirty="0"/>
          </a:p>
        </p:txBody>
      </p:sp>
      <p:sp>
        <p:nvSpPr>
          <p:cNvPr id="25" name="Rectangle 24">
            <a:extLst>
              <a:ext uri="{FF2B5EF4-FFF2-40B4-BE49-F238E27FC236}">
                <a16:creationId xmlns:a16="http://schemas.microsoft.com/office/drawing/2014/main" id="{578BA69A-3076-2A40-8C16-4A197F6CC4C1}"/>
              </a:ext>
            </a:extLst>
          </p:cNvPr>
          <p:cNvSpPr/>
          <p:nvPr userDrawn="1"/>
        </p:nvSpPr>
        <p:spPr bwMode="gray">
          <a:xfrm>
            <a:off x="381000" y="5589610"/>
            <a:ext cx="4490864" cy="503215"/>
          </a:xfrm>
          <a:prstGeom prst="rect">
            <a:avLst/>
          </a:prstGeom>
        </p:spPr>
        <p:txBody>
          <a:bodyPr wrap="square" lIns="0" tIns="0" rIns="0" bIns="0" anchor="b">
            <a:spAutoFit/>
          </a:bodyPr>
          <a:lstStyle/>
          <a:p>
            <a:pPr marL="0" marR="0" lvl="0" indent="0" algn="l" defTabSz="914400" rtl="0" eaLnBrk="1" fontAlgn="auto" latinLnBrk="0" hangingPunct="1">
              <a:lnSpc>
                <a:spcPct val="90000"/>
              </a:lnSpc>
              <a:spcBef>
                <a:spcPts val="900"/>
              </a:spcBef>
              <a:spcAft>
                <a:spcPts val="0"/>
              </a:spcAft>
              <a:buClrTx/>
              <a:buSzTx/>
              <a:buFontTx/>
              <a:buNone/>
              <a:tabLst/>
              <a:defRPr/>
            </a:pPr>
            <a:r>
              <a:rPr kumimoji="0" lang="en-GB" sz="700" b="0" i="0" u="none" strike="noStrike" kern="1200" cap="none" spc="0" normalizeH="0" baseline="0" noProof="0">
                <a:ln>
                  <a:noFill/>
                </a:ln>
                <a:solidFill>
                  <a:srgbClr val="1E1E1E"/>
                </a:solidFill>
                <a:effectLst/>
                <a:uLnTx/>
                <a:uFillTx/>
                <a:latin typeface="Arial" panose="020B0604020202020204"/>
                <a:ea typeface="+mn-ea"/>
                <a:cs typeface="+mn-cs"/>
              </a:rPr>
              <a:t>This document is exclusively intended for selected client employees. Distribution, quotations and duplications – even in the form of extracts – for third parties is only permitted upon prior written consent of Kearney. </a:t>
            </a:r>
          </a:p>
          <a:p>
            <a:pPr marL="0" marR="0" lvl="0" indent="0" algn="l" defTabSz="914400" rtl="0" eaLnBrk="1" fontAlgn="auto" latinLnBrk="0" hangingPunct="1">
              <a:lnSpc>
                <a:spcPct val="90000"/>
              </a:lnSpc>
              <a:spcBef>
                <a:spcPts val="900"/>
              </a:spcBef>
              <a:spcAft>
                <a:spcPts val="0"/>
              </a:spcAft>
              <a:buClrTx/>
              <a:buSzTx/>
              <a:buFontTx/>
              <a:buNone/>
              <a:tabLst/>
              <a:defRPr/>
            </a:pPr>
            <a:r>
              <a:rPr kumimoji="0" lang="en-GB" sz="700" b="0" i="0" u="none" strike="noStrike" kern="1200" cap="none" spc="0" normalizeH="0" baseline="0" noProof="0">
                <a:ln>
                  <a:noFill/>
                </a:ln>
                <a:solidFill>
                  <a:srgbClr val="1E1E1E"/>
                </a:solidFill>
                <a:effectLst/>
                <a:uLnTx/>
                <a:uFillTx/>
                <a:latin typeface="Arial" panose="020B0604020202020204"/>
                <a:ea typeface="+mn-ea"/>
                <a:cs typeface="+mn-cs"/>
              </a:rPr>
              <a:t>Kearney used the text and charts compiled in this report in a presentation; they do not represent a complete documentation of the presentation.</a:t>
            </a:r>
            <a:endParaRPr kumimoji="0" lang="en-GB" sz="7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sp>
        <p:nvSpPr>
          <p:cNvPr id="22" name="Picture Placeholder 43">
            <a:extLst>
              <a:ext uri="{FF2B5EF4-FFF2-40B4-BE49-F238E27FC236}">
                <a16:creationId xmlns:a16="http://schemas.microsoft.com/office/drawing/2014/main" id="{763095BA-2E8C-A049-B6E6-B9E92AF22859}"/>
              </a:ext>
            </a:extLst>
          </p:cNvPr>
          <p:cNvSpPr>
            <a:spLocks noGrp="1"/>
          </p:cNvSpPr>
          <p:nvPr>
            <p:ph type="pic" sz="quarter" idx="14" hasCustomPrompt="1"/>
          </p:nvPr>
        </p:nvSpPr>
        <p:spPr bwMode="gray">
          <a:xfrm>
            <a:off x="6096000" y="0"/>
            <a:ext cx="6096000" cy="6858000"/>
          </a:xfrm>
          <a:custGeom>
            <a:avLst/>
            <a:gdLst>
              <a:gd name="connsiteX0" fmla="*/ 0 w 6096000"/>
              <a:gd name="connsiteY0" fmla="*/ 0 h 6858000"/>
              <a:gd name="connsiteX1" fmla="*/ 1858328 w 6096000"/>
              <a:gd name="connsiteY1" fmla="*/ 0 h 6858000"/>
              <a:gd name="connsiteX2" fmla="*/ 3456432 w 6096000"/>
              <a:gd name="connsiteY2" fmla="*/ 2612771 h 6858000"/>
              <a:gd name="connsiteX3" fmla="*/ 5093144 w 6096000"/>
              <a:gd name="connsiteY3" fmla="*/ 0 h 6858000"/>
              <a:gd name="connsiteX4" fmla="*/ 6096000 w 6096000"/>
              <a:gd name="connsiteY4" fmla="*/ 0 h 6858000"/>
              <a:gd name="connsiteX5" fmla="*/ 6096000 w 6096000"/>
              <a:gd name="connsiteY5" fmla="*/ 1283272 h 6858000"/>
              <a:gd name="connsiteX6" fmla="*/ 4272026 w 6096000"/>
              <a:gd name="connsiteY6" fmla="*/ 4115435 h 6858000"/>
              <a:gd name="connsiteX7" fmla="*/ 4272026 w 6096000"/>
              <a:gd name="connsiteY7" fmla="*/ 6858000 h 6858000"/>
              <a:gd name="connsiteX8" fmla="*/ 2650427 w 6096000"/>
              <a:gd name="connsiteY8" fmla="*/ 6858000 h 6858000"/>
              <a:gd name="connsiteX9" fmla="*/ 2650427 w 6096000"/>
              <a:gd name="connsiteY9" fmla="*/ 41062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1858328" y="0"/>
                </a:lnTo>
                <a:lnTo>
                  <a:pt x="3456432" y="2612771"/>
                </a:lnTo>
                <a:lnTo>
                  <a:pt x="5093144" y="0"/>
                </a:lnTo>
                <a:lnTo>
                  <a:pt x="6096000" y="0"/>
                </a:lnTo>
                <a:lnTo>
                  <a:pt x="6096000" y="1283272"/>
                </a:lnTo>
                <a:lnTo>
                  <a:pt x="4272026" y="4115435"/>
                </a:lnTo>
                <a:lnTo>
                  <a:pt x="4272026" y="6858000"/>
                </a:lnTo>
                <a:lnTo>
                  <a:pt x="2650427" y="6858000"/>
                </a:lnTo>
                <a:lnTo>
                  <a:pt x="2650427" y="4106291"/>
                </a:lnTo>
                <a:close/>
              </a:path>
            </a:pathLst>
          </a:custGeom>
          <a:solidFill>
            <a:schemeClr val="bg2"/>
          </a:solidFill>
        </p:spPr>
        <p:txBody>
          <a:bodyPr wrap="square" anchor="t">
            <a:no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1100" b="0">
                <a:solidFill>
                  <a:schemeClr val="tx1"/>
                </a:solidFill>
              </a:defRPr>
            </a:lvl1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a:t>Click to insert image</a:t>
            </a:r>
            <a:endParaRPr lang="en-GB" dirty="0"/>
          </a:p>
        </p:txBody>
      </p:sp>
      <p:sp>
        <p:nvSpPr>
          <p:cNvPr id="23" name="Text Placeholder 3">
            <a:extLst>
              <a:ext uri="{FF2B5EF4-FFF2-40B4-BE49-F238E27FC236}">
                <a16:creationId xmlns:a16="http://schemas.microsoft.com/office/drawing/2014/main" id="{74D08DEC-6623-4781-9EAF-1AEF06E65F4C}"/>
              </a:ext>
            </a:extLst>
          </p:cNvPr>
          <p:cNvSpPr>
            <a:spLocks noGrp="1"/>
          </p:cNvSpPr>
          <p:nvPr>
            <p:ph type="body" sz="quarter" idx="15" hasCustomPrompt="1"/>
          </p:nvPr>
        </p:nvSpPr>
        <p:spPr bwMode="gray">
          <a:xfrm>
            <a:off x="381000" y="3424064"/>
            <a:ext cx="2667000" cy="992633"/>
          </a:xfrm>
        </p:spPr>
        <p:txBody>
          <a:bodyPr/>
          <a:lstStyle>
            <a:lvl1pPr marL="0" indent="0">
              <a:spcBef>
                <a:spcPts val="0"/>
              </a:spcBef>
              <a:spcAft>
                <a:spcPts val="0"/>
              </a:spcAft>
              <a:buFont typeface="Arial" panose="020B0604020202020204" pitchFamily="34" charset="0"/>
              <a:buNone/>
              <a:tabLst/>
              <a:defRPr sz="1100" b="1"/>
            </a:lvl1pPr>
            <a:lvl2pPr marL="0" indent="0">
              <a:spcBef>
                <a:spcPts val="0"/>
              </a:spcBef>
              <a:spcAft>
                <a:spcPts val="0"/>
              </a:spcAft>
              <a:buNone/>
              <a:tabLst/>
              <a:defRPr sz="1100"/>
            </a:lvl2pPr>
            <a:lvl3pPr marL="0" indent="0">
              <a:spcBef>
                <a:spcPts val="0"/>
              </a:spcBef>
              <a:spcAft>
                <a:spcPts val="0"/>
              </a:spcAft>
              <a:buNone/>
              <a:tabLst/>
              <a:defRPr/>
            </a:lvl3pPr>
            <a:lvl4pPr marL="0" indent="0">
              <a:spcBef>
                <a:spcPts val="0"/>
              </a:spcBef>
              <a:spcAft>
                <a:spcPts val="0"/>
              </a:spcAft>
              <a:buNone/>
              <a:tabLst/>
              <a:defRPr/>
            </a:lvl4pPr>
            <a:lvl5pPr marL="0" indent="0">
              <a:spcBef>
                <a:spcPts val="0"/>
              </a:spcBef>
              <a:spcAft>
                <a:spcPts val="0"/>
              </a:spcAft>
              <a:buNone/>
              <a:tabLst/>
              <a:defRPr/>
            </a:lvl5pPr>
          </a:lstStyle>
          <a:p>
            <a:pPr lvl="0"/>
            <a:r>
              <a:rPr lang="en-GB"/>
              <a:t>Name</a:t>
            </a:r>
          </a:p>
          <a:p>
            <a:pPr lvl="1"/>
            <a:r>
              <a:rPr lang="en-GB"/>
              <a:t>Details</a:t>
            </a:r>
            <a:endParaRPr lang="en-GB" dirty="0"/>
          </a:p>
        </p:txBody>
      </p:sp>
      <p:sp>
        <p:nvSpPr>
          <p:cNvPr id="24" name="Text Placeholder 3">
            <a:extLst>
              <a:ext uri="{FF2B5EF4-FFF2-40B4-BE49-F238E27FC236}">
                <a16:creationId xmlns:a16="http://schemas.microsoft.com/office/drawing/2014/main" id="{4627CD43-C8BD-456F-B11B-D4CCC5605F78}"/>
              </a:ext>
            </a:extLst>
          </p:cNvPr>
          <p:cNvSpPr>
            <a:spLocks noGrp="1"/>
          </p:cNvSpPr>
          <p:nvPr>
            <p:ph type="body" sz="quarter" idx="16" hasCustomPrompt="1"/>
          </p:nvPr>
        </p:nvSpPr>
        <p:spPr bwMode="gray">
          <a:xfrm>
            <a:off x="3429001" y="3424064"/>
            <a:ext cx="2666999" cy="992633"/>
          </a:xfrm>
        </p:spPr>
        <p:txBody>
          <a:bodyPr/>
          <a:lstStyle>
            <a:lvl1pPr marL="0" indent="0">
              <a:spcBef>
                <a:spcPts val="0"/>
              </a:spcBef>
              <a:spcAft>
                <a:spcPts val="0"/>
              </a:spcAft>
              <a:buFont typeface="Arial" panose="020B0604020202020204" pitchFamily="34" charset="0"/>
              <a:buNone/>
              <a:tabLst/>
              <a:defRPr sz="1100" b="1"/>
            </a:lvl1pPr>
            <a:lvl2pPr marL="0" indent="0">
              <a:spcBef>
                <a:spcPts val="0"/>
              </a:spcBef>
              <a:spcAft>
                <a:spcPts val="0"/>
              </a:spcAft>
              <a:buNone/>
              <a:tabLst/>
              <a:defRPr sz="1100"/>
            </a:lvl2pPr>
            <a:lvl3pPr marL="0" indent="0">
              <a:spcBef>
                <a:spcPts val="0"/>
              </a:spcBef>
              <a:spcAft>
                <a:spcPts val="0"/>
              </a:spcAft>
              <a:buNone/>
              <a:tabLst/>
              <a:defRPr/>
            </a:lvl3pPr>
            <a:lvl4pPr marL="0" indent="0">
              <a:spcBef>
                <a:spcPts val="0"/>
              </a:spcBef>
              <a:spcAft>
                <a:spcPts val="0"/>
              </a:spcAft>
              <a:buNone/>
              <a:tabLst/>
              <a:defRPr/>
            </a:lvl4pPr>
            <a:lvl5pPr marL="0" indent="0">
              <a:spcBef>
                <a:spcPts val="0"/>
              </a:spcBef>
              <a:spcAft>
                <a:spcPts val="0"/>
              </a:spcAft>
              <a:buNone/>
              <a:tabLst/>
              <a:defRPr/>
            </a:lvl5pPr>
          </a:lstStyle>
          <a:p>
            <a:pPr lvl="0"/>
            <a:r>
              <a:rPr lang="en-GB"/>
              <a:t>Name</a:t>
            </a:r>
          </a:p>
          <a:p>
            <a:pPr lvl="1"/>
            <a:r>
              <a:rPr lang="en-GB"/>
              <a:t>Details</a:t>
            </a:r>
            <a:endParaRPr lang="en-GB" dirty="0"/>
          </a:p>
        </p:txBody>
      </p:sp>
      <p:pic>
        <p:nvPicPr>
          <p:cNvPr id="34" name="Picture 33" descr="A drawing of a face&#10;&#10;Description automatically generated">
            <a:hlinkClick r:id="rId7"/>
            <a:extLst>
              <a:ext uri="{FF2B5EF4-FFF2-40B4-BE49-F238E27FC236}">
                <a16:creationId xmlns:a16="http://schemas.microsoft.com/office/drawing/2014/main" id="{2A565116-6508-49C7-87EB-B9E5099C289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bwMode="gray">
          <a:xfrm>
            <a:off x="386715" y="4930812"/>
            <a:ext cx="406400" cy="406400"/>
          </a:xfrm>
          <a:prstGeom prst="rect">
            <a:avLst/>
          </a:prstGeom>
        </p:spPr>
      </p:pic>
      <p:pic>
        <p:nvPicPr>
          <p:cNvPr id="35" name="Picture 34" descr="A picture containing drawing&#10;&#10;Description automatically generated">
            <a:hlinkClick r:id="rId9"/>
            <a:extLst>
              <a:ext uri="{FF2B5EF4-FFF2-40B4-BE49-F238E27FC236}">
                <a16:creationId xmlns:a16="http://schemas.microsoft.com/office/drawing/2014/main" id="{E7007630-77E7-42BB-BAA5-FAF0126C0AB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bwMode="gray">
          <a:xfrm>
            <a:off x="929640" y="4930812"/>
            <a:ext cx="406400" cy="406400"/>
          </a:xfrm>
          <a:prstGeom prst="rect">
            <a:avLst/>
          </a:prstGeom>
        </p:spPr>
      </p:pic>
      <p:pic>
        <p:nvPicPr>
          <p:cNvPr id="36" name="Picture 35" descr="A picture containing drawing&#10;&#10;Description automatically generated">
            <a:hlinkClick r:id="rId11"/>
            <a:extLst>
              <a:ext uri="{FF2B5EF4-FFF2-40B4-BE49-F238E27FC236}">
                <a16:creationId xmlns:a16="http://schemas.microsoft.com/office/drawing/2014/main" id="{181FE440-240E-4D13-A503-8BD65F04EFB8}"/>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bwMode="gray">
          <a:xfrm>
            <a:off x="1472565" y="4930812"/>
            <a:ext cx="406400" cy="406400"/>
          </a:xfrm>
          <a:prstGeom prst="rect">
            <a:avLst/>
          </a:prstGeom>
        </p:spPr>
      </p:pic>
      <p:pic>
        <p:nvPicPr>
          <p:cNvPr id="37" name="Picture 36" descr="A picture containing drawing&#10;&#10;Description automatically generated">
            <a:hlinkClick r:id="rId13"/>
            <a:extLst>
              <a:ext uri="{FF2B5EF4-FFF2-40B4-BE49-F238E27FC236}">
                <a16:creationId xmlns:a16="http://schemas.microsoft.com/office/drawing/2014/main" id="{0937E484-B066-45FF-98FD-C64958D62237}"/>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bwMode="gray">
          <a:xfrm>
            <a:off x="2558415" y="4924954"/>
            <a:ext cx="406400" cy="406400"/>
          </a:xfrm>
          <a:prstGeom prst="rect">
            <a:avLst/>
          </a:prstGeom>
        </p:spPr>
      </p:pic>
      <p:pic>
        <p:nvPicPr>
          <p:cNvPr id="38" name="Picture 37" descr="A drawing of a face&#10;&#10;Description automatically generated">
            <a:hlinkClick r:id="rId15"/>
            <a:extLst>
              <a:ext uri="{FF2B5EF4-FFF2-40B4-BE49-F238E27FC236}">
                <a16:creationId xmlns:a16="http://schemas.microsoft.com/office/drawing/2014/main" id="{EDC82321-65DC-4E2A-9F1D-5B9B67135F0E}"/>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bwMode="gray">
          <a:xfrm>
            <a:off x="2015490" y="4924954"/>
            <a:ext cx="406400" cy="406400"/>
          </a:xfrm>
          <a:prstGeom prst="rect">
            <a:avLst/>
          </a:prstGeom>
        </p:spPr>
      </p:pic>
      <p:pic>
        <p:nvPicPr>
          <p:cNvPr id="39" name="Picture 38">
            <a:extLst>
              <a:ext uri="{FF2B5EF4-FFF2-40B4-BE49-F238E27FC236}">
                <a16:creationId xmlns:a16="http://schemas.microsoft.com/office/drawing/2014/main" id="{3A35ABDC-1539-4A58-BE25-E90ADD738691}"/>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bwMode="gray">
          <a:xfrm>
            <a:off x="381000" y="6248400"/>
            <a:ext cx="1905000" cy="229324"/>
          </a:xfrm>
          <a:prstGeom prst="rect">
            <a:avLst/>
          </a:prstGeom>
        </p:spPr>
      </p:pic>
      <p:sp>
        <p:nvSpPr>
          <p:cNvPr id="6" name="Rectangle 5">
            <a:extLst>
              <a:ext uri="{FF2B5EF4-FFF2-40B4-BE49-F238E27FC236}">
                <a16:creationId xmlns:a16="http://schemas.microsoft.com/office/drawing/2014/main" id="{34305778-3C35-4F87-95B8-48D34A0EAB57}"/>
              </a:ext>
            </a:extLst>
          </p:cNvPr>
          <p:cNvSpPr/>
          <p:nvPr userDrawn="1"/>
        </p:nvSpPr>
        <p:spPr>
          <a:xfrm>
            <a:off x="381000" y="380999"/>
            <a:ext cx="2286000" cy="385763"/>
          </a:xfrm>
          <a:prstGeom prst="rect">
            <a:avLst/>
          </a:prstGeom>
        </p:spPr>
        <p:txBody>
          <a:bodyPr vert="horz" wrap="square" lIns="0" tIns="0" rIns="0" bIns="0" rtlCol="0" anchor="t" anchorCtr="0">
            <a:noAutofit/>
          </a:bodyPr>
          <a:lstStyle/>
          <a:p>
            <a:pPr lvl="0">
              <a:lnSpc>
                <a:spcPct val="90000"/>
              </a:lnSpc>
              <a:spcBef>
                <a:spcPts val="0"/>
              </a:spcBef>
              <a:spcAft>
                <a:spcPts val="0"/>
              </a:spcAft>
              <a:buNone/>
            </a:pPr>
            <a:r>
              <a:rPr lang="en-GB" sz="2000" b="1">
                <a:solidFill>
                  <a:schemeClr val="tx2"/>
                </a:solidFill>
                <a:latin typeface="+mj-lt"/>
                <a:ea typeface="+mj-ea"/>
                <a:cs typeface="+mj-cs"/>
              </a:rPr>
              <a:t>Thank you</a:t>
            </a:r>
            <a:endParaRPr lang="en-GB" sz="2000" b="1" dirty="0">
              <a:solidFill>
                <a:schemeClr val="tx2"/>
              </a:solidFill>
              <a:latin typeface="+mj-lt"/>
              <a:ea typeface="+mj-ea"/>
              <a:cs typeface="+mj-cs"/>
            </a:endParaRPr>
          </a:p>
        </p:txBody>
      </p:sp>
    </p:spTree>
    <p:extLst>
      <p:ext uri="{BB962C8B-B14F-4D97-AF65-F5344CB8AC3E}">
        <p14:creationId xmlns:p14="http://schemas.microsoft.com/office/powerpoint/2010/main" val="2391709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Image and Text">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806CD7-0357-A942-A6DF-4AC5DAD11B3E}"/>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endParaRPr lang="en-GB" sz="1100" dirty="0" err="1">
              <a:solidFill>
                <a:schemeClr val="tx1"/>
              </a:solidFill>
            </a:endParaRPr>
          </a:p>
        </p:txBody>
      </p:sp>
      <p:sp>
        <p:nvSpPr>
          <p:cNvPr id="5" name="Title 4">
            <a:extLst>
              <a:ext uri="{FF2B5EF4-FFF2-40B4-BE49-F238E27FC236}">
                <a16:creationId xmlns:a16="http://schemas.microsoft.com/office/drawing/2014/main" id="{171DE84B-6490-F64E-8A04-3018F6559CC4}"/>
              </a:ext>
            </a:extLst>
          </p:cNvPr>
          <p:cNvSpPr>
            <a:spLocks noGrp="1"/>
          </p:cNvSpPr>
          <p:nvPr>
            <p:ph type="title" hasCustomPrompt="1"/>
          </p:nvPr>
        </p:nvSpPr>
        <p:spPr>
          <a:xfrm>
            <a:off x="381000" y="381000"/>
            <a:ext cx="5343525" cy="2664143"/>
          </a:xfrm>
        </p:spPr>
        <p:txBody>
          <a:bodyPr>
            <a:noAutofit/>
          </a:bodyPr>
          <a:lstStyle>
            <a:lvl1pPr>
              <a:defRPr>
                <a:solidFill>
                  <a:schemeClr val="bg1"/>
                </a:solidFill>
              </a:defRPr>
            </a:lvl1pPr>
          </a:lstStyle>
          <a:p>
            <a:pPr lvl="0"/>
            <a:r>
              <a:rPr lang="en-GB" dirty="0"/>
              <a:t>To place an image behind </a:t>
            </a:r>
            <a:br>
              <a:rPr lang="en-GB" dirty="0"/>
            </a:br>
            <a:r>
              <a:rPr lang="en-GB" dirty="0"/>
              <a:t>the title, use the ‘format background’ functionality</a:t>
            </a:r>
          </a:p>
        </p:txBody>
      </p:sp>
      <p:sp>
        <p:nvSpPr>
          <p:cNvPr id="19" name="Text Placeholder 4">
            <a:extLst>
              <a:ext uri="{FF2B5EF4-FFF2-40B4-BE49-F238E27FC236}">
                <a16:creationId xmlns:a16="http://schemas.microsoft.com/office/drawing/2014/main" id="{08C70C76-50F8-6945-B611-467D609F7459}"/>
              </a:ext>
            </a:extLst>
          </p:cNvPr>
          <p:cNvSpPr>
            <a:spLocks noGrp="1"/>
          </p:cNvSpPr>
          <p:nvPr>
            <p:ph type="body" sz="quarter" idx="28" hasCustomPrompt="1"/>
          </p:nvPr>
        </p:nvSpPr>
        <p:spPr>
          <a:xfrm>
            <a:off x="6477000" y="381000"/>
            <a:ext cx="5330826" cy="5330825"/>
          </a:xfrm>
        </p:spPr>
        <p:txBody>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2800" b="1" i="0">
                <a:solidFill>
                  <a:schemeClr val="tx2"/>
                </a:solidFill>
              </a:defRPr>
            </a:lvl1pPr>
            <a:lvl2pPr marL="0" marR="0" indent="0" algn="l" defTabSz="914400" rtl="0" eaLnBrk="1" fontAlgn="auto" latinLnBrk="0" hangingPunct="1">
              <a:lnSpc>
                <a:spcPct val="90000"/>
              </a:lnSpc>
              <a:spcBef>
                <a:spcPts val="0"/>
              </a:spcBef>
              <a:spcAft>
                <a:spcPts val="600"/>
              </a:spcAft>
              <a:buClrTx/>
              <a:buSzTx/>
              <a:buFont typeface="System Font Regular"/>
              <a:buNone/>
              <a:tabLst/>
              <a:defRPr/>
            </a:lvl2pPr>
            <a:lvl3pPr marL="269875" indent="-269875">
              <a:defRPr/>
            </a:lvl3pPr>
            <a:lvl4pPr marL="538163" indent="-268288">
              <a:buFont typeface="System Font Regular"/>
              <a:buChar char="–"/>
              <a:defRPr/>
            </a:lvl4pPr>
          </a:lstStyle>
          <a:p>
            <a:pPr lvl="0"/>
            <a:r>
              <a:rPr lang="en-GB" dirty="0"/>
              <a:t>Key message. If the audience reads just this, it will be enough.</a:t>
            </a:r>
          </a:p>
          <a:p>
            <a:pPr marL="0" marR="0" lvl="1" indent="0" algn="l" defTabSz="914400" rtl="0" eaLnBrk="1" fontAlgn="auto" latinLnBrk="0" hangingPunct="1">
              <a:lnSpc>
                <a:spcPct val="90000"/>
              </a:lnSpc>
              <a:spcBef>
                <a:spcPts val="0"/>
              </a:spcBef>
              <a:spcAft>
                <a:spcPts val="600"/>
              </a:spcAft>
              <a:buClrTx/>
              <a:buSzTx/>
              <a:buFont typeface="System Font Regular"/>
              <a:buNone/>
              <a:tabLst/>
              <a:defRPr/>
            </a:pPr>
            <a:r>
              <a:rPr lang="en-GB" dirty="0"/>
              <a:t>This is where you make your case with relevant evidence and information. </a:t>
            </a:r>
            <a:r>
              <a:rPr lang="en-US" dirty="0"/>
              <a:t>Keep sentences concise.</a:t>
            </a:r>
            <a:r>
              <a:rPr lang="en-GB" dirty="0"/>
              <a:t> </a:t>
            </a:r>
          </a:p>
          <a:p>
            <a:pPr lvl="2"/>
            <a:r>
              <a:rPr lang="en-GB" dirty="0"/>
              <a:t>Third level bullet</a:t>
            </a:r>
          </a:p>
          <a:p>
            <a:pPr lvl="3"/>
            <a:r>
              <a:rPr lang="en-GB" dirty="0"/>
              <a:t>Fourth level bullet</a:t>
            </a:r>
          </a:p>
        </p:txBody>
      </p:sp>
      <p:sp>
        <p:nvSpPr>
          <p:cNvPr id="18" name="TextBox 17">
            <a:extLst>
              <a:ext uri="{FF2B5EF4-FFF2-40B4-BE49-F238E27FC236}">
                <a16:creationId xmlns:a16="http://schemas.microsoft.com/office/drawing/2014/main" id="{04FB67EA-E126-478C-9941-348D83D9ED25}"/>
              </a:ext>
            </a:extLst>
          </p:cNvPr>
          <p:cNvSpPr txBox="1"/>
          <p:nvPr userDrawn="1"/>
        </p:nvSpPr>
        <p:spPr>
          <a:xfrm>
            <a:off x="371475" y="6226175"/>
            <a:ext cx="377825" cy="276225"/>
          </a:xfrm>
          <a:prstGeom prst="rect">
            <a:avLst/>
          </a:prstGeom>
          <a:noFill/>
          <a:ln w="6350">
            <a:noFill/>
            <a:miter lim="800000"/>
          </a:ln>
          <a:extLst>
            <a:ext uri="{909E8E84-426E-40DD-AFC4-6F175D3DCCD1}">
              <a14:hiddenFill xmlns:a14="http://schemas.microsoft.com/office/drawing/2010/main">
                <a:solidFill>
                  <a:srgbClr val="FFFFFF">
                    <a:lumMod val="100000"/>
                  </a:srgbClr>
                </a:solidFill>
              </a14:hiddenFill>
            </a:ext>
          </a:extLst>
        </p:spPr>
        <p:txBody>
          <a:bodyPr wrap="none" lIns="0" tIns="0" rIns="0" bIns="0" rtlCol="0" anchor="b" anchorCtr="0">
            <a:noAutofit/>
          </a:bodyPr>
          <a:lstStyle/>
          <a:p>
            <a:pPr algn="l">
              <a:lnSpc>
                <a:spcPct val="90000"/>
              </a:lnSpc>
            </a:pPr>
            <a:fld id="{6CE8C368-3382-4C28-AE75-DF7C05ACA19D}" type="slidenum">
              <a:rPr lang="en-US" sz="1000" b="0">
                <a:solidFill>
                  <a:schemeClr val="bg1"/>
                </a:solidFill>
                <a:latin typeface="Arial" panose="020B0604020202020204" pitchFamily="34" charset="0"/>
              </a:rPr>
              <a:pPr algn="l">
                <a:lnSpc>
                  <a:spcPct val="90000"/>
                </a:lnSpc>
              </a:pPr>
              <a:t>‹#›</a:t>
            </a:fld>
            <a:endParaRPr lang="en-US" sz="1000" b="0" dirty="0">
              <a:solidFill>
                <a:schemeClr val="bg1"/>
              </a:solidFill>
              <a:latin typeface="Arial" panose="020B0604020202020204" pitchFamily="34" charset="0"/>
            </a:endParaRPr>
          </a:p>
        </p:txBody>
      </p:sp>
      <p:pic>
        <p:nvPicPr>
          <p:cNvPr id="20" name="Graphic 5">
            <a:extLst>
              <a:ext uri="{FF2B5EF4-FFF2-40B4-BE49-F238E27FC236}">
                <a16:creationId xmlns:a16="http://schemas.microsoft.com/office/drawing/2014/main" id="{7DBADA0F-96E5-453C-808D-FE9FF8DA7F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8825" y="6381712"/>
            <a:ext cx="762000" cy="92112"/>
          </a:xfrm>
          <a:prstGeom prst="rect">
            <a:avLst/>
          </a:prstGeom>
        </p:spPr>
      </p:pic>
    </p:spTree>
    <p:extLst>
      <p:ext uri="{BB962C8B-B14F-4D97-AF65-F5344CB8AC3E}">
        <p14:creationId xmlns:p14="http://schemas.microsoft.com/office/powerpoint/2010/main" val="84631220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54C3A91-5A88-6F49-B31C-7C3C6EB2A699}"/>
              </a:ext>
            </a:extLst>
          </p:cNvPr>
          <p:cNvSpPr>
            <a:spLocks noGrp="1"/>
          </p:cNvSpPr>
          <p:nvPr>
            <p:ph type="body" sz="quarter" idx="16" hasCustomPrompt="1"/>
          </p:nvPr>
        </p:nvSpPr>
        <p:spPr>
          <a:xfrm>
            <a:off x="3429000" y="381000"/>
            <a:ext cx="3810000" cy="374650"/>
          </a:xfrm>
        </p:spPr>
        <p:txBody>
          <a:bodyPr/>
          <a:lstStyle>
            <a:lvl1pPr marL="0" indent="0">
              <a:spcBef>
                <a:spcPts val="0"/>
              </a:spcBef>
              <a:spcAft>
                <a:spcPts val="0"/>
              </a:spcAft>
              <a:buFont typeface="Arial" panose="020B0604020202020204" pitchFamily="34" charset="0"/>
              <a:buNone/>
              <a:defRPr sz="1400" b="1">
                <a:solidFill>
                  <a:schemeClr val="tx2"/>
                </a:solidFill>
              </a:defRPr>
            </a:lvl1pPr>
            <a:lvl2pPr marL="0" indent="0">
              <a:spcBef>
                <a:spcPts val="0"/>
              </a:spcBef>
              <a:spcAft>
                <a:spcPts val="0"/>
              </a:spcAft>
              <a:buNone/>
              <a:defRPr sz="1400" b="1"/>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stStyle>
          <a:p>
            <a:pPr lvl="0"/>
            <a:r>
              <a:rPr lang="en-GB" dirty="0"/>
              <a:t>Heading: Make your point.</a:t>
            </a:r>
          </a:p>
          <a:p>
            <a:pPr lvl="1"/>
            <a:r>
              <a:rPr lang="en-GB" dirty="0"/>
              <a:t>Sub-heading: Add supporting detail.</a:t>
            </a:r>
          </a:p>
        </p:txBody>
      </p:sp>
      <p:sp>
        <p:nvSpPr>
          <p:cNvPr id="11" name="Text Placeholder 9">
            <a:extLst>
              <a:ext uri="{FF2B5EF4-FFF2-40B4-BE49-F238E27FC236}">
                <a16:creationId xmlns:a16="http://schemas.microsoft.com/office/drawing/2014/main" id="{5A75C044-EF0B-6A4F-907C-515927B913FC}"/>
              </a:ext>
            </a:extLst>
          </p:cNvPr>
          <p:cNvSpPr>
            <a:spLocks noGrp="1"/>
          </p:cNvSpPr>
          <p:nvPr>
            <p:ph type="body" sz="quarter" idx="17" hasCustomPrompt="1"/>
          </p:nvPr>
        </p:nvSpPr>
        <p:spPr>
          <a:xfrm>
            <a:off x="8001000" y="381000"/>
            <a:ext cx="3810000" cy="374650"/>
          </a:xfrm>
        </p:spPr>
        <p:txBody>
          <a:bodyPr/>
          <a:lstStyle>
            <a:lvl1pPr marL="0" indent="0">
              <a:spcBef>
                <a:spcPts val="0"/>
              </a:spcBef>
              <a:spcAft>
                <a:spcPts val="0"/>
              </a:spcAft>
              <a:buFont typeface="Arial" panose="020B0604020202020204" pitchFamily="34" charset="0"/>
              <a:buNone/>
              <a:defRPr sz="1400" b="1">
                <a:solidFill>
                  <a:schemeClr val="tx2"/>
                </a:solidFill>
              </a:defRPr>
            </a:lvl1pPr>
            <a:lvl2pPr marL="0" indent="0">
              <a:spcBef>
                <a:spcPts val="0"/>
              </a:spcBef>
              <a:spcAft>
                <a:spcPts val="0"/>
              </a:spcAft>
              <a:buNone/>
              <a:defRPr sz="1400" b="1"/>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stStyle>
          <a:p>
            <a:pPr lvl="0"/>
            <a:r>
              <a:rPr lang="en-GB" dirty="0"/>
              <a:t>Heading: Make your point.</a:t>
            </a:r>
          </a:p>
          <a:p>
            <a:pPr lvl="1"/>
            <a:r>
              <a:rPr lang="en-GB" dirty="0"/>
              <a:t>Sub-heading: Add supporting detail.</a:t>
            </a:r>
          </a:p>
        </p:txBody>
      </p:sp>
      <p:sp>
        <p:nvSpPr>
          <p:cNvPr id="16" name="Content Placeholder 15">
            <a:extLst>
              <a:ext uri="{FF2B5EF4-FFF2-40B4-BE49-F238E27FC236}">
                <a16:creationId xmlns:a16="http://schemas.microsoft.com/office/drawing/2014/main" id="{25C4D7CF-6868-C642-B298-65F96507D5DD}"/>
              </a:ext>
            </a:extLst>
          </p:cNvPr>
          <p:cNvSpPr>
            <a:spLocks noGrp="1"/>
          </p:cNvSpPr>
          <p:nvPr>
            <p:ph sz="quarter" idx="19" hasCustomPrompt="1"/>
          </p:nvPr>
        </p:nvSpPr>
        <p:spPr>
          <a:xfrm>
            <a:off x="3429000" y="1143000"/>
            <a:ext cx="3810000" cy="4949825"/>
          </a:xfrm>
        </p:spPr>
        <p:txBody>
          <a:bodyPr tIns="0"/>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1400"/>
            </a:lvl1pPr>
            <a:lvl2pPr>
              <a:defRPr sz="1400"/>
            </a:lvl2pPr>
            <a:lvl3pPr>
              <a:defRPr sz="1400"/>
            </a:lvl3pPr>
            <a:lvl4pPr>
              <a:defRPr sz="1400"/>
            </a:lvl4pPr>
            <a:lvl5pPr>
              <a:defRPr sz="1400"/>
            </a:lvl5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noProof="0" dirty="0"/>
              <a:t>This is where you make your case with relevant evidence and information. Keep sentences concise. Avoid jargon and repetition.</a:t>
            </a:r>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Content Placeholder 17">
            <a:extLst>
              <a:ext uri="{FF2B5EF4-FFF2-40B4-BE49-F238E27FC236}">
                <a16:creationId xmlns:a16="http://schemas.microsoft.com/office/drawing/2014/main" id="{2878B453-1C2F-7042-9F43-39BF515D313E}"/>
              </a:ext>
            </a:extLst>
          </p:cNvPr>
          <p:cNvSpPr>
            <a:spLocks noGrp="1"/>
          </p:cNvSpPr>
          <p:nvPr>
            <p:ph sz="quarter" idx="20" hasCustomPrompt="1"/>
          </p:nvPr>
        </p:nvSpPr>
        <p:spPr>
          <a:xfrm>
            <a:off x="8001000" y="1143000"/>
            <a:ext cx="3810000" cy="4949825"/>
          </a:xfrm>
        </p:spPr>
        <p:txBody>
          <a:bodyPr tIns="0"/>
          <a:lstStyle>
            <a:lvl1pPr>
              <a:defRPr sz="1400"/>
            </a:lvl1pPr>
            <a:lvl2pPr>
              <a:defRPr sz="1400"/>
            </a:lvl2pPr>
            <a:lvl3pPr>
              <a:defRPr sz="1400"/>
            </a:lvl3pPr>
            <a:lvl4pPr>
              <a:defRPr sz="1400"/>
            </a:lvl4pPr>
            <a:lvl5pPr>
              <a:defRPr sz="1400"/>
            </a:lvl5pPr>
          </a:lstStyle>
          <a:p>
            <a:pPr lvl="0"/>
            <a:r>
              <a:rPr lang="en-US" noProof="0" dirty="0"/>
              <a:t>This is where you make your case with relevant evidence and information. Keep sentences concise. Avoid jargon and repetition.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24B0940F-7986-44EB-815A-44B573162D15}"/>
              </a:ext>
            </a:extLst>
          </p:cNvPr>
          <p:cNvSpPr>
            <a:spLocks noGrp="1"/>
          </p:cNvSpPr>
          <p:nvPr>
            <p:ph type="title" hasCustomPrompt="1"/>
          </p:nvPr>
        </p:nvSpPr>
        <p:spPr>
          <a:xfrm>
            <a:off x="381000" y="381000"/>
            <a:ext cx="2286000" cy="2215991"/>
          </a:xfrm>
        </p:spPr>
        <p:txBody>
          <a:bodyPr/>
          <a:lstStyle>
            <a:lvl1pPr>
              <a:defRPr/>
            </a:lvl1pPr>
          </a:lstStyle>
          <a:p>
            <a:r>
              <a:rPr lang="en-US" dirty="0"/>
              <a:t>Key message. </a:t>
            </a:r>
            <a:br>
              <a:rPr lang="en-US" dirty="0"/>
            </a:br>
            <a:r>
              <a:rPr lang="en-US" dirty="0"/>
              <a:t>If the audience reads just this, it will be enough. Make every word count. Say it like you would in the room.</a:t>
            </a:r>
            <a:endParaRPr lang="en-GB" dirty="0"/>
          </a:p>
        </p:txBody>
      </p:sp>
    </p:spTree>
    <p:extLst>
      <p:ext uri="{BB962C8B-B14F-4D97-AF65-F5344CB8AC3E}">
        <p14:creationId xmlns:p14="http://schemas.microsoft.com/office/powerpoint/2010/main" val="428072966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Summary">
    <p:bg>
      <p:bgPr>
        <a:solidFill>
          <a:schemeClr val="bg2"/>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3F9F64B-940B-43E0-8291-E8A36A1AE55A}"/>
              </a:ext>
            </a:extLst>
          </p:cNvPr>
          <p:cNvSpPr>
            <a:spLocks noGrp="1"/>
          </p:cNvSpPr>
          <p:nvPr>
            <p:ph sz="quarter" idx="10"/>
          </p:nvPr>
        </p:nvSpPr>
        <p:spPr bwMode="gray">
          <a:xfrm>
            <a:off x="3428999" y="381001"/>
            <a:ext cx="8382001" cy="5715000"/>
          </a:xfrm>
        </p:spPr>
        <p:txBody>
          <a:bodyPr/>
          <a:lstStyle>
            <a:lvl1pPr>
              <a:spcAft>
                <a:spcPts val="1800"/>
              </a:spcAft>
              <a:defRPr sz="1600" b="1">
                <a:solidFill>
                  <a:schemeClr val="tx2"/>
                </a:solidFill>
              </a:defRPr>
            </a:lvl1pPr>
            <a:lvl2pPr marL="0" indent="0">
              <a:spcAft>
                <a:spcPts val="600"/>
              </a:spcAft>
              <a:buNone/>
              <a:defRPr/>
            </a:lvl2pPr>
            <a:lvl3pPr marL="177800" indent="-177800">
              <a:spcAft>
                <a:spcPts val="600"/>
              </a:spcAft>
              <a:buClr>
                <a:srgbClr val="000000"/>
              </a:buClr>
              <a:buSzPct val="100000"/>
              <a:buFont typeface="Arial" panose="020B0604020202020204" pitchFamily="34" charset="0"/>
              <a:buChar char="–"/>
              <a:defRPr/>
            </a:lvl3pPr>
            <a:lvl4pPr marL="359156" indent="-177800">
              <a:spcAft>
                <a:spcPts val="600"/>
              </a:spcAft>
              <a:buClr>
                <a:srgbClr val="000000"/>
              </a:buClr>
              <a:buSzPct val="100000"/>
              <a:buFont typeface="Arial" panose="020B0604020202020204" pitchFamily="34" charset="0"/>
              <a:buChar char="–"/>
              <a:defRPr/>
            </a:lvl4pPr>
            <a:lvl5pPr marL="538734" indent="-177800">
              <a:spcAft>
                <a:spcPts val="600"/>
              </a:spcAft>
              <a:buClr>
                <a:srgbClr val="000000"/>
              </a:buClr>
              <a:buSzPct val="1000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itle 4">
            <a:extLst>
              <a:ext uri="{FF2B5EF4-FFF2-40B4-BE49-F238E27FC236}">
                <a16:creationId xmlns:a16="http://schemas.microsoft.com/office/drawing/2014/main" id="{56F9B490-F790-4671-9748-99A165BDC8AF}"/>
              </a:ext>
            </a:extLst>
          </p:cNvPr>
          <p:cNvSpPr>
            <a:spLocks noGrp="1"/>
          </p:cNvSpPr>
          <p:nvPr>
            <p:ph type="title" hasCustomPrompt="1"/>
          </p:nvPr>
        </p:nvSpPr>
        <p:spPr bwMode="gray"/>
        <p:txBody>
          <a:bodyPr/>
          <a:lstStyle>
            <a:lvl1pPr>
              <a:defRPr/>
            </a:lvl1pPr>
          </a:lstStyle>
          <a:p>
            <a:r>
              <a:rPr lang="en-GB"/>
              <a:t>Key message. </a:t>
            </a:r>
            <a:br>
              <a:rPr lang="en-GB"/>
            </a:br>
            <a:r>
              <a:rPr lang="en-GB"/>
              <a:t>If the audience reads just this, it will be enough. Make every word count. Say it like you would in the room.</a:t>
            </a:r>
            <a:endParaRPr lang="en-GB" dirty="0"/>
          </a:p>
        </p:txBody>
      </p:sp>
    </p:spTree>
    <p:extLst>
      <p:ext uri="{BB962C8B-B14F-4D97-AF65-F5344CB8AC3E}">
        <p14:creationId xmlns:p14="http://schemas.microsoft.com/office/powerpoint/2010/main" val="374138709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hank You">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5B73-A482-F64B-86B5-7D35749B6A4B}"/>
              </a:ext>
            </a:extLst>
          </p:cNvPr>
          <p:cNvSpPr>
            <a:spLocks noGrp="1"/>
          </p:cNvSpPr>
          <p:nvPr>
            <p:ph type="title" hasCustomPrompt="1"/>
          </p:nvPr>
        </p:nvSpPr>
        <p:spPr>
          <a:xfrm>
            <a:off x="381000" y="381000"/>
            <a:ext cx="2286000" cy="385762"/>
          </a:xfrm>
        </p:spPr>
        <p:txBody>
          <a:bodyPr>
            <a:noAutofit/>
          </a:bodyPr>
          <a:lstStyle/>
          <a:p>
            <a:r>
              <a:rPr lang="en-GB" dirty="0"/>
              <a:t>Thank you</a:t>
            </a:r>
          </a:p>
        </p:txBody>
      </p:sp>
      <p:sp>
        <p:nvSpPr>
          <p:cNvPr id="4" name="Text Placeholder 3">
            <a:extLst>
              <a:ext uri="{FF2B5EF4-FFF2-40B4-BE49-F238E27FC236}">
                <a16:creationId xmlns:a16="http://schemas.microsoft.com/office/drawing/2014/main" id="{5B0A2A9C-BC2E-E84C-9D64-34631BC47D14}"/>
              </a:ext>
            </a:extLst>
          </p:cNvPr>
          <p:cNvSpPr>
            <a:spLocks noGrp="1"/>
          </p:cNvSpPr>
          <p:nvPr>
            <p:ph type="body" sz="quarter" idx="10" hasCustomPrompt="1"/>
          </p:nvPr>
        </p:nvSpPr>
        <p:spPr>
          <a:xfrm>
            <a:off x="381000" y="1143001"/>
            <a:ext cx="2667000" cy="992633"/>
          </a:xfrm>
        </p:spPr>
        <p:txBody>
          <a:bodyPr/>
          <a:lstStyle>
            <a:lvl1pPr marL="0" indent="0">
              <a:spcBef>
                <a:spcPts val="0"/>
              </a:spcBef>
              <a:spcAft>
                <a:spcPts val="0"/>
              </a:spcAft>
              <a:buFont typeface="Arial" panose="020B0604020202020204" pitchFamily="34" charset="0"/>
              <a:buNone/>
              <a:tabLst/>
              <a:defRPr sz="1100" b="1"/>
            </a:lvl1pPr>
            <a:lvl2pPr marL="0" indent="0">
              <a:spcBef>
                <a:spcPts val="0"/>
              </a:spcBef>
              <a:spcAft>
                <a:spcPts val="0"/>
              </a:spcAft>
              <a:buNone/>
              <a:tabLst/>
              <a:defRPr sz="1100"/>
            </a:lvl2pPr>
            <a:lvl3pPr marL="0" indent="0">
              <a:spcBef>
                <a:spcPts val="0"/>
              </a:spcBef>
              <a:spcAft>
                <a:spcPts val="0"/>
              </a:spcAft>
              <a:buNone/>
              <a:tabLst/>
              <a:defRPr/>
            </a:lvl3pPr>
            <a:lvl4pPr marL="0" indent="0">
              <a:spcBef>
                <a:spcPts val="0"/>
              </a:spcBef>
              <a:spcAft>
                <a:spcPts val="0"/>
              </a:spcAft>
              <a:buNone/>
              <a:tabLst/>
              <a:defRPr/>
            </a:lvl4pPr>
            <a:lvl5pPr marL="0" indent="0">
              <a:spcBef>
                <a:spcPts val="0"/>
              </a:spcBef>
              <a:spcAft>
                <a:spcPts val="0"/>
              </a:spcAft>
              <a:buNone/>
              <a:tabLst/>
              <a:defRPr/>
            </a:lvl5pPr>
          </a:lstStyle>
          <a:p>
            <a:pPr lvl="0"/>
            <a:r>
              <a:rPr lang="en-GB" dirty="0"/>
              <a:t>Name</a:t>
            </a:r>
          </a:p>
          <a:p>
            <a:pPr lvl="1"/>
            <a:r>
              <a:rPr lang="en-GB" dirty="0"/>
              <a:t>Details</a:t>
            </a:r>
          </a:p>
        </p:txBody>
      </p:sp>
      <p:sp>
        <p:nvSpPr>
          <p:cNvPr id="19" name="Text Placeholder 3">
            <a:extLst>
              <a:ext uri="{FF2B5EF4-FFF2-40B4-BE49-F238E27FC236}">
                <a16:creationId xmlns:a16="http://schemas.microsoft.com/office/drawing/2014/main" id="{4E2D8C7B-E137-3948-86A5-8EF55583B657}"/>
              </a:ext>
            </a:extLst>
          </p:cNvPr>
          <p:cNvSpPr>
            <a:spLocks noGrp="1"/>
          </p:cNvSpPr>
          <p:nvPr>
            <p:ph type="body" sz="quarter" idx="11" hasCustomPrompt="1"/>
          </p:nvPr>
        </p:nvSpPr>
        <p:spPr>
          <a:xfrm>
            <a:off x="3429002" y="1143001"/>
            <a:ext cx="2666999" cy="992633"/>
          </a:xfrm>
        </p:spPr>
        <p:txBody>
          <a:bodyPr/>
          <a:lstStyle>
            <a:lvl1pPr marL="0" indent="0">
              <a:spcBef>
                <a:spcPts val="0"/>
              </a:spcBef>
              <a:spcAft>
                <a:spcPts val="0"/>
              </a:spcAft>
              <a:buFont typeface="Arial" panose="020B0604020202020204" pitchFamily="34" charset="0"/>
              <a:buNone/>
              <a:tabLst/>
              <a:defRPr sz="1100" b="1"/>
            </a:lvl1pPr>
            <a:lvl2pPr marL="0" indent="0">
              <a:spcBef>
                <a:spcPts val="0"/>
              </a:spcBef>
              <a:spcAft>
                <a:spcPts val="0"/>
              </a:spcAft>
              <a:buNone/>
              <a:tabLst/>
              <a:defRPr sz="1100"/>
            </a:lvl2pPr>
            <a:lvl3pPr marL="0" indent="0">
              <a:spcBef>
                <a:spcPts val="0"/>
              </a:spcBef>
              <a:spcAft>
                <a:spcPts val="0"/>
              </a:spcAft>
              <a:buNone/>
              <a:tabLst/>
              <a:defRPr/>
            </a:lvl3pPr>
            <a:lvl4pPr marL="0" indent="0">
              <a:spcBef>
                <a:spcPts val="0"/>
              </a:spcBef>
              <a:spcAft>
                <a:spcPts val="0"/>
              </a:spcAft>
              <a:buNone/>
              <a:tabLst/>
              <a:defRPr/>
            </a:lvl4pPr>
            <a:lvl5pPr marL="0" indent="0">
              <a:spcBef>
                <a:spcPts val="0"/>
              </a:spcBef>
              <a:spcAft>
                <a:spcPts val="0"/>
              </a:spcAft>
              <a:buNone/>
              <a:tabLst/>
              <a:defRPr/>
            </a:lvl5pPr>
          </a:lstStyle>
          <a:p>
            <a:pPr lvl="0"/>
            <a:r>
              <a:rPr lang="en-GB" dirty="0"/>
              <a:t>Name</a:t>
            </a:r>
          </a:p>
          <a:p>
            <a:pPr lvl="1"/>
            <a:r>
              <a:rPr lang="en-GB" dirty="0"/>
              <a:t>Details</a:t>
            </a:r>
          </a:p>
        </p:txBody>
      </p:sp>
      <p:sp>
        <p:nvSpPr>
          <p:cNvPr id="20" name="Text Placeholder 3">
            <a:extLst>
              <a:ext uri="{FF2B5EF4-FFF2-40B4-BE49-F238E27FC236}">
                <a16:creationId xmlns:a16="http://schemas.microsoft.com/office/drawing/2014/main" id="{4E76C799-A2B3-8549-BF01-A5E85152A2DC}"/>
              </a:ext>
            </a:extLst>
          </p:cNvPr>
          <p:cNvSpPr>
            <a:spLocks noGrp="1"/>
          </p:cNvSpPr>
          <p:nvPr>
            <p:ph type="body" sz="quarter" idx="12" hasCustomPrompt="1"/>
          </p:nvPr>
        </p:nvSpPr>
        <p:spPr>
          <a:xfrm>
            <a:off x="381000" y="2283533"/>
            <a:ext cx="2667000" cy="992633"/>
          </a:xfrm>
        </p:spPr>
        <p:txBody>
          <a:bodyPr/>
          <a:lstStyle>
            <a:lvl1pPr marL="0" indent="0">
              <a:spcBef>
                <a:spcPts val="0"/>
              </a:spcBef>
              <a:spcAft>
                <a:spcPts val="0"/>
              </a:spcAft>
              <a:buFont typeface="Arial" panose="020B0604020202020204" pitchFamily="34" charset="0"/>
              <a:buNone/>
              <a:tabLst/>
              <a:defRPr sz="1100" b="1"/>
            </a:lvl1pPr>
            <a:lvl2pPr marL="0" indent="0">
              <a:spcBef>
                <a:spcPts val="0"/>
              </a:spcBef>
              <a:spcAft>
                <a:spcPts val="0"/>
              </a:spcAft>
              <a:buNone/>
              <a:tabLst/>
              <a:defRPr sz="1100"/>
            </a:lvl2pPr>
            <a:lvl3pPr marL="0" indent="0">
              <a:spcBef>
                <a:spcPts val="0"/>
              </a:spcBef>
              <a:spcAft>
                <a:spcPts val="0"/>
              </a:spcAft>
              <a:buNone/>
              <a:tabLst/>
              <a:defRPr/>
            </a:lvl3pPr>
            <a:lvl4pPr marL="0" indent="0">
              <a:spcBef>
                <a:spcPts val="0"/>
              </a:spcBef>
              <a:spcAft>
                <a:spcPts val="0"/>
              </a:spcAft>
              <a:buNone/>
              <a:tabLst/>
              <a:defRPr/>
            </a:lvl4pPr>
            <a:lvl5pPr marL="0" indent="0">
              <a:spcBef>
                <a:spcPts val="0"/>
              </a:spcBef>
              <a:spcAft>
                <a:spcPts val="0"/>
              </a:spcAft>
              <a:buNone/>
              <a:tabLst/>
              <a:defRPr/>
            </a:lvl5pPr>
          </a:lstStyle>
          <a:p>
            <a:pPr lvl="0"/>
            <a:r>
              <a:rPr lang="en-GB" dirty="0"/>
              <a:t>Name</a:t>
            </a:r>
          </a:p>
          <a:p>
            <a:pPr lvl="1"/>
            <a:r>
              <a:rPr lang="en-GB" dirty="0"/>
              <a:t>Details</a:t>
            </a:r>
          </a:p>
        </p:txBody>
      </p:sp>
      <p:sp>
        <p:nvSpPr>
          <p:cNvPr id="21" name="Text Placeholder 3">
            <a:extLst>
              <a:ext uri="{FF2B5EF4-FFF2-40B4-BE49-F238E27FC236}">
                <a16:creationId xmlns:a16="http://schemas.microsoft.com/office/drawing/2014/main" id="{BEF35F24-23CB-894F-98A8-27315C4DB2BF}"/>
              </a:ext>
            </a:extLst>
          </p:cNvPr>
          <p:cNvSpPr>
            <a:spLocks noGrp="1"/>
          </p:cNvSpPr>
          <p:nvPr>
            <p:ph type="body" sz="quarter" idx="13" hasCustomPrompt="1"/>
          </p:nvPr>
        </p:nvSpPr>
        <p:spPr>
          <a:xfrm>
            <a:off x="3429002" y="2283533"/>
            <a:ext cx="2666999" cy="992633"/>
          </a:xfrm>
        </p:spPr>
        <p:txBody>
          <a:bodyPr/>
          <a:lstStyle>
            <a:lvl1pPr marL="0" indent="0">
              <a:spcBef>
                <a:spcPts val="0"/>
              </a:spcBef>
              <a:spcAft>
                <a:spcPts val="0"/>
              </a:spcAft>
              <a:buFont typeface="Arial" panose="020B0604020202020204" pitchFamily="34" charset="0"/>
              <a:buNone/>
              <a:tabLst/>
              <a:defRPr sz="1100" b="1"/>
            </a:lvl1pPr>
            <a:lvl2pPr marL="0" indent="0">
              <a:spcBef>
                <a:spcPts val="0"/>
              </a:spcBef>
              <a:spcAft>
                <a:spcPts val="0"/>
              </a:spcAft>
              <a:buNone/>
              <a:tabLst/>
              <a:defRPr sz="1100"/>
            </a:lvl2pPr>
            <a:lvl3pPr marL="0" indent="0">
              <a:spcBef>
                <a:spcPts val="0"/>
              </a:spcBef>
              <a:spcAft>
                <a:spcPts val="0"/>
              </a:spcAft>
              <a:buNone/>
              <a:tabLst/>
              <a:defRPr/>
            </a:lvl3pPr>
            <a:lvl4pPr marL="0" indent="0">
              <a:spcBef>
                <a:spcPts val="0"/>
              </a:spcBef>
              <a:spcAft>
                <a:spcPts val="0"/>
              </a:spcAft>
              <a:buNone/>
              <a:tabLst/>
              <a:defRPr/>
            </a:lvl4pPr>
            <a:lvl5pPr marL="0" indent="0">
              <a:spcBef>
                <a:spcPts val="0"/>
              </a:spcBef>
              <a:spcAft>
                <a:spcPts val="0"/>
              </a:spcAft>
              <a:buNone/>
              <a:tabLst/>
              <a:defRPr/>
            </a:lvl5pPr>
          </a:lstStyle>
          <a:p>
            <a:pPr lvl="0"/>
            <a:r>
              <a:rPr lang="en-GB" dirty="0"/>
              <a:t>Name</a:t>
            </a:r>
          </a:p>
          <a:p>
            <a:pPr lvl="1"/>
            <a:r>
              <a:rPr lang="en-GB" dirty="0"/>
              <a:t>Details</a:t>
            </a:r>
          </a:p>
        </p:txBody>
      </p:sp>
      <p:sp>
        <p:nvSpPr>
          <p:cNvPr id="25" name="Rectangle 24">
            <a:extLst>
              <a:ext uri="{FF2B5EF4-FFF2-40B4-BE49-F238E27FC236}">
                <a16:creationId xmlns:a16="http://schemas.microsoft.com/office/drawing/2014/main" id="{578BA69A-3076-2A40-8C16-4A197F6CC4C1}"/>
              </a:ext>
            </a:extLst>
          </p:cNvPr>
          <p:cNvSpPr/>
          <p:nvPr userDrawn="1"/>
        </p:nvSpPr>
        <p:spPr>
          <a:xfrm>
            <a:off x="381001" y="5589610"/>
            <a:ext cx="4490864" cy="503215"/>
          </a:xfrm>
          <a:prstGeom prst="rect">
            <a:avLst/>
          </a:prstGeom>
        </p:spPr>
        <p:txBody>
          <a:bodyPr wrap="square" lIns="0" tIns="0" rIns="0" bIns="0" anchor="b">
            <a:spAutoFit/>
          </a:bodyPr>
          <a:lstStyle/>
          <a:p>
            <a:pPr marL="0" marR="0" lvl="0" indent="0" algn="l" defTabSz="914428" rtl="0" eaLnBrk="1" fontAlgn="auto" latinLnBrk="0" hangingPunct="1">
              <a:lnSpc>
                <a:spcPct val="90000"/>
              </a:lnSpc>
              <a:spcBef>
                <a:spcPts val="900"/>
              </a:spcBef>
              <a:spcAft>
                <a:spcPts val="0"/>
              </a:spcAft>
              <a:buClrTx/>
              <a:buSzTx/>
              <a:buFontTx/>
              <a:buNone/>
              <a:tabLst/>
              <a:defRPr/>
            </a:pPr>
            <a:r>
              <a:rPr kumimoji="0" lang="en-GB" sz="700" b="0" i="0" u="none" strike="noStrike" kern="1200" cap="none" spc="0" normalizeH="0" baseline="0" noProof="0" dirty="0">
                <a:ln>
                  <a:noFill/>
                </a:ln>
                <a:solidFill>
                  <a:srgbClr val="1E1E1E"/>
                </a:solidFill>
                <a:effectLst/>
                <a:uLnTx/>
                <a:uFillTx/>
                <a:latin typeface="Arial" panose="020B0604020202020204"/>
                <a:ea typeface="+mn-ea"/>
                <a:cs typeface="+mn-cs"/>
              </a:rPr>
              <a:t>This document is exclusively intended for selected client employees. Distribution, quotations and duplications – even in the form of extracts – for third parties is only permitted upon prior written consent of Kearney. </a:t>
            </a:r>
          </a:p>
          <a:p>
            <a:pPr marL="0" marR="0" lvl="0" indent="0" algn="l" defTabSz="914428" rtl="0" eaLnBrk="1" fontAlgn="auto" latinLnBrk="0" hangingPunct="1">
              <a:lnSpc>
                <a:spcPct val="90000"/>
              </a:lnSpc>
              <a:spcBef>
                <a:spcPts val="900"/>
              </a:spcBef>
              <a:spcAft>
                <a:spcPts val="0"/>
              </a:spcAft>
              <a:buClrTx/>
              <a:buSzTx/>
              <a:buFontTx/>
              <a:buNone/>
              <a:tabLst/>
              <a:defRPr/>
            </a:pPr>
            <a:r>
              <a:rPr kumimoji="0" lang="en-GB" sz="700" b="0" i="0" u="none" strike="noStrike" kern="1200" cap="none" spc="0" normalizeH="0" baseline="0" noProof="0" dirty="0">
                <a:ln>
                  <a:noFill/>
                </a:ln>
                <a:solidFill>
                  <a:srgbClr val="1E1E1E"/>
                </a:solidFill>
                <a:effectLst/>
                <a:uLnTx/>
                <a:uFillTx/>
                <a:latin typeface="Arial" panose="020B0604020202020204"/>
                <a:ea typeface="+mn-ea"/>
                <a:cs typeface="+mn-cs"/>
              </a:rPr>
              <a:t>Kearney used the text and charts compiled in this report in a presentation; they do not represent a complete documentation of the presentation.</a:t>
            </a:r>
          </a:p>
        </p:txBody>
      </p:sp>
      <p:sp>
        <p:nvSpPr>
          <p:cNvPr id="22" name="Picture Placeholder 43">
            <a:extLst>
              <a:ext uri="{FF2B5EF4-FFF2-40B4-BE49-F238E27FC236}">
                <a16:creationId xmlns:a16="http://schemas.microsoft.com/office/drawing/2014/main" id="{763095BA-2E8C-A049-B6E6-B9E92AF22859}"/>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1858328 w 6096000"/>
              <a:gd name="connsiteY1" fmla="*/ 0 h 6858000"/>
              <a:gd name="connsiteX2" fmla="*/ 3456432 w 6096000"/>
              <a:gd name="connsiteY2" fmla="*/ 2612771 h 6858000"/>
              <a:gd name="connsiteX3" fmla="*/ 5093144 w 6096000"/>
              <a:gd name="connsiteY3" fmla="*/ 0 h 6858000"/>
              <a:gd name="connsiteX4" fmla="*/ 6096000 w 6096000"/>
              <a:gd name="connsiteY4" fmla="*/ 0 h 6858000"/>
              <a:gd name="connsiteX5" fmla="*/ 6096000 w 6096000"/>
              <a:gd name="connsiteY5" fmla="*/ 1283272 h 6858000"/>
              <a:gd name="connsiteX6" fmla="*/ 4272026 w 6096000"/>
              <a:gd name="connsiteY6" fmla="*/ 4115435 h 6858000"/>
              <a:gd name="connsiteX7" fmla="*/ 4272026 w 6096000"/>
              <a:gd name="connsiteY7" fmla="*/ 6858000 h 6858000"/>
              <a:gd name="connsiteX8" fmla="*/ 2650427 w 6096000"/>
              <a:gd name="connsiteY8" fmla="*/ 6858000 h 6858000"/>
              <a:gd name="connsiteX9" fmla="*/ 2650427 w 6096000"/>
              <a:gd name="connsiteY9" fmla="*/ 41062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1858328" y="0"/>
                </a:lnTo>
                <a:lnTo>
                  <a:pt x="3456432" y="2612771"/>
                </a:lnTo>
                <a:lnTo>
                  <a:pt x="5093144" y="0"/>
                </a:lnTo>
                <a:lnTo>
                  <a:pt x="6096000" y="0"/>
                </a:lnTo>
                <a:lnTo>
                  <a:pt x="6096000" y="1283272"/>
                </a:lnTo>
                <a:lnTo>
                  <a:pt x="4272026" y="4115435"/>
                </a:lnTo>
                <a:lnTo>
                  <a:pt x="4272026" y="6858000"/>
                </a:lnTo>
                <a:lnTo>
                  <a:pt x="2650427" y="6858000"/>
                </a:lnTo>
                <a:lnTo>
                  <a:pt x="2650427" y="4106291"/>
                </a:lnTo>
                <a:close/>
              </a:path>
            </a:pathLst>
          </a:custGeom>
          <a:solidFill>
            <a:schemeClr val="bg2"/>
          </a:solidFill>
        </p:spPr>
        <p:txBody>
          <a:bodyPr wrap="square" anchor="t">
            <a:noAutofit/>
          </a:bodyPr>
          <a:lstStyle>
            <a:lvl1pPr marL="0" marR="0" indent="0" algn="l" defTabSz="914428" rtl="0" eaLnBrk="1" fontAlgn="auto" latinLnBrk="0" hangingPunct="1">
              <a:lnSpc>
                <a:spcPct val="90000"/>
              </a:lnSpc>
              <a:spcBef>
                <a:spcPts val="600"/>
              </a:spcBef>
              <a:spcAft>
                <a:spcPts val="600"/>
              </a:spcAft>
              <a:buClrTx/>
              <a:buSzTx/>
              <a:buFont typeface="Arial" panose="020B0604020202020204" pitchFamily="34" charset="0"/>
              <a:buNone/>
              <a:tabLst/>
              <a:defRPr sz="1100" b="0">
                <a:solidFill>
                  <a:schemeClr val="tx1"/>
                </a:solidFill>
              </a:defRPr>
            </a:lvl1pPr>
          </a:lstStyle>
          <a:p>
            <a:pPr marL="0" marR="0" lvl="0" indent="0" algn="l" defTabSz="914428"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Click to insert image</a:t>
            </a:r>
          </a:p>
        </p:txBody>
      </p:sp>
      <p:sp>
        <p:nvSpPr>
          <p:cNvPr id="23" name="Text Placeholder 3">
            <a:extLst>
              <a:ext uri="{FF2B5EF4-FFF2-40B4-BE49-F238E27FC236}">
                <a16:creationId xmlns:a16="http://schemas.microsoft.com/office/drawing/2014/main" id="{74D08DEC-6623-4781-9EAF-1AEF06E65F4C}"/>
              </a:ext>
            </a:extLst>
          </p:cNvPr>
          <p:cNvSpPr>
            <a:spLocks noGrp="1"/>
          </p:cNvSpPr>
          <p:nvPr>
            <p:ph type="body" sz="quarter" idx="15" hasCustomPrompt="1"/>
          </p:nvPr>
        </p:nvSpPr>
        <p:spPr>
          <a:xfrm>
            <a:off x="381000" y="3424065"/>
            <a:ext cx="2667000" cy="992633"/>
          </a:xfrm>
        </p:spPr>
        <p:txBody>
          <a:bodyPr/>
          <a:lstStyle>
            <a:lvl1pPr marL="0" indent="0">
              <a:spcBef>
                <a:spcPts val="0"/>
              </a:spcBef>
              <a:spcAft>
                <a:spcPts val="0"/>
              </a:spcAft>
              <a:buFont typeface="Arial" panose="020B0604020202020204" pitchFamily="34" charset="0"/>
              <a:buNone/>
              <a:tabLst/>
              <a:defRPr sz="1100" b="1"/>
            </a:lvl1pPr>
            <a:lvl2pPr marL="0" indent="0">
              <a:spcBef>
                <a:spcPts val="0"/>
              </a:spcBef>
              <a:spcAft>
                <a:spcPts val="0"/>
              </a:spcAft>
              <a:buNone/>
              <a:tabLst/>
              <a:defRPr sz="1100"/>
            </a:lvl2pPr>
            <a:lvl3pPr marL="0" indent="0">
              <a:spcBef>
                <a:spcPts val="0"/>
              </a:spcBef>
              <a:spcAft>
                <a:spcPts val="0"/>
              </a:spcAft>
              <a:buNone/>
              <a:tabLst/>
              <a:defRPr/>
            </a:lvl3pPr>
            <a:lvl4pPr marL="0" indent="0">
              <a:spcBef>
                <a:spcPts val="0"/>
              </a:spcBef>
              <a:spcAft>
                <a:spcPts val="0"/>
              </a:spcAft>
              <a:buNone/>
              <a:tabLst/>
              <a:defRPr/>
            </a:lvl4pPr>
            <a:lvl5pPr marL="0" indent="0">
              <a:spcBef>
                <a:spcPts val="0"/>
              </a:spcBef>
              <a:spcAft>
                <a:spcPts val="0"/>
              </a:spcAft>
              <a:buNone/>
              <a:tabLst/>
              <a:defRPr/>
            </a:lvl5pPr>
          </a:lstStyle>
          <a:p>
            <a:pPr lvl="0"/>
            <a:r>
              <a:rPr lang="en-GB" dirty="0"/>
              <a:t>Name</a:t>
            </a:r>
          </a:p>
          <a:p>
            <a:pPr lvl="1"/>
            <a:r>
              <a:rPr lang="en-GB" dirty="0"/>
              <a:t>Details</a:t>
            </a:r>
          </a:p>
        </p:txBody>
      </p:sp>
      <p:sp>
        <p:nvSpPr>
          <p:cNvPr id="24" name="Text Placeholder 3">
            <a:extLst>
              <a:ext uri="{FF2B5EF4-FFF2-40B4-BE49-F238E27FC236}">
                <a16:creationId xmlns:a16="http://schemas.microsoft.com/office/drawing/2014/main" id="{4627CD43-C8BD-456F-B11B-D4CCC5605F78}"/>
              </a:ext>
            </a:extLst>
          </p:cNvPr>
          <p:cNvSpPr>
            <a:spLocks noGrp="1"/>
          </p:cNvSpPr>
          <p:nvPr>
            <p:ph type="body" sz="quarter" idx="16" hasCustomPrompt="1"/>
          </p:nvPr>
        </p:nvSpPr>
        <p:spPr>
          <a:xfrm>
            <a:off x="3429002" y="3424065"/>
            <a:ext cx="2666999" cy="992633"/>
          </a:xfrm>
        </p:spPr>
        <p:txBody>
          <a:bodyPr/>
          <a:lstStyle>
            <a:lvl1pPr marL="0" indent="0">
              <a:spcBef>
                <a:spcPts val="0"/>
              </a:spcBef>
              <a:spcAft>
                <a:spcPts val="0"/>
              </a:spcAft>
              <a:buFont typeface="Arial" panose="020B0604020202020204" pitchFamily="34" charset="0"/>
              <a:buNone/>
              <a:tabLst/>
              <a:defRPr sz="1100" b="1"/>
            </a:lvl1pPr>
            <a:lvl2pPr marL="0" indent="0">
              <a:spcBef>
                <a:spcPts val="0"/>
              </a:spcBef>
              <a:spcAft>
                <a:spcPts val="0"/>
              </a:spcAft>
              <a:buNone/>
              <a:tabLst/>
              <a:defRPr sz="1100"/>
            </a:lvl2pPr>
            <a:lvl3pPr marL="0" indent="0">
              <a:spcBef>
                <a:spcPts val="0"/>
              </a:spcBef>
              <a:spcAft>
                <a:spcPts val="0"/>
              </a:spcAft>
              <a:buNone/>
              <a:tabLst/>
              <a:defRPr/>
            </a:lvl3pPr>
            <a:lvl4pPr marL="0" indent="0">
              <a:spcBef>
                <a:spcPts val="0"/>
              </a:spcBef>
              <a:spcAft>
                <a:spcPts val="0"/>
              </a:spcAft>
              <a:buNone/>
              <a:tabLst/>
              <a:defRPr/>
            </a:lvl4pPr>
            <a:lvl5pPr marL="0" indent="0">
              <a:spcBef>
                <a:spcPts val="0"/>
              </a:spcBef>
              <a:spcAft>
                <a:spcPts val="0"/>
              </a:spcAft>
              <a:buNone/>
              <a:tabLst/>
              <a:defRPr/>
            </a:lvl5pPr>
          </a:lstStyle>
          <a:p>
            <a:pPr lvl="0"/>
            <a:r>
              <a:rPr lang="en-GB" dirty="0"/>
              <a:t>Name</a:t>
            </a:r>
          </a:p>
          <a:p>
            <a:pPr lvl="1"/>
            <a:r>
              <a:rPr lang="en-GB" dirty="0"/>
              <a:t>Details</a:t>
            </a:r>
          </a:p>
        </p:txBody>
      </p:sp>
      <p:grpSp>
        <p:nvGrpSpPr>
          <p:cNvPr id="26" name="Graphic 19">
            <a:extLst>
              <a:ext uri="{FF2B5EF4-FFF2-40B4-BE49-F238E27FC236}">
                <a16:creationId xmlns:a16="http://schemas.microsoft.com/office/drawing/2014/main" id="{D8D986CC-9B47-4B75-9BCD-29E200D094F9}"/>
              </a:ext>
            </a:extLst>
          </p:cNvPr>
          <p:cNvGrpSpPr/>
          <p:nvPr userDrawn="1"/>
        </p:nvGrpSpPr>
        <p:grpSpPr>
          <a:xfrm>
            <a:off x="381001" y="6250079"/>
            <a:ext cx="1901823" cy="223746"/>
            <a:chOff x="1562100" y="2895600"/>
            <a:chExt cx="9067800" cy="1066800"/>
          </a:xfrm>
          <a:solidFill>
            <a:schemeClr val="tx1"/>
          </a:solidFill>
        </p:grpSpPr>
        <p:sp>
          <p:nvSpPr>
            <p:cNvPr id="27" name="Freeform 11">
              <a:extLst>
                <a:ext uri="{FF2B5EF4-FFF2-40B4-BE49-F238E27FC236}">
                  <a16:creationId xmlns:a16="http://schemas.microsoft.com/office/drawing/2014/main" id="{A0E8E75B-ACB1-40EC-91FD-14C0A2D3A476}"/>
                </a:ext>
              </a:extLst>
            </p:cNvPr>
            <p:cNvSpPr/>
            <p:nvPr/>
          </p:nvSpPr>
          <p:spPr>
            <a:xfrm>
              <a:off x="4104322" y="2895600"/>
              <a:ext cx="1124140" cy="1070576"/>
            </a:xfrm>
            <a:custGeom>
              <a:avLst/>
              <a:gdLst>
                <a:gd name="connsiteX0" fmla="*/ 684086 w 1124140"/>
                <a:gd name="connsiteY0" fmla="*/ 0 h 1070576"/>
                <a:gd name="connsiteX1" fmla="*/ 439103 w 1124140"/>
                <a:gd name="connsiteY1" fmla="*/ 0 h 1070576"/>
                <a:gd name="connsiteX2" fmla="*/ 0 w 1124140"/>
                <a:gd name="connsiteY2" fmla="*/ 1070482 h 1070576"/>
                <a:gd name="connsiteX3" fmla="*/ 142875 w 1124140"/>
                <a:gd name="connsiteY3" fmla="*/ 1070482 h 1070576"/>
                <a:gd name="connsiteX4" fmla="*/ 258985 w 1124140"/>
                <a:gd name="connsiteY4" fmla="*/ 783579 h 1070576"/>
                <a:gd name="connsiteX5" fmla="*/ 859060 w 1124140"/>
                <a:gd name="connsiteY5" fmla="*/ 783579 h 1070576"/>
                <a:gd name="connsiteX6" fmla="*/ 975741 w 1124140"/>
                <a:gd name="connsiteY6" fmla="*/ 1070576 h 1070576"/>
                <a:gd name="connsiteX7" fmla="*/ 1124141 w 1124140"/>
                <a:gd name="connsiteY7" fmla="*/ 1070576 h 1070576"/>
                <a:gd name="connsiteX8" fmla="*/ 310420 w 1124140"/>
                <a:gd name="connsiteY8" fmla="*/ 656224 h 1070576"/>
                <a:gd name="connsiteX9" fmla="*/ 522922 w 1124140"/>
                <a:gd name="connsiteY9" fmla="*/ 133964 h 1070576"/>
                <a:gd name="connsiteX10" fmla="*/ 595503 w 1124140"/>
                <a:gd name="connsiteY10" fmla="*/ 133964 h 1070576"/>
                <a:gd name="connsiteX11" fmla="*/ 807053 w 1124140"/>
                <a:gd name="connsiteY11" fmla="*/ 656224 h 107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140" h="1070576">
                  <a:moveTo>
                    <a:pt x="684086" y="0"/>
                  </a:moveTo>
                  <a:lnTo>
                    <a:pt x="439103" y="0"/>
                  </a:lnTo>
                  <a:lnTo>
                    <a:pt x="0" y="1070482"/>
                  </a:lnTo>
                  <a:lnTo>
                    <a:pt x="142875" y="1070482"/>
                  </a:lnTo>
                  <a:lnTo>
                    <a:pt x="258985" y="783579"/>
                  </a:lnTo>
                  <a:lnTo>
                    <a:pt x="859060" y="783579"/>
                  </a:lnTo>
                  <a:lnTo>
                    <a:pt x="975741" y="1070576"/>
                  </a:lnTo>
                  <a:lnTo>
                    <a:pt x="1124141" y="1070576"/>
                  </a:lnTo>
                  <a:close/>
                  <a:moveTo>
                    <a:pt x="310420" y="656224"/>
                  </a:moveTo>
                  <a:lnTo>
                    <a:pt x="522922" y="133964"/>
                  </a:lnTo>
                  <a:lnTo>
                    <a:pt x="595503" y="133964"/>
                  </a:lnTo>
                  <a:lnTo>
                    <a:pt x="807053" y="656224"/>
                  </a:lnTo>
                  <a:close/>
                </a:path>
              </a:pathLst>
            </a:custGeom>
            <a:grpFill/>
            <a:ln w="9525" cap="flat">
              <a:noFill/>
              <a:prstDash val="solid"/>
              <a:miter/>
            </a:ln>
          </p:spPr>
          <p:txBody>
            <a:bodyPr lIns="0" rIns="0" rtlCol="0" anchor="ctr"/>
            <a:lstStyle/>
            <a:p>
              <a:pPr marL="0" marR="0" lvl="0" indent="0" algn="l" defTabSz="914428" rtl="0" eaLnBrk="1" fontAlgn="auto" latinLnBrk="0" hangingPunct="1">
                <a:lnSpc>
                  <a:spcPct val="9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sp>
          <p:nvSpPr>
            <p:cNvPr id="28" name="Freeform 12">
              <a:extLst>
                <a:ext uri="{FF2B5EF4-FFF2-40B4-BE49-F238E27FC236}">
                  <a16:creationId xmlns:a16="http://schemas.microsoft.com/office/drawing/2014/main" id="{B7A694C7-7536-4187-8B55-E4A46D058B83}"/>
                </a:ext>
              </a:extLst>
            </p:cNvPr>
            <p:cNvSpPr/>
            <p:nvPr/>
          </p:nvSpPr>
          <p:spPr>
            <a:xfrm>
              <a:off x="9544050" y="2895600"/>
              <a:ext cx="1090041" cy="1070481"/>
            </a:xfrm>
            <a:custGeom>
              <a:avLst/>
              <a:gdLst>
                <a:gd name="connsiteX0" fmla="*/ 616458 w 1090041"/>
                <a:gd name="connsiteY0" fmla="*/ 625447 h 1070481"/>
                <a:gd name="connsiteX1" fmla="*/ 616458 w 1090041"/>
                <a:gd name="connsiteY1" fmla="*/ 1070482 h 1070481"/>
                <a:gd name="connsiteX2" fmla="*/ 475679 w 1090041"/>
                <a:gd name="connsiteY2" fmla="*/ 1070482 h 1070481"/>
                <a:gd name="connsiteX3" fmla="*/ 475679 w 1090041"/>
                <a:gd name="connsiteY3" fmla="*/ 623936 h 1070481"/>
                <a:gd name="connsiteX4" fmla="*/ 0 w 1090041"/>
                <a:gd name="connsiteY4" fmla="*/ 0 h 1070481"/>
                <a:gd name="connsiteX5" fmla="*/ 168402 w 1090041"/>
                <a:gd name="connsiteY5" fmla="*/ 0 h 1070481"/>
                <a:gd name="connsiteX6" fmla="*/ 545020 w 1090041"/>
                <a:gd name="connsiteY6" fmla="*/ 495448 h 1070481"/>
                <a:gd name="connsiteX7" fmla="*/ 926306 w 1090041"/>
                <a:gd name="connsiteY7" fmla="*/ 0 h 1070481"/>
                <a:gd name="connsiteX8" fmla="*/ 1090041 w 1090041"/>
                <a:gd name="connsiteY8" fmla="*/ 0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041" h="1070481">
                  <a:moveTo>
                    <a:pt x="616458" y="625447"/>
                  </a:moveTo>
                  <a:lnTo>
                    <a:pt x="616458" y="1070482"/>
                  </a:lnTo>
                  <a:lnTo>
                    <a:pt x="475679" y="1070482"/>
                  </a:lnTo>
                  <a:lnTo>
                    <a:pt x="475679" y="623936"/>
                  </a:lnTo>
                  <a:lnTo>
                    <a:pt x="0" y="0"/>
                  </a:lnTo>
                  <a:lnTo>
                    <a:pt x="168402" y="0"/>
                  </a:lnTo>
                  <a:lnTo>
                    <a:pt x="545020" y="495448"/>
                  </a:lnTo>
                  <a:lnTo>
                    <a:pt x="926306" y="0"/>
                  </a:lnTo>
                  <a:lnTo>
                    <a:pt x="1090041" y="0"/>
                  </a:lnTo>
                  <a:close/>
                </a:path>
              </a:pathLst>
            </a:custGeom>
            <a:grpFill/>
            <a:ln w="9525" cap="flat">
              <a:noFill/>
              <a:prstDash val="solid"/>
              <a:miter/>
            </a:ln>
          </p:spPr>
          <p:txBody>
            <a:bodyPr lIns="0" rIns="0" rtlCol="0" anchor="ctr"/>
            <a:lstStyle/>
            <a:p>
              <a:pPr marL="0" marR="0" lvl="0" indent="0" algn="l" defTabSz="914428" rtl="0" eaLnBrk="1" fontAlgn="auto" latinLnBrk="0" hangingPunct="1">
                <a:lnSpc>
                  <a:spcPct val="9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sp>
          <p:nvSpPr>
            <p:cNvPr id="29" name="Freeform 13">
              <a:extLst>
                <a:ext uri="{FF2B5EF4-FFF2-40B4-BE49-F238E27FC236}">
                  <a16:creationId xmlns:a16="http://schemas.microsoft.com/office/drawing/2014/main" id="{A90AC4F7-A0F8-47C4-AB3E-F18869A9E4A5}"/>
                </a:ext>
              </a:extLst>
            </p:cNvPr>
            <p:cNvSpPr/>
            <p:nvPr/>
          </p:nvSpPr>
          <p:spPr>
            <a:xfrm>
              <a:off x="2901981" y="2895600"/>
              <a:ext cx="885825" cy="1070481"/>
            </a:xfrm>
            <a:custGeom>
              <a:avLst/>
              <a:gdLst>
                <a:gd name="connsiteX0" fmla="*/ 885825 w 885825"/>
                <a:gd name="connsiteY0" fmla="*/ 1070482 h 1070481"/>
                <a:gd name="connsiteX1" fmla="*/ 0 w 885825"/>
                <a:gd name="connsiteY1" fmla="*/ 1070482 h 1070481"/>
                <a:gd name="connsiteX2" fmla="*/ 0 w 885825"/>
                <a:gd name="connsiteY2" fmla="*/ 0 h 1070481"/>
                <a:gd name="connsiteX3" fmla="*/ 885825 w 885825"/>
                <a:gd name="connsiteY3" fmla="*/ 0 h 1070481"/>
                <a:gd name="connsiteX4" fmla="*/ 885825 w 885825"/>
                <a:gd name="connsiteY4" fmla="*/ 126128 h 1070481"/>
                <a:gd name="connsiteX5" fmla="*/ 132398 w 885825"/>
                <a:gd name="connsiteY5" fmla="*/ 126128 h 1070481"/>
                <a:gd name="connsiteX6" fmla="*/ 132398 w 885825"/>
                <a:gd name="connsiteY6" fmla="*/ 472035 h 1070481"/>
                <a:gd name="connsiteX7" fmla="*/ 796004 w 885825"/>
                <a:gd name="connsiteY7" fmla="*/ 472035 h 1070481"/>
                <a:gd name="connsiteX8" fmla="*/ 796004 w 885825"/>
                <a:gd name="connsiteY8" fmla="*/ 598730 h 1070481"/>
                <a:gd name="connsiteX9" fmla="*/ 132398 w 885825"/>
                <a:gd name="connsiteY9" fmla="*/ 598730 h 1070481"/>
                <a:gd name="connsiteX10" fmla="*/ 132398 w 885825"/>
                <a:gd name="connsiteY10" fmla="*/ 944071 h 1070481"/>
                <a:gd name="connsiteX11" fmla="*/ 885825 w 885825"/>
                <a:gd name="connsiteY11" fmla="*/ 944071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25" h="1070481">
                  <a:moveTo>
                    <a:pt x="885825" y="1070482"/>
                  </a:moveTo>
                  <a:lnTo>
                    <a:pt x="0" y="1070482"/>
                  </a:lnTo>
                  <a:lnTo>
                    <a:pt x="0" y="0"/>
                  </a:lnTo>
                  <a:lnTo>
                    <a:pt x="885825" y="0"/>
                  </a:lnTo>
                  <a:lnTo>
                    <a:pt x="885825" y="126128"/>
                  </a:lnTo>
                  <a:lnTo>
                    <a:pt x="132398" y="126128"/>
                  </a:lnTo>
                  <a:lnTo>
                    <a:pt x="132398" y="472035"/>
                  </a:lnTo>
                  <a:lnTo>
                    <a:pt x="796004" y="472035"/>
                  </a:lnTo>
                  <a:lnTo>
                    <a:pt x="796004" y="598730"/>
                  </a:lnTo>
                  <a:lnTo>
                    <a:pt x="132398" y="598730"/>
                  </a:lnTo>
                  <a:lnTo>
                    <a:pt x="132398" y="944071"/>
                  </a:lnTo>
                  <a:lnTo>
                    <a:pt x="885825" y="944071"/>
                  </a:lnTo>
                  <a:close/>
                </a:path>
              </a:pathLst>
            </a:custGeom>
            <a:grpFill/>
            <a:ln w="9525" cap="flat">
              <a:noFill/>
              <a:prstDash val="solid"/>
              <a:miter/>
            </a:ln>
          </p:spPr>
          <p:txBody>
            <a:bodyPr lIns="0" rIns="0" rtlCol="0" anchor="ctr"/>
            <a:lstStyle/>
            <a:p>
              <a:pPr marL="0" marR="0" lvl="0" indent="0" algn="l" defTabSz="914428" rtl="0" eaLnBrk="1" fontAlgn="auto" latinLnBrk="0" hangingPunct="1">
                <a:lnSpc>
                  <a:spcPct val="9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sp>
          <p:nvSpPr>
            <p:cNvPr id="30" name="Freeform 14">
              <a:extLst>
                <a:ext uri="{FF2B5EF4-FFF2-40B4-BE49-F238E27FC236}">
                  <a16:creationId xmlns:a16="http://schemas.microsoft.com/office/drawing/2014/main" id="{5B695B17-2FD5-4411-8281-DA58C9A3F944}"/>
                </a:ext>
              </a:extLst>
            </p:cNvPr>
            <p:cNvSpPr/>
            <p:nvPr/>
          </p:nvSpPr>
          <p:spPr>
            <a:xfrm>
              <a:off x="8383238" y="2895600"/>
              <a:ext cx="885825" cy="1070481"/>
            </a:xfrm>
            <a:custGeom>
              <a:avLst/>
              <a:gdLst>
                <a:gd name="connsiteX0" fmla="*/ 885825 w 885825"/>
                <a:gd name="connsiteY0" fmla="*/ 1070482 h 1070481"/>
                <a:gd name="connsiteX1" fmla="*/ 0 w 885825"/>
                <a:gd name="connsiteY1" fmla="*/ 1070482 h 1070481"/>
                <a:gd name="connsiteX2" fmla="*/ 0 w 885825"/>
                <a:gd name="connsiteY2" fmla="*/ 0 h 1070481"/>
                <a:gd name="connsiteX3" fmla="*/ 885825 w 885825"/>
                <a:gd name="connsiteY3" fmla="*/ 0 h 1070481"/>
                <a:gd name="connsiteX4" fmla="*/ 885825 w 885825"/>
                <a:gd name="connsiteY4" fmla="*/ 126128 h 1070481"/>
                <a:gd name="connsiteX5" fmla="*/ 132112 w 885825"/>
                <a:gd name="connsiteY5" fmla="*/ 126128 h 1070481"/>
                <a:gd name="connsiteX6" fmla="*/ 132112 w 885825"/>
                <a:gd name="connsiteY6" fmla="*/ 472035 h 1070481"/>
                <a:gd name="connsiteX7" fmla="*/ 796004 w 885825"/>
                <a:gd name="connsiteY7" fmla="*/ 472035 h 1070481"/>
                <a:gd name="connsiteX8" fmla="*/ 796004 w 885825"/>
                <a:gd name="connsiteY8" fmla="*/ 598730 h 1070481"/>
                <a:gd name="connsiteX9" fmla="*/ 132112 w 885825"/>
                <a:gd name="connsiteY9" fmla="*/ 598730 h 1070481"/>
                <a:gd name="connsiteX10" fmla="*/ 132112 w 885825"/>
                <a:gd name="connsiteY10" fmla="*/ 944071 h 1070481"/>
                <a:gd name="connsiteX11" fmla="*/ 885539 w 885825"/>
                <a:gd name="connsiteY11" fmla="*/ 944071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25" h="1070481">
                  <a:moveTo>
                    <a:pt x="885825" y="1070482"/>
                  </a:moveTo>
                  <a:lnTo>
                    <a:pt x="0" y="1070482"/>
                  </a:lnTo>
                  <a:lnTo>
                    <a:pt x="0" y="0"/>
                  </a:lnTo>
                  <a:lnTo>
                    <a:pt x="885825" y="0"/>
                  </a:lnTo>
                  <a:lnTo>
                    <a:pt x="885825" y="126128"/>
                  </a:lnTo>
                  <a:lnTo>
                    <a:pt x="132112" y="126128"/>
                  </a:lnTo>
                  <a:lnTo>
                    <a:pt x="132112" y="472035"/>
                  </a:lnTo>
                  <a:lnTo>
                    <a:pt x="796004" y="472035"/>
                  </a:lnTo>
                  <a:lnTo>
                    <a:pt x="796004" y="598730"/>
                  </a:lnTo>
                  <a:lnTo>
                    <a:pt x="132112" y="598730"/>
                  </a:lnTo>
                  <a:lnTo>
                    <a:pt x="132112" y="944071"/>
                  </a:lnTo>
                  <a:lnTo>
                    <a:pt x="885539" y="944071"/>
                  </a:lnTo>
                  <a:close/>
                </a:path>
              </a:pathLst>
            </a:custGeom>
            <a:grpFill/>
            <a:ln w="9525" cap="flat">
              <a:noFill/>
              <a:prstDash val="solid"/>
              <a:miter/>
            </a:ln>
          </p:spPr>
          <p:txBody>
            <a:bodyPr lIns="0" rIns="0" rtlCol="0" anchor="ctr"/>
            <a:lstStyle/>
            <a:p>
              <a:pPr marL="0" marR="0" lvl="0" indent="0" algn="l" defTabSz="914428" rtl="0" eaLnBrk="1" fontAlgn="auto" latinLnBrk="0" hangingPunct="1">
                <a:lnSpc>
                  <a:spcPct val="9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sp>
          <p:nvSpPr>
            <p:cNvPr id="31" name="Freeform 15">
              <a:extLst>
                <a:ext uri="{FF2B5EF4-FFF2-40B4-BE49-F238E27FC236}">
                  <a16:creationId xmlns:a16="http://schemas.microsoft.com/office/drawing/2014/main" id="{D6B62859-BAD3-49CA-BA94-73296F549BD0}"/>
                </a:ext>
              </a:extLst>
            </p:cNvPr>
            <p:cNvSpPr/>
            <p:nvPr/>
          </p:nvSpPr>
          <p:spPr>
            <a:xfrm>
              <a:off x="6931818" y="2895600"/>
              <a:ext cx="977741" cy="1070481"/>
            </a:xfrm>
            <a:custGeom>
              <a:avLst/>
              <a:gdLst>
                <a:gd name="connsiteX0" fmla="*/ 977742 w 977741"/>
                <a:gd name="connsiteY0" fmla="*/ 1070482 h 1070481"/>
                <a:gd name="connsiteX1" fmla="*/ 856774 w 977741"/>
                <a:gd name="connsiteY1" fmla="*/ 1070482 h 1070481"/>
                <a:gd name="connsiteX2" fmla="*/ 137065 w 977741"/>
                <a:gd name="connsiteY2" fmla="*/ 241588 h 1070481"/>
                <a:gd name="connsiteX3" fmla="*/ 136303 w 977741"/>
                <a:gd name="connsiteY3" fmla="*/ 1070482 h 1070481"/>
                <a:gd name="connsiteX4" fmla="*/ 0 w 977741"/>
                <a:gd name="connsiteY4" fmla="*/ 1070482 h 1070481"/>
                <a:gd name="connsiteX5" fmla="*/ 0 w 977741"/>
                <a:gd name="connsiteY5" fmla="*/ 0 h 1070481"/>
                <a:gd name="connsiteX6" fmla="*/ 120968 w 977741"/>
                <a:gd name="connsiteY6" fmla="*/ 0 h 1070481"/>
                <a:gd name="connsiteX7" fmla="*/ 841343 w 977741"/>
                <a:gd name="connsiteY7" fmla="*/ 830782 h 1070481"/>
                <a:gd name="connsiteX8" fmla="*/ 841343 w 977741"/>
                <a:gd name="connsiteY8" fmla="*/ 0 h 1070481"/>
                <a:gd name="connsiteX9" fmla="*/ 977742 w 977741"/>
                <a:gd name="connsiteY9" fmla="*/ 0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741" h="1070481">
                  <a:moveTo>
                    <a:pt x="977742" y="1070482"/>
                  </a:moveTo>
                  <a:lnTo>
                    <a:pt x="856774" y="1070482"/>
                  </a:lnTo>
                  <a:lnTo>
                    <a:pt x="137065" y="241588"/>
                  </a:lnTo>
                  <a:lnTo>
                    <a:pt x="136303" y="1070482"/>
                  </a:lnTo>
                  <a:lnTo>
                    <a:pt x="0" y="1070482"/>
                  </a:lnTo>
                  <a:lnTo>
                    <a:pt x="0" y="0"/>
                  </a:lnTo>
                  <a:lnTo>
                    <a:pt x="120968" y="0"/>
                  </a:lnTo>
                  <a:lnTo>
                    <a:pt x="841343" y="830782"/>
                  </a:lnTo>
                  <a:lnTo>
                    <a:pt x="841343" y="0"/>
                  </a:lnTo>
                  <a:lnTo>
                    <a:pt x="977742" y="0"/>
                  </a:lnTo>
                  <a:close/>
                </a:path>
              </a:pathLst>
            </a:custGeom>
            <a:grpFill/>
            <a:ln w="9525" cap="flat">
              <a:noFill/>
              <a:prstDash val="solid"/>
              <a:miter/>
            </a:ln>
          </p:spPr>
          <p:txBody>
            <a:bodyPr lIns="0" rIns="0" rtlCol="0" anchor="ctr"/>
            <a:lstStyle/>
            <a:p>
              <a:pPr marL="0" marR="0" lvl="0" indent="0" algn="l" defTabSz="914428" rtl="0" eaLnBrk="1" fontAlgn="auto" latinLnBrk="0" hangingPunct="1">
                <a:lnSpc>
                  <a:spcPct val="9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sp>
          <p:nvSpPr>
            <p:cNvPr id="32" name="Freeform 16">
              <a:extLst>
                <a:ext uri="{FF2B5EF4-FFF2-40B4-BE49-F238E27FC236}">
                  <a16:creationId xmlns:a16="http://schemas.microsoft.com/office/drawing/2014/main" id="{9199EE27-3DE6-4BFA-A85B-AFDA2A8B959B}"/>
                </a:ext>
              </a:extLst>
            </p:cNvPr>
            <p:cNvSpPr/>
            <p:nvPr/>
          </p:nvSpPr>
          <p:spPr>
            <a:xfrm>
              <a:off x="1562100" y="2895600"/>
              <a:ext cx="978312" cy="1070481"/>
            </a:xfrm>
            <a:custGeom>
              <a:avLst/>
              <a:gdLst>
                <a:gd name="connsiteX0" fmla="*/ 978313 w 978312"/>
                <a:gd name="connsiteY0" fmla="*/ 0 h 1070481"/>
                <a:gd name="connsiteX1" fmla="*/ 793147 w 978312"/>
                <a:gd name="connsiteY1" fmla="*/ 0 h 1070481"/>
                <a:gd name="connsiteX2" fmla="*/ 322421 w 978312"/>
                <a:gd name="connsiteY2" fmla="*/ 468354 h 1070481"/>
                <a:gd name="connsiteX3" fmla="*/ 136398 w 978312"/>
                <a:gd name="connsiteY3" fmla="*/ 468354 h 1070481"/>
                <a:gd name="connsiteX4" fmla="*/ 136398 w 978312"/>
                <a:gd name="connsiteY4" fmla="*/ 0 h 1070481"/>
                <a:gd name="connsiteX5" fmla="*/ 0 w 978312"/>
                <a:gd name="connsiteY5" fmla="*/ 0 h 1070481"/>
                <a:gd name="connsiteX6" fmla="*/ 0 w 978312"/>
                <a:gd name="connsiteY6" fmla="*/ 1070482 h 1070481"/>
                <a:gd name="connsiteX7" fmla="*/ 136398 w 978312"/>
                <a:gd name="connsiteY7" fmla="*/ 1070482 h 1070481"/>
                <a:gd name="connsiteX8" fmla="*/ 136398 w 978312"/>
                <a:gd name="connsiteY8" fmla="*/ 602034 h 1070481"/>
                <a:gd name="connsiteX9" fmla="*/ 321945 w 978312"/>
                <a:gd name="connsiteY9" fmla="*/ 602034 h 1070481"/>
                <a:gd name="connsiteX10" fmla="*/ 793147 w 978312"/>
                <a:gd name="connsiteY10" fmla="*/ 1070482 h 1070481"/>
                <a:gd name="connsiteX11" fmla="*/ 978313 w 978312"/>
                <a:gd name="connsiteY11" fmla="*/ 1070482 h 1070481"/>
                <a:gd name="connsiteX12" fmla="*/ 448532 w 978312"/>
                <a:gd name="connsiteY12" fmla="*/ 535194 h 1070481"/>
                <a:gd name="connsiteX13" fmla="*/ 978313 w 978312"/>
                <a:gd name="connsiteY13" fmla="*/ 0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8312" h="1070481">
                  <a:moveTo>
                    <a:pt x="978313" y="0"/>
                  </a:moveTo>
                  <a:lnTo>
                    <a:pt x="793147" y="0"/>
                  </a:lnTo>
                  <a:lnTo>
                    <a:pt x="322421" y="468354"/>
                  </a:lnTo>
                  <a:lnTo>
                    <a:pt x="136398" y="468354"/>
                  </a:lnTo>
                  <a:lnTo>
                    <a:pt x="136398" y="0"/>
                  </a:lnTo>
                  <a:lnTo>
                    <a:pt x="0" y="0"/>
                  </a:lnTo>
                  <a:lnTo>
                    <a:pt x="0" y="1070482"/>
                  </a:lnTo>
                  <a:lnTo>
                    <a:pt x="136398" y="1070482"/>
                  </a:lnTo>
                  <a:lnTo>
                    <a:pt x="136398" y="602034"/>
                  </a:lnTo>
                  <a:lnTo>
                    <a:pt x="321945" y="602034"/>
                  </a:lnTo>
                  <a:lnTo>
                    <a:pt x="793147" y="1070482"/>
                  </a:lnTo>
                  <a:lnTo>
                    <a:pt x="978313" y="1070482"/>
                  </a:lnTo>
                  <a:lnTo>
                    <a:pt x="448532" y="535194"/>
                  </a:lnTo>
                  <a:lnTo>
                    <a:pt x="978313" y="0"/>
                  </a:lnTo>
                  <a:close/>
                </a:path>
              </a:pathLst>
            </a:custGeom>
            <a:grpFill/>
            <a:ln w="9525" cap="flat">
              <a:noFill/>
              <a:prstDash val="solid"/>
              <a:miter/>
            </a:ln>
          </p:spPr>
          <p:txBody>
            <a:bodyPr lIns="0" rIns="0" rtlCol="0" anchor="ctr"/>
            <a:lstStyle/>
            <a:p>
              <a:pPr marL="0" marR="0" lvl="0" indent="0" algn="l" defTabSz="914428" rtl="0" eaLnBrk="1" fontAlgn="auto" latinLnBrk="0" hangingPunct="1">
                <a:lnSpc>
                  <a:spcPct val="9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sp>
          <p:nvSpPr>
            <p:cNvPr id="33" name="Freeform 17">
              <a:extLst>
                <a:ext uri="{FF2B5EF4-FFF2-40B4-BE49-F238E27FC236}">
                  <a16:creationId xmlns:a16="http://schemas.microsoft.com/office/drawing/2014/main" id="{2CDF0A25-4EEA-441C-A6E6-F2B07A6E5124}"/>
                </a:ext>
              </a:extLst>
            </p:cNvPr>
            <p:cNvSpPr/>
            <p:nvPr/>
          </p:nvSpPr>
          <p:spPr>
            <a:xfrm>
              <a:off x="5589174" y="2895600"/>
              <a:ext cx="973550" cy="1070481"/>
            </a:xfrm>
            <a:custGeom>
              <a:avLst/>
              <a:gdLst>
                <a:gd name="connsiteX0" fmla="*/ 973550 w 973550"/>
                <a:gd name="connsiteY0" fmla="*/ 1070482 h 1070481"/>
                <a:gd name="connsiteX1" fmla="*/ 613220 w 973550"/>
                <a:gd name="connsiteY1" fmla="*/ 596653 h 1070481"/>
                <a:gd name="connsiteX2" fmla="*/ 689991 w 973550"/>
                <a:gd name="connsiteY2" fmla="*/ 586457 h 1070481"/>
                <a:gd name="connsiteX3" fmla="*/ 909066 w 973550"/>
                <a:gd name="connsiteY3" fmla="*/ 298987 h 1070481"/>
                <a:gd name="connsiteX4" fmla="*/ 530733 w 973550"/>
                <a:gd name="connsiteY4" fmla="*/ 0 h 1070481"/>
                <a:gd name="connsiteX5" fmla="*/ 0 w 973550"/>
                <a:gd name="connsiteY5" fmla="*/ 0 h 1070481"/>
                <a:gd name="connsiteX6" fmla="*/ 0 w 973550"/>
                <a:gd name="connsiteY6" fmla="*/ 1070482 h 1070481"/>
                <a:gd name="connsiteX7" fmla="*/ 135826 w 973550"/>
                <a:gd name="connsiteY7" fmla="*/ 1070482 h 1070481"/>
                <a:gd name="connsiteX8" fmla="*/ 135826 w 973550"/>
                <a:gd name="connsiteY8" fmla="*/ 598447 h 1070481"/>
                <a:gd name="connsiteX9" fmla="*/ 446341 w 973550"/>
                <a:gd name="connsiteY9" fmla="*/ 598447 h 1070481"/>
                <a:gd name="connsiteX10" fmla="*/ 806101 w 973550"/>
                <a:gd name="connsiteY10" fmla="*/ 1070482 h 1070481"/>
                <a:gd name="connsiteX11" fmla="*/ 136017 w 973550"/>
                <a:gd name="connsiteY11" fmla="*/ 126411 h 1070481"/>
                <a:gd name="connsiteX12" fmla="*/ 527875 w 973550"/>
                <a:gd name="connsiteY12" fmla="*/ 126411 h 1070481"/>
                <a:gd name="connsiteX13" fmla="*/ 767715 w 973550"/>
                <a:gd name="connsiteY13" fmla="*/ 299270 h 1070481"/>
                <a:gd name="connsiteX14" fmla="*/ 527685 w 973550"/>
                <a:gd name="connsiteY14" fmla="*/ 472035 h 1070481"/>
                <a:gd name="connsiteX15" fmla="*/ 135826 w 973550"/>
                <a:gd name="connsiteY15" fmla="*/ 472035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50" h="1070481">
                  <a:moveTo>
                    <a:pt x="973550" y="1070482"/>
                  </a:moveTo>
                  <a:lnTo>
                    <a:pt x="613220" y="596653"/>
                  </a:lnTo>
                  <a:cubicBezTo>
                    <a:pt x="639056" y="595418"/>
                    <a:pt x="664739" y="592007"/>
                    <a:pt x="689991" y="586457"/>
                  </a:cubicBezTo>
                  <a:cubicBezTo>
                    <a:pt x="822674" y="544823"/>
                    <a:pt x="909066" y="443902"/>
                    <a:pt x="909066" y="298987"/>
                  </a:cubicBezTo>
                  <a:cubicBezTo>
                    <a:pt x="908685" y="103848"/>
                    <a:pt x="773525" y="0"/>
                    <a:pt x="530733" y="0"/>
                  </a:cubicBezTo>
                  <a:lnTo>
                    <a:pt x="0" y="0"/>
                  </a:lnTo>
                  <a:lnTo>
                    <a:pt x="0" y="1070482"/>
                  </a:lnTo>
                  <a:lnTo>
                    <a:pt x="135826" y="1070482"/>
                  </a:lnTo>
                  <a:lnTo>
                    <a:pt x="135826" y="598447"/>
                  </a:lnTo>
                  <a:lnTo>
                    <a:pt x="446341" y="598447"/>
                  </a:lnTo>
                  <a:lnTo>
                    <a:pt x="806101" y="1070482"/>
                  </a:lnTo>
                  <a:close/>
                  <a:moveTo>
                    <a:pt x="136017" y="126411"/>
                  </a:moveTo>
                  <a:lnTo>
                    <a:pt x="527875" y="126411"/>
                  </a:lnTo>
                  <a:cubicBezTo>
                    <a:pt x="684466" y="126411"/>
                    <a:pt x="767715" y="185416"/>
                    <a:pt x="767715" y="299270"/>
                  </a:cubicBezTo>
                  <a:cubicBezTo>
                    <a:pt x="767715" y="413125"/>
                    <a:pt x="686562" y="472035"/>
                    <a:pt x="527685" y="472035"/>
                  </a:cubicBezTo>
                  <a:lnTo>
                    <a:pt x="135826" y="472035"/>
                  </a:lnTo>
                  <a:close/>
                </a:path>
              </a:pathLst>
            </a:custGeom>
            <a:grpFill/>
            <a:ln w="9525" cap="flat">
              <a:noFill/>
              <a:prstDash val="solid"/>
              <a:miter/>
            </a:ln>
          </p:spPr>
          <p:txBody>
            <a:bodyPr lIns="0" rIns="0" rtlCol="0" anchor="ctr"/>
            <a:lstStyle/>
            <a:p>
              <a:pPr marL="0" marR="0" lvl="0" indent="0" algn="l" defTabSz="914428" rtl="0" eaLnBrk="1" fontAlgn="auto" latinLnBrk="0" hangingPunct="1">
                <a:lnSpc>
                  <a:spcPct val="9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grpSp>
      <p:pic>
        <p:nvPicPr>
          <p:cNvPr id="34" name="Picture 33" descr="A drawing of a face&#10;&#10;Description automatically generated">
            <a:hlinkClick r:id="rId2"/>
            <a:extLst>
              <a:ext uri="{FF2B5EF4-FFF2-40B4-BE49-F238E27FC236}">
                <a16:creationId xmlns:a16="http://schemas.microsoft.com/office/drawing/2014/main" id="{2A565116-6508-49C7-87EB-B9E5099C28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715" y="4930813"/>
            <a:ext cx="406400" cy="406400"/>
          </a:xfrm>
          <a:prstGeom prst="rect">
            <a:avLst/>
          </a:prstGeom>
        </p:spPr>
      </p:pic>
      <p:pic>
        <p:nvPicPr>
          <p:cNvPr id="35" name="Picture 34" descr="A picture containing drawing&#10;&#10;Description automatically generated">
            <a:hlinkClick r:id="rId4"/>
            <a:extLst>
              <a:ext uri="{FF2B5EF4-FFF2-40B4-BE49-F238E27FC236}">
                <a16:creationId xmlns:a16="http://schemas.microsoft.com/office/drawing/2014/main" id="{E7007630-77E7-42BB-BAA5-FAF0126C0A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9640" y="4930813"/>
            <a:ext cx="406400" cy="406400"/>
          </a:xfrm>
          <a:prstGeom prst="rect">
            <a:avLst/>
          </a:prstGeom>
        </p:spPr>
      </p:pic>
      <p:pic>
        <p:nvPicPr>
          <p:cNvPr id="36" name="Picture 35" descr="A picture containing drawing&#10;&#10;Description automatically generated">
            <a:hlinkClick r:id="rId6"/>
            <a:extLst>
              <a:ext uri="{FF2B5EF4-FFF2-40B4-BE49-F238E27FC236}">
                <a16:creationId xmlns:a16="http://schemas.microsoft.com/office/drawing/2014/main" id="{181FE440-240E-4D13-A503-8BD65F04EFB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72565" y="4930813"/>
            <a:ext cx="406400" cy="406400"/>
          </a:xfrm>
          <a:prstGeom prst="rect">
            <a:avLst/>
          </a:prstGeom>
        </p:spPr>
      </p:pic>
      <p:pic>
        <p:nvPicPr>
          <p:cNvPr id="37" name="Picture 36" descr="A picture containing drawing&#10;&#10;Description automatically generated">
            <a:hlinkClick r:id="rId8"/>
            <a:extLst>
              <a:ext uri="{FF2B5EF4-FFF2-40B4-BE49-F238E27FC236}">
                <a16:creationId xmlns:a16="http://schemas.microsoft.com/office/drawing/2014/main" id="{0937E484-B066-45FF-98FD-C64958D6223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58415" y="4924954"/>
            <a:ext cx="406400" cy="406400"/>
          </a:xfrm>
          <a:prstGeom prst="rect">
            <a:avLst/>
          </a:prstGeom>
        </p:spPr>
      </p:pic>
      <p:pic>
        <p:nvPicPr>
          <p:cNvPr id="38" name="Picture 37" descr="A drawing of a face&#10;&#10;Description automatically generated">
            <a:hlinkClick r:id="rId10"/>
            <a:extLst>
              <a:ext uri="{FF2B5EF4-FFF2-40B4-BE49-F238E27FC236}">
                <a16:creationId xmlns:a16="http://schemas.microsoft.com/office/drawing/2014/main" id="{EDC82321-65DC-4E2A-9F1D-5B9B67135F0E}"/>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015490" y="4924954"/>
            <a:ext cx="406400" cy="406400"/>
          </a:xfrm>
          <a:prstGeom prst="rect">
            <a:avLst/>
          </a:prstGeom>
        </p:spPr>
      </p:pic>
    </p:spTree>
    <p:extLst>
      <p:ext uri="{BB962C8B-B14F-4D97-AF65-F5344CB8AC3E}">
        <p14:creationId xmlns:p14="http://schemas.microsoft.com/office/powerpoint/2010/main" val="2840028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15"/>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606A8F-56FE-4207-B741-633952782BE2}"/>
              </a:ext>
            </a:extLst>
          </p:cNvPr>
          <p:cNvGraphicFramePr>
            <a:graphicFrameLocks noChangeAspect="1"/>
          </p:cNvGraphicFramePr>
          <p:nvPr userDrawn="1">
            <p:custDataLst>
              <p:tags r:id="rId2"/>
            </p:custDataLst>
            <p:extLst>
              <p:ext uri="{D42A27DB-BD31-4B8C-83A1-F6EECF244321}">
                <p14:modId xmlns:p14="http://schemas.microsoft.com/office/powerpoint/2010/main" val="1248780949"/>
              </p:ext>
            </p:extLst>
          </p:nvPr>
        </p:nvGraphicFramePr>
        <p:xfrm>
          <a:off x="1986" y="1489"/>
          <a:ext cx="1985" cy="1489"/>
        </p:xfrm>
        <a:graphic>
          <a:graphicData uri="http://schemas.openxmlformats.org/presentationml/2006/ole">
            <mc:AlternateContent xmlns:mc="http://schemas.openxmlformats.org/markup-compatibility/2006">
              <mc:Choice xmlns:v="urn:schemas-microsoft-com:vml" Requires="v">
                <p:oleObj spid="_x0000_s23553"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DD606A8F-56FE-4207-B741-633952782BE2}"/>
                          </a:ext>
                        </a:extLst>
                      </p:cNvPr>
                      <p:cNvPicPr/>
                      <p:nvPr/>
                    </p:nvPicPr>
                    <p:blipFill>
                      <a:blip r:embed="rId5"/>
                      <a:stretch>
                        <a:fillRect/>
                      </a:stretch>
                    </p:blipFill>
                    <p:spPr>
                      <a:xfrm>
                        <a:off x="1986" y="1489"/>
                        <a:ext cx="1985" cy="1489"/>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23CA0138-A76A-4CD8-BDB9-A398324EEF40}"/>
              </a:ext>
            </a:extLst>
          </p:cNvPr>
          <p:cNvSpPr>
            <a:spLocks noGrp="1"/>
          </p:cNvSpPr>
          <p:nvPr>
            <p:ph type="body" sz="quarter" idx="10" hasCustomPrompt="1"/>
          </p:nvPr>
        </p:nvSpPr>
        <p:spPr>
          <a:xfrm>
            <a:off x="470298" y="290215"/>
            <a:ext cx="11027171" cy="540246"/>
          </a:xfrm>
          <a:prstGeom prst="rect">
            <a:avLst/>
          </a:prstGeom>
        </p:spPr>
        <p:txBody>
          <a:bodyPr/>
          <a:lstStyle>
            <a:lvl1pPr>
              <a:defRPr/>
            </a:lvl1pPr>
          </a:lstStyle>
          <a:p>
            <a:pPr lvl="0"/>
            <a:r>
              <a:rPr lang="en-US" dirty="0"/>
              <a:t>…</a:t>
            </a:r>
            <a:endParaRPr lang="en-GB" dirty="0"/>
          </a:p>
        </p:txBody>
      </p:sp>
      <p:pic>
        <p:nvPicPr>
          <p:cNvPr id="4" name="lord">
            <a:extLst>
              <a:ext uri="{FF2B5EF4-FFF2-40B4-BE49-F238E27FC236}">
                <a16:creationId xmlns:a16="http://schemas.microsoft.com/office/drawing/2014/main" id="{C6A94132-23E3-4123-8C86-9120ABE42F5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917156" y="119062"/>
            <a:ext cx="868755" cy="405801"/>
          </a:xfrm>
          <a:prstGeom prst="rect">
            <a:avLst/>
          </a:prstGeom>
        </p:spPr>
      </p:pic>
    </p:spTree>
    <p:extLst>
      <p:ext uri="{BB962C8B-B14F-4D97-AF65-F5344CB8AC3E}">
        <p14:creationId xmlns:p14="http://schemas.microsoft.com/office/powerpoint/2010/main" val="2323222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7"/>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D0CD53-CBA7-47DE-A14B-DBDAF2803886}"/>
              </a:ext>
            </a:extLst>
          </p:cNvPr>
          <p:cNvGraphicFramePr>
            <a:graphicFrameLocks noChangeAspect="1"/>
          </p:cNvGraphicFramePr>
          <p:nvPr userDrawn="1">
            <p:custDataLst>
              <p:tags r:id="rId2"/>
            </p:custDataLst>
            <p:extLst>
              <p:ext uri="{D42A27DB-BD31-4B8C-83A1-F6EECF244321}">
                <p14:modId xmlns:p14="http://schemas.microsoft.com/office/powerpoint/2010/main" val="911692144"/>
              </p:ext>
            </p:extLst>
          </p:nvPr>
        </p:nvGraphicFramePr>
        <p:xfrm>
          <a:off x="1489" y="1489"/>
          <a:ext cx="1489" cy="1489"/>
        </p:xfrm>
        <a:graphic>
          <a:graphicData uri="http://schemas.openxmlformats.org/presentationml/2006/ole">
            <mc:AlternateContent xmlns:mc="http://schemas.openxmlformats.org/markup-compatibility/2006">
              <mc:Choice xmlns:v="urn:schemas-microsoft-com:vml" Requires="v">
                <p:oleObj spid="_x0000_s24577"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98D0CD53-CBA7-47DE-A14B-DBDAF2803886}"/>
                          </a:ext>
                        </a:extLst>
                      </p:cNvPr>
                      <p:cNvPicPr/>
                      <p:nvPr/>
                    </p:nvPicPr>
                    <p:blipFill>
                      <a:blip r:embed="rId5"/>
                      <a:stretch>
                        <a:fillRect/>
                      </a:stretch>
                    </p:blipFill>
                    <p:spPr>
                      <a:xfrm>
                        <a:off x="1489" y="1489"/>
                        <a:ext cx="1489" cy="1489"/>
                      </a:xfrm>
                      <a:prstGeom prst="rect">
                        <a:avLst/>
                      </a:prstGeom>
                    </p:spPr>
                  </p:pic>
                </p:oleObj>
              </mc:Fallback>
            </mc:AlternateContent>
          </a:graphicData>
        </a:graphic>
      </p:graphicFrame>
      <p:sp>
        <p:nvSpPr>
          <p:cNvPr id="28" name="Google Shape;28;p36"/>
          <p:cNvSpPr txBox="1">
            <a:spLocks noGrp="1"/>
          </p:cNvSpPr>
          <p:nvPr>
            <p:ph type="ftr" idx="11"/>
          </p:nvPr>
        </p:nvSpPr>
        <p:spPr>
          <a:xfrm>
            <a:off x="4145280" y="6377944"/>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Clr>
                <a:srgbClr val="888888"/>
              </a:buClr>
              <a:buSzPts val="1200"/>
              <a:buFont typeface="Calibri"/>
              <a:buNone/>
              <a:defRPr>
                <a:solidFill>
                  <a:srgbClr val="888888"/>
                </a:solidFill>
              </a:defRPr>
            </a:lvl1pPr>
            <a:lvl2pPr lvl="1" algn="l">
              <a:spcBef>
                <a:spcPts val="0"/>
              </a:spcBef>
              <a:spcAft>
                <a:spcPts val="0"/>
              </a:spcAft>
              <a:buClr>
                <a:schemeClr val="dk1"/>
              </a:buClr>
              <a:buSzPts val="1200"/>
              <a:buFont typeface="Calibri"/>
              <a:buNone/>
              <a:defRPr/>
            </a:lvl2pPr>
            <a:lvl3pPr lvl="2" algn="l">
              <a:spcBef>
                <a:spcPts val="0"/>
              </a:spcBef>
              <a:spcAft>
                <a:spcPts val="0"/>
              </a:spcAft>
              <a:buClr>
                <a:schemeClr val="dk1"/>
              </a:buClr>
              <a:buSzPts val="1200"/>
              <a:buFont typeface="Calibri"/>
              <a:buNone/>
              <a:defRPr/>
            </a:lvl3pPr>
            <a:lvl4pPr lvl="3" algn="l">
              <a:spcBef>
                <a:spcPts val="0"/>
              </a:spcBef>
              <a:spcAft>
                <a:spcPts val="0"/>
              </a:spcAft>
              <a:buClr>
                <a:schemeClr val="dk1"/>
              </a:buClr>
              <a:buSzPts val="1200"/>
              <a:buFont typeface="Calibri"/>
              <a:buNone/>
              <a:defRPr/>
            </a:lvl4pPr>
            <a:lvl5pPr lvl="4" algn="l">
              <a:spcBef>
                <a:spcPts val="0"/>
              </a:spcBef>
              <a:spcAft>
                <a:spcPts val="0"/>
              </a:spcAft>
              <a:buClr>
                <a:schemeClr val="dk1"/>
              </a:buClr>
              <a:buSzPts val="1200"/>
              <a:buFont typeface="Calibri"/>
              <a:buNone/>
              <a:defRPr/>
            </a:lvl5pPr>
            <a:lvl6pPr lvl="5" algn="l">
              <a:spcBef>
                <a:spcPts val="0"/>
              </a:spcBef>
              <a:spcAft>
                <a:spcPts val="0"/>
              </a:spcAft>
              <a:buClr>
                <a:schemeClr val="dk1"/>
              </a:buClr>
              <a:buSzPts val="1200"/>
              <a:buFont typeface="Calibri"/>
              <a:buNone/>
              <a:defRPr/>
            </a:lvl6pPr>
            <a:lvl7pPr lvl="6" algn="l">
              <a:spcBef>
                <a:spcPts val="0"/>
              </a:spcBef>
              <a:spcAft>
                <a:spcPts val="0"/>
              </a:spcAft>
              <a:buClr>
                <a:schemeClr val="dk1"/>
              </a:buClr>
              <a:buSzPts val="1200"/>
              <a:buFont typeface="Calibri"/>
              <a:buNone/>
              <a:defRPr/>
            </a:lvl7pPr>
            <a:lvl8pPr lvl="7" algn="l">
              <a:spcBef>
                <a:spcPts val="0"/>
              </a:spcBef>
              <a:spcAft>
                <a:spcPts val="0"/>
              </a:spcAft>
              <a:buClr>
                <a:schemeClr val="dk1"/>
              </a:buClr>
              <a:buSzPts val="1200"/>
              <a:buFont typeface="Calibri"/>
              <a:buNone/>
              <a:defRPr/>
            </a:lvl8pPr>
            <a:lvl9pPr lvl="8" algn="l">
              <a:spcBef>
                <a:spcPts val="0"/>
              </a:spcBef>
              <a:spcAft>
                <a:spcPts val="0"/>
              </a:spcAft>
              <a:buClr>
                <a:schemeClr val="dk1"/>
              </a:buClr>
              <a:buSzPts val="1200"/>
              <a:buFont typeface="Calibri"/>
              <a:buNone/>
              <a:defRPr/>
            </a:lvl9pPr>
          </a:lstStyle>
          <a:p>
            <a:endParaRPr/>
          </a:p>
        </p:txBody>
      </p:sp>
      <p:sp>
        <p:nvSpPr>
          <p:cNvPr id="29" name="Google Shape;29;p36"/>
          <p:cNvSpPr txBox="1">
            <a:spLocks noGrp="1"/>
          </p:cNvSpPr>
          <p:nvPr>
            <p:ph type="dt" idx="10"/>
          </p:nvPr>
        </p:nvSpPr>
        <p:spPr>
          <a:xfrm>
            <a:off x="609600" y="6377944"/>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Clr>
                <a:srgbClr val="888888"/>
              </a:buClr>
              <a:buSzPts val="1200"/>
              <a:buFont typeface="Calibri"/>
              <a:buNone/>
              <a:defRPr>
                <a:solidFill>
                  <a:srgbClr val="888888"/>
                </a:solidFill>
              </a:defRPr>
            </a:lvl1pPr>
            <a:lvl2pPr lvl="1" algn="l">
              <a:spcBef>
                <a:spcPts val="0"/>
              </a:spcBef>
              <a:spcAft>
                <a:spcPts val="0"/>
              </a:spcAft>
              <a:buClr>
                <a:schemeClr val="dk1"/>
              </a:buClr>
              <a:buSzPts val="1200"/>
              <a:buFont typeface="Calibri"/>
              <a:buNone/>
              <a:defRPr/>
            </a:lvl2pPr>
            <a:lvl3pPr lvl="2" algn="l">
              <a:spcBef>
                <a:spcPts val="0"/>
              </a:spcBef>
              <a:spcAft>
                <a:spcPts val="0"/>
              </a:spcAft>
              <a:buClr>
                <a:schemeClr val="dk1"/>
              </a:buClr>
              <a:buSzPts val="1200"/>
              <a:buFont typeface="Calibri"/>
              <a:buNone/>
              <a:defRPr/>
            </a:lvl3pPr>
            <a:lvl4pPr lvl="3" algn="l">
              <a:spcBef>
                <a:spcPts val="0"/>
              </a:spcBef>
              <a:spcAft>
                <a:spcPts val="0"/>
              </a:spcAft>
              <a:buClr>
                <a:schemeClr val="dk1"/>
              </a:buClr>
              <a:buSzPts val="1200"/>
              <a:buFont typeface="Calibri"/>
              <a:buNone/>
              <a:defRPr/>
            </a:lvl4pPr>
            <a:lvl5pPr lvl="4" algn="l">
              <a:spcBef>
                <a:spcPts val="0"/>
              </a:spcBef>
              <a:spcAft>
                <a:spcPts val="0"/>
              </a:spcAft>
              <a:buClr>
                <a:schemeClr val="dk1"/>
              </a:buClr>
              <a:buSzPts val="1200"/>
              <a:buFont typeface="Calibri"/>
              <a:buNone/>
              <a:defRPr/>
            </a:lvl5pPr>
            <a:lvl6pPr lvl="5" algn="l">
              <a:spcBef>
                <a:spcPts val="0"/>
              </a:spcBef>
              <a:spcAft>
                <a:spcPts val="0"/>
              </a:spcAft>
              <a:buClr>
                <a:schemeClr val="dk1"/>
              </a:buClr>
              <a:buSzPts val="1200"/>
              <a:buFont typeface="Calibri"/>
              <a:buNone/>
              <a:defRPr/>
            </a:lvl6pPr>
            <a:lvl7pPr lvl="6" algn="l">
              <a:spcBef>
                <a:spcPts val="0"/>
              </a:spcBef>
              <a:spcAft>
                <a:spcPts val="0"/>
              </a:spcAft>
              <a:buClr>
                <a:schemeClr val="dk1"/>
              </a:buClr>
              <a:buSzPts val="1200"/>
              <a:buFont typeface="Calibri"/>
              <a:buNone/>
              <a:defRPr/>
            </a:lvl7pPr>
            <a:lvl8pPr lvl="7" algn="l">
              <a:spcBef>
                <a:spcPts val="0"/>
              </a:spcBef>
              <a:spcAft>
                <a:spcPts val="0"/>
              </a:spcAft>
              <a:buClr>
                <a:schemeClr val="dk1"/>
              </a:buClr>
              <a:buSzPts val="1200"/>
              <a:buFont typeface="Calibri"/>
              <a:buNone/>
              <a:defRPr/>
            </a:lvl8pPr>
            <a:lvl9pPr lvl="8" algn="l">
              <a:spcBef>
                <a:spcPts val="0"/>
              </a:spcBef>
              <a:spcAft>
                <a:spcPts val="0"/>
              </a:spcAft>
              <a:buClr>
                <a:schemeClr val="dk1"/>
              </a:buClr>
              <a:buSzPts val="1200"/>
              <a:buFont typeface="Calibri"/>
              <a:buNone/>
              <a:defRPr/>
            </a:lvl9pPr>
          </a:lstStyle>
          <a:p>
            <a:endParaRPr/>
          </a:p>
        </p:txBody>
      </p:sp>
      <p:sp>
        <p:nvSpPr>
          <p:cNvPr id="30" name="Google Shape;30;p36"/>
          <p:cNvSpPr txBox="1">
            <a:spLocks noGrp="1"/>
          </p:cNvSpPr>
          <p:nvPr>
            <p:ph type="sldNum" idx="12"/>
          </p:nvPr>
        </p:nvSpPr>
        <p:spPr>
          <a:xfrm>
            <a:off x="8778240" y="6377941"/>
            <a:ext cx="2804160" cy="342900"/>
          </a:xfrm>
          <a:prstGeom prst="rect">
            <a:avLst/>
          </a:prstGeom>
          <a:noFill/>
          <a:ln>
            <a:noFill/>
          </a:ln>
        </p:spPr>
        <p:txBody>
          <a:bodyPr spcFirstLastPara="1" wrap="square" lIns="0" tIns="0" rIns="0" bIns="0" anchor="t" anchorCtr="0">
            <a:noAutofit/>
          </a:bodyPr>
          <a:lstStyle>
            <a:lvl1pPr marL="0" lvl="0" indent="0" algn="r">
              <a:spcBef>
                <a:spcPts val="0"/>
              </a:spcBef>
              <a:buClr>
                <a:srgbClr val="888888"/>
              </a:buClr>
              <a:buSzPts val="1800"/>
              <a:buFont typeface="Calibri"/>
              <a:buNone/>
              <a:defRPr sz="1688">
                <a:solidFill>
                  <a:srgbClr val="888888"/>
                </a:solidFill>
                <a:latin typeface="Calibri"/>
                <a:ea typeface="Calibri"/>
                <a:cs typeface="Calibri"/>
                <a:sym typeface="Calibri"/>
              </a:defRPr>
            </a:lvl1pPr>
            <a:lvl2pPr marL="0" lvl="1" indent="0" algn="r">
              <a:spcBef>
                <a:spcPts val="0"/>
              </a:spcBef>
              <a:buClr>
                <a:srgbClr val="888888"/>
              </a:buClr>
              <a:buSzPts val="1800"/>
              <a:buFont typeface="Calibri"/>
              <a:buNone/>
              <a:defRPr sz="1688">
                <a:solidFill>
                  <a:srgbClr val="888888"/>
                </a:solidFill>
                <a:latin typeface="Calibri"/>
                <a:ea typeface="Calibri"/>
                <a:cs typeface="Calibri"/>
                <a:sym typeface="Calibri"/>
              </a:defRPr>
            </a:lvl2pPr>
            <a:lvl3pPr marL="0" lvl="2" indent="0" algn="r">
              <a:spcBef>
                <a:spcPts val="0"/>
              </a:spcBef>
              <a:buClr>
                <a:srgbClr val="888888"/>
              </a:buClr>
              <a:buSzPts val="1800"/>
              <a:buFont typeface="Calibri"/>
              <a:buNone/>
              <a:defRPr sz="1688">
                <a:solidFill>
                  <a:srgbClr val="888888"/>
                </a:solidFill>
                <a:latin typeface="Calibri"/>
                <a:ea typeface="Calibri"/>
                <a:cs typeface="Calibri"/>
                <a:sym typeface="Calibri"/>
              </a:defRPr>
            </a:lvl3pPr>
            <a:lvl4pPr marL="0" lvl="3" indent="0" algn="r">
              <a:spcBef>
                <a:spcPts val="0"/>
              </a:spcBef>
              <a:buClr>
                <a:srgbClr val="888888"/>
              </a:buClr>
              <a:buSzPts val="1800"/>
              <a:buFont typeface="Calibri"/>
              <a:buNone/>
              <a:defRPr sz="1688">
                <a:solidFill>
                  <a:srgbClr val="888888"/>
                </a:solidFill>
                <a:latin typeface="Calibri"/>
                <a:ea typeface="Calibri"/>
                <a:cs typeface="Calibri"/>
                <a:sym typeface="Calibri"/>
              </a:defRPr>
            </a:lvl4pPr>
            <a:lvl5pPr marL="0" lvl="4" indent="0" algn="r">
              <a:spcBef>
                <a:spcPts val="0"/>
              </a:spcBef>
              <a:buClr>
                <a:srgbClr val="888888"/>
              </a:buClr>
              <a:buSzPts val="1800"/>
              <a:buFont typeface="Calibri"/>
              <a:buNone/>
              <a:defRPr sz="1688">
                <a:solidFill>
                  <a:srgbClr val="888888"/>
                </a:solidFill>
                <a:latin typeface="Calibri"/>
                <a:ea typeface="Calibri"/>
                <a:cs typeface="Calibri"/>
                <a:sym typeface="Calibri"/>
              </a:defRPr>
            </a:lvl5pPr>
            <a:lvl6pPr marL="0" lvl="5" indent="0" algn="r">
              <a:spcBef>
                <a:spcPts val="0"/>
              </a:spcBef>
              <a:buClr>
                <a:srgbClr val="888888"/>
              </a:buClr>
              <a:buSzPts val="1800"/>
              <a:buFont typeface="Calibri"/>
              <a:buNone/>
              <a:defRPr sz="1688">
                <a:solidFill>
                  <a:srgbClr val="888888"/>
                </a:solidFill>
                <a:latin typeface="Calibri"/>
                <a:ea typeface="Calibri"/>
                <a:cs typeface="Calibri"/>
                <a:sym typeface="Calibri"/>
              </a:defRPr>
            </a:lvl6pPr>
            <a:lvl7pPr marL="0" lvl="6" indent="0" algn="r">
              <a:spcBef>
                <a:spcPts val="0"/>
              </a:spcBef>
              <a:buClr>
                <a:srgbClr val="888888"/>
              </a:buClr>
              <a:buSzPts val="1800"/>
              <a:buFont typeface="Calibri"/>
              <a:buNone/>
              <a:defRPr sz="1688">
                <a:solidFill>
                  <a:srgbClr val="888888"/>
                </a:solidFill>
                <a:latin typeface="Calibri"/>
                <a:ea typeface="Calibri"/>
                <a:cs typeface="Calibri"/>
                <a:sym typeface="Calibri"/>
              </a:defRPr>
            </a:lvl7pPr>
            <a:lvl8pPr marL="0" lvl="7" indent="0" algn="r">
              <a:spcBef>
                <a:spcPts val="0"/>
              </a:spcBef>
              <a:buClr>
                <a:srgbClr val="888888"/>
              </a:buClr>
              <a:buSzPts val="1800"/>
              <a:buFont typeface="Calibri"/>
              <a:buNone/>
              <a:defRPr sz="1688">
                <a:solidFill>
                  <a:srgbClr val="888888"/>
                </a:solidFill>
                <a:latin typeface="Calibri"/>
                <a:ea typeface="Calibri"/>
                <a:cs typeface="Calibri"/>
                <a:sym typeface="Calibri"/>
              </a:defRPr>
            </a:lvl8pPr>
            <a:lvl9pPr marL="0" lvl="8" indent="0" algn="r">
              <a:spcBef>
                <a:spcPts val="0"/>
              </a:spcBef>
              <a:buClr>
                <a:srgbClr val="888888"/>
              </a:buClr>
              <a:buSzPts val="1800"/>
              <a:buFont typeface="Calibri"/>
              <a:buNone/>
              <a:defRPr sz="1688">
                <a:solidFill>
                  <a:srgbClr val="888888"/>
                </a:solidFill>
                <a:latin typeface="Calibri"/>
                <a:ea typeface="Calibri"/>
                <a:cs typeface="Calibri"/>
                <a:sym typeface="Calibri"/>
              </a:defRPr>
            </a:lvl9pPr>
          </a:lstStyle>
          <a:p>
            <a:fld id="{00000000-1234-1234-1234-123412341234}" type="slidenum">
              <a:rPr lang="en-GB" smtClean="0"/>
              <a:pPr/>
              <a:t>‹#›</a:t>
            </a:fld>
            <a:endParaRPr lang="en-GB" sz="1500"/>
          </a:p>
        </p:txBody>
      </p:sp>
    </p:spTree>
    <p:extLst>
      <p:ext uri="{BB962C8B-B14F-4D97-AF65-F5344CB8AC3E}">
        <p14:creationId xmlns:p14="http://schemas.microsoft.com/office/powerpoint/2010/main" val="4266687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31"/>
        <p:cNvGrpSpPr/>
        <p:nvPr/>
      </p:nvGrpSpPr>
      <p:grpSpPr>
        <a:xfrm>
          <a:off x="0" y="0"/>
          <a:ext cx="0" cy="0"/>
          <a:chOff x="0" y="0"/>
          <a:chExt cx="0" cy="0"/>
        </a:xfrm>
      </p:grpSpPr>
      <p:sp>
        <p:nvSpPr>
          <p:cNvPr id="32" name="Google Shape;32;p37"/>
          <p:cNvSpPr/>
          <p:nvPr/>
        </p:nvSpPr>
        <p:spPr>
          <a:xfrm>
            <a:off x="0" y="0"/>
            <a:ext cx="12192000" cy="6858000"/>
          </a:xfrm>
          <a:custGeom>
            <a:avLst/>
            <a:gdLst/>
            <a:ahLst/>
            <a:cxnLst/>
            <a:rect l="l" t="t" r="r" b="b"/>
            <a:pathLst>
              <a:path w="9753600" h="7315200" extrusionOk="0">
                <a:moveTo>
                  <a:pt x="0" y="0"/>
                </a:moveTo>
                <a:lnTo>
                  <a:pt x="9753600" y="0"/>
                </a:lnTo>
                <a:lnTo>
                  <a:pt x="9753600" y="7315200"/>
                </a:lnTo>
                <a:lnTo>
                  <a:pt x="0" y="7315200"/>
                </a:lnTo>
                <a:lnTo>
                  <a:pt x="0" y="0"/>
                </a:lnTo>
                <a:close/>
              </a:path>
            </a:pathLst>
          </a:custGeom>
          <a:solidFill>
            <a:srgbClr val="D3D3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88">
              <a:solidFill>
                <a:schemeClr val="dk1"/>
              </a:solidFill>
              <a:latin typeface="Calibri"/>
              <a:ea typeface="Calibri"/>
              <a:cs typeface="Calibri"/>
              <a:sym typeface="Calibri"/>
            </a:endParaRPr>
          </a:p>
        </p:txBody>
      </p:sp>
      <p:sp>
        <p:nvSpPr>
          <p:cNvPr id="33" name="Google Shape;33;p37"/>
          <p:cNvSpPr/>
          <p:nvPr/>
        </p:nvSpPr>
        <p:spPr>
          <a:xfrm>
            <a:off x="119062" y="89298"/>
            <a:ext cx="11977688" cy="668833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688">
              <a:solidFill>
                <a:schemeClr val="dk1"/>
              </a:solidFill>
              <a:latin typeface="Calibri"/>
              <a:ea typeface="Calibri"/>
              <a:cs typeface="Calibri"/>
              <a:sym typeface="Calibri"/>
            </a:endParaRPr>
          </a:p>
        </p:txBody>
      </p:sp>
      <p:sp>
        <p:nvSpPr>
          <p:cNvPr id="34" name="Google Shape;34;p37"/>
          <p:cNvSpPr txBox="1">
            <a:spLocks noGrp="1"/>
          </p:cNvSpPr>
          <p:nvPr>
            <p:ph type="title"/>
          </p:nvPr>
        </p:nvSpPr>
        <p:spPr>
          <a:xfrm>
            <a:off x="1133474" y="2547777"/>
            <a:ext cx="9925050" cy="32460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109"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7"/>
          <p:cNvSpPr txBox="1">
            <a:spLocks noGrp="1"/>
          </p:cNvSpPr>
          <p:nvPr>
            <p:ph type="body" idx="1"/>
          </p:nvPr>
        </p:nvSpPr>
        <p:spPr>
          <a:xfrm>
            <a:off x="609600" y="1577342"/>
            <a:ext cx="5303520" cy="201979"/>
          </a:xfrm>
          <a:prstGeom prst="rect">
            <a:avLst/>
          </a:prstGeom>
          <a:noFill/>
          <a:ln>
            <a:noFill/>
          </a:ln>
        </p:spPr>
        <p:txBody>
          <a:bodyPr spcFirstLastPara="1" wrap="square" lIns="0" tIns="0" rIns="0" bIns="0" anchor="t" anchorCtr="0">
            <a:spAutoFit/>
          </a:bodyPr>
          <a:lstStyle>
            <a:lvl1pPr marL="428625" lvl="0" indent="-214313" algn="l">
              <a:spcBef>
                <a:spcPts val="0"/>
              </a:spcBef>
              <a:spcAft>
                <a:spcPts val="0"/>
              </a:spcAft>
              <a:buSzPts val="1400"/>
              <a:buNone/>
              <a:defRPr/>
            </a:lvl1pPr>
            <a:lvl2pPr marL="857250" lvl="1" indent="-214313" algn="l">
              <a:spcBef>
                <a:spcPts val="0"/>
              </a:spcBef>
              <a:spcAft>
                <a:spcPts val="0"/>
              </a:spcAft>
              <a:buSzPts val="1400"/>
              <a:buNone/>
              <a:defRPr/>
            </a:lvl2pPr>
            <a:lvl3pPr marL="1285875" lvl="2" indent="-214313" algn="l">
              <a:spcBef>
                <a:spcPts val="0"/>
              </a:spcBef>
              <a:spcAft>
                <a:spcPts val="0"/>
              </a:spcAft>
              <a:buSzPts val="1400"/>
              <a:buNone/>
              <a:defRPr/>
            </a:lvl3pPr>
            <a:lvl4pPr marL="1714500" lvl="3" indent="-214313" algn="l">
              <a:spcBef>
                <a:spcPts val="0"/>
              </a:spcBef>
              <a:spcAft>
                <a:spcPts val="0"/>
              </a:spcAft>
              <a:buSzPts val="1400"/>
              <a:buNone/>
              <a:defRPr/>
            </a:lvl4pPr>
            <a:lvl5pPr marL="2143125" lvl="4" indent="-214313" algn="l">
              <a:spcBef>
                <a:spcPts val="0"/>
              </a:spcBef>
              <a:spcAft>
                <a:spcPts val="0"/>
              </a:spcAft>
              <a:buSzPts val="1400"/>
              <a:buNone/>
              <a:defRPr/>
            </a:lvl5pPr>
            <a:lvl6pPr marL="2571750" lvl="5" indent="-214313" algn="l">
              <a:spcBef>
                <a:spcPts val="0"/>
              </a:spcBef>
              <a:spcAft>
                <a:spcPts val="0"/>
              </a:spcAft>
              <a:buSzPts val="1400"/>
              <a:buNone/>
              <a:defRPr/>
            </a:lvl6pPr>
            <a:lvl7pPr marL="3000375" lvl="6" indent="-214313" algn="l">
              <a:spcBef>
                <a:spcPts val="0"/>
              </a:spcBef>
              <a:spcAft>
                <a:spcPts val="0"/>
              </a:spcAft>
              <a:buSzPts val="1400"/>
              <a:buNone/>
              <a:defRPr/>
            </a:lvl7pPr>
            <a:lvl8pPr marL="3429000" lvl="7" indent="-214313" algn="l">
              <a:spcBef>
                <a:spcPts val="0"/>
              </a:spcBef>
              <a:spcAft>
                <a:spcPts val="0"/>
              </a:spcAft>
              <a:buSzPts val="1400"/>
              <a:buNone/>
              <a:defRPr/>
            </a:lvl8pPr>
            <a:lvl9pPr marL="3857625" lvl="8" indent="-214313" algn="l">
              <a:spcBef>
                <a:spcPts val="0"/>
              </a:spcBef>
              <a:spcAft>
                <a:spcPts val="0"/>
              </a:spcAft>
              <a:buSzPts val="1400"/>
              <a:buNone/>
              <a:defRPr/>
            </a:lvl9pPr>
          </a:lstStyle>
          <a:p>
            <a:endParaRPr/>
          </a:p>
        </p:txBody>
      </p:sp>
      <p:sp>
        <p:nvSpPr>
          <p:cNvPr id="36" name="Google Shape;36;p37"/>
          <p:cNvSpPr txBox="1">
            <a:spLocks noGrp="1"/>
          </p:cNvSpPr>
          <p:nvPr>
            <p:ph type="body" idx="2"/>
          </p:nvPr>
        </p:nvSpPr>
        <p:spPr>
          <a:xfrm>
            <a:off x="6278880" y="1577342"/>
            <a:ext cx="5303520" cy="201979"/>
          </a:xfrm>
          <a:prstGeom prst="rect">
            <a:avLst/>
          </a:prstGeom>
          <a:noFill/>
          <a:ln>
            <a:noFill/>
          </a:ln>
        </p:spPr>
        <p:txBody>
          <a:bodyPr spcFirstLastPara="1" wrap="square" lIns="0" tIns="0" rIns="0" bIns="0" anchor="t" anchorCtr="0">
            <a:spAutoFit/>
          </a:bodyPr>
          <a:lstStyle>
            <a:lvl1pPr marL="428625" lvl="0" indent="-214313" algn="l">
              <a:spcBef>
                <a:spcPts val="0"/>
              </a:spcBef>
              <a:spcAft>
                <a:spcPts val="0"/>
              </a:spcAft>
              <a:buSzPts val="1400"/>
              <a:buNone/>
              <a:defRPr/>
            </a:lvl1pPr>
            <a:lvl2pPr marL="857250" lvl="1" indent="-214313" algn="l">
              <a:spcBef>
                <a:spcPts val="0"/>
              </a:spcBef>
              <a:spcAft>
                <a:spcPts val="0"/>
              </a:spcAft>
              <a:buSzPts val="1400"/>
              <a:buNone/>
              <a:defRPr/>
            </a:lvl2pPr>
            <a:lvl3pPr marL="1285875" lvl="2" indent="-214313" algn="l">
              <a:spcBef>
                <a:spcPts val="0"/>
              </a:spcBef>
              <a:spcAft>
                <a:spcPts val="0"/>
              </a:spcAft>
              <a:buSzPts val="1400"/>
              <a:buNone/>
              <a:defRPr/>
            </a:lvl3pPr>
            <a:lvl4pPr marL="1714500" lvl="3" indent="-214313" algn="l">
              <a:spcBef>
                <a:spcPts val="0"/>
              </a:spcBef>
              <a:spcAft>
                <a:spcPts val="0"/>
              </a:spcAft>
              <a:buSzPts val="1400"/>
              <a:buNone/>
              <a:defRPr/>
            </a:lvl4pPr>
            <a:lvl5pPr marL="2143125" lvl="4" indent="-214313" algn="l">
              <a:spcBef>
                <a:spcPts val="0"/>
              </a:spcBef>
              <a:spcAft>
                <a:spcPts val="0"/>
              </a:spcAft>
              <a:buSzPts val="1400"/>
              <a:buNone/>
              <a:defRPr/>
            </a:lvl5pPr>
            <a:lvl6pPr marL="2571750" lvl="5" indent="-214313" algn="l">
              <a:spcBef>
                <a:spcPts val="0"/>
              </a:spcBef>
              <a:spcAft>
                <a:spcPts val="0"/>
              </a:spcAft>
              <a:buSzPts val="1400"/>
              <a:buNone/>
              <a:defRPr/>
            </a:lvl6pPr>
            <a:lvl7pPr marL="3000375" lvl="6" indent="-214313" algn="l">
              <a:spcBef>
                <a:spcPts val="0"/>
              </a:spcBef>
              <a:spcAft>
                <a:spcPts val="0"/>
              </a:spcAft>
              <a:buSzPts val="1400"/>
              <a:buNone/>
              <a:defRPr/>
            </a:lvl7pPr>
            <a:lvl8pPr marL="3429000" lvl="7" indent="-214313" algn="l">
              <a:spcBef>
                <a:spcPts val="0"/>
              </a:spcBef>
              <a:spcAft>
                <a:spcPts val="0"/>
              </a:spcAft>
              <a:buSzPts val="1400"/>
              <a:buNone/>
              <a:defRPr/>
            </a:lvl8pPr>
            <a:lvl9pPr marL="3857625" lvl="8" indent="-214313" algn="l">
              <a:spcBef>
                <a:spcPts val="0"/>
              </a:spcBef>
              <a:spcAft>
                <a:spcPts val="0"/>
              </a:spcAft>
              <a:buSzPts val="1400"/>
              <a:buNone/>
              <a:defRPr/>
            </a:lvl9pPr>
          </a:lstStyle>
          <a:p>
            <a:endParaRPr/>
          </a:p>
        </p:txBody>
      </p:sp>
      <p:sp>
        <p:nvSpPr>
          <p:cNvPr id="37" name="Google Shape;37;p37"/>
          <p:cNvSpPr txBox="1">
            <a:spLocks noGrp="1"/>
          </p:cNvSpPr>
          <p:nvPr>
            <p:ph type="ftr" idx="11"/>
          </p:nvPr>
        </p:nvSpPr>
        <p:spPr>
          <a:xfrm>
            <a:off x="4145280" y="6377942"/>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dt" idx="10"/>
          </p:nvPr>
        </p:nvSpPr>
        <p:spPr>
          <a:xfrm>
            <a:off x="609600" y="6377942"/>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8778240" y="6377943"/>
            <a:ext cx="2804160"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3218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1133474" y="2547777"/>
            <a:ext cx="9925050" cy="32460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109"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8"/>
          <p:cNvSpPr txBox="1">
            <a:spLocks noGrp="1"/>
          </p:cNvSpPr>
          <p:nvPr>
            <p:ph type="ftr" idx="11"/>
          </p:nvPr>
        </p:nvSpPr>
        <p:spPr>
          <a:xfrm>
            <a:off x="4145280" y="6377942"/>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8"/>
          <p:cNvSpPr txBox="1">
            <a:spLocks noGrp="1"/>
          </p:cNvSpPr>
          <p:nvPr>
            <p:ph type="dt" idx="10"/>
          </p:nvPr>
        </p:nvSpPr>
        <p:spPr>
          <a:xfrm>
            <a:off x="609600" y="6377942"/>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8"/>
          <p:cNvSpPr txBox="1">
            <a:spLocks noGrp="1"/>
          </p:cNvSpPr>
          <p:nvPr>
            <p:ph type="sldNum" idx="12"/>
          </p:nvPr>
        </p:nvSpPr>
        <p:spPr>
          <a:xfrm>
            <a:off x="8778240" y="6377943"/>
            <a:ext cx="2804160"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41327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45"/>
        <p:cNvGrpSpPr/>
        <p:nvPr/>
      </p:nvGrpSpPr>
      <p:grpSpPr>
        <a:xfrm>
          <a:off x="0" y="0"/>
          <a:ext cx="0" cy="0"/>
          <a:chOff x="0" y="0"/>
          <a:chExt cx="0" cy="0"/>
        </a:xfrm>
      </p:grpSpPr>
      <p:sp>
        <p:nvSpPr>
          <p:cNvPr id="46" name="Google Shape;46;p39"/>
          <p:cNvSpPr txBox="1">
            <a:spLocks noGrp="1"/>
          </p:cNvSpPr>
          <p:nvPr>
            <p:ph type="ftr" idx="11"/>
          </p:nvPr>
        </p:nvSpPr>
        <p:spPr>
          <a:xfrm>
            <a:off x="4145280" y="6377942"/>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9"/>
          <p:cNvSpPr txBox="1">
            <a:spLocks noGrp="1"/>
          </p:cNvSpPr>
          <p:nvPr>
            <p:ph type="dt" idx="10"/>
          </p:nvPr>
        </p:nvSpPr>
        <p:spPr>
          <a:xfrm>
            <a:off x="609600" y="6377942"/>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9"/>
          <p:cNvSpPr txBox="1">
            <a:spLocks noGrp="1"/>
          </p:cNvSpPr>
          <p:nvPr>
            <p:ph type="sldNum" idx="12"/>
          </p:nvPr>
        </p:nvSpPr>
        <p:spPr>
          <a:xfrm>
            <a:off x="8778240" y="6377943"/>
            <a:ext cx="2804160"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26397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15"/>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606A8F-56FE-4207-B741-633952782BE2}"/>
              </a:ext>
            </a:extLst>
          </p:cNvPr>
          <p:cNvGraphicFramePr>
            <a:graphicFrameLocks noChangeAspect="1"/>
          </p:cNvGraphicFramePr>
          <p:nvPr userDrawn="1">
            <p:custDataLst>
              <p:tags r:id="rId2"/>
            </p:custDataLst>
            <p:extLst>
              <p:ext uri="{D42A27DB-BD31-4B8C-83A1-F6EECF244321}">
                <p14:modId xmlns:p14="http://schemas.microsoft.com/office/powerpoint/2010/main" val="4109911480"/>
              </p:ext>
            </p:extLst>
          </p:nvPr>
        </p:nvGraphicFramePr>
        <p:xfrm>
          <a:off x="1986" y="1489"/>
          <a:ext cx="1985" cy="1489"/>
        </p:xfrm>
        <a:graphic>
          <a:graphicData uri="http://schemas.openxmlformats.org/presentationml/2006/ole">
            <mc:AlternateContent xmlns:mc="http://schemas.openxmlformats.org/markup-compatibility/2006">
              <mc:Choice xmlns:v="urn:schemas-microsoft-com:vml" Requires="v">
                <p:oleObj spid="_x0000_s29697"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DD606A8F-56FE-4207-B741-633952782BE2}"/>
                          </a:ext>
                        </a:extLst>
                      </p:cNvPr>
                      <p:cNvPicPr/>
                      <p:nvPr/>
                    </p:nvPicPr>
                    <p:blipFill>
                      <a:blip r:embed="rId5"/>
                      <a:stretch>
                        <a:fillRect/>
                      </a:stretch>
                    </p:blipFill>
                    <p:spPr>
                      <a:xfrm>
                        <a:off x="1986" y="1489"/>
                        <a:ext cx="1985" cy="1489"/>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23CA0138-A76A-4CD8-BDB9-A398324EEF40}"/>
              </a:ext>
            </a:extLst>
          </p:cNvPr>
          <p:cNvSpPr>
            <a:spLocks noGrp="1"/>
          </p:cNvSpPr>
          <p:nvPr>
            <p:ph type="body" sz="quarter" idx="10" hasCustomPrompt="1"/>
          </p:nvPr>
        </p:nvSpPr>
        <p:spPr>
          <a:xfrm>
            <a:off x="470298" y="290215"/>
            <a:ext cx="11027171" cy="540246"/>
          </a:xfrm>
          <a:prstGeom prst="rect">
            <a:avLst/>
          </a:prstGeom>
        </p:spPr>
        <p:txBody>
          <a:bodyPr/>
          <a:lstStyle>
            <a:lvl1pPr>
              <a:defRPr/>
            </a:lvl1pPr>
          </a:lstStyle>
          <a:p>
            <a:pPr lvl="0"/>
            <a:r>
              <a:rPr lang="en-US" dirty="0"/>
              <a:t>…</a:t>
            </a:r>
            <a:endParaRPr lang="en-GB" dirty="0"/>
          </a:p>
        </p:txBody>
      </p:sp>
      <p:pic>
        <p:nvPicPr>
          <p:cNvPr id="4" name="lord">
            <a:extLst>
              <a:ext uri="{FF2B5EF4-FFF2-40B4-BE49-F238E27FC236}">
                <a16:creationId xmlns:a16="http://schemas.microsoft.com/office/drawing/2014/main" id="{C6A94132-23E3-4123-8C86-9120ABE42F5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917156" y="119062"/>
            <a:ext cx="868755" cy="405801"/>
          </a:xfrm>
          <a:prstGeom prst="rect">
            <a:avLst/>
          </a:prstGeom>
        </p:spPr>
      </p:pic>
    </p:spTree>
    <p:extLst>
      <p:ext uri="{BB962C8B-B14F-4D97-AF65-F5344CB8AC3E}">
        <p14:creationId xmlns:p14="http://schemas.microsoft.com/office/powerpoint/2010/main" val="2460263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7"/>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D0CD53-CBA7-47DE-A14B-DBDAF2803886}"/>
              </a:ext>
            </a:extLst>
          </p:cNvPr>
          <p:cNvGraphicFramePr>
            <a:graphicFrameLocks noChangeAspect="1"/>
          </p:cNvGraphicFramePr>
          <p:nvPr userDrawn="1">
            <p:custDataLst>
              <p:tags r:id="rId2"/>
            </p:custDataLst>
            <p:extLst>
              <p:ext uri="{D42A27DB-BD31-4B8C-83A1-F6EECF244321}">
                <p14:modId xmlns:p14="http://schemas.microsoft.com/office/powerpoint/2010/main" val="2884812940"/>
              </p:ext>
            </p:extLst>
          </p:nvPr>
        </p:nvGraphicFramePr>
        <p:xfrm>
          <a:off x="1489" y="1489"/>
          <a:ext cx="1489" cy="1489"/>
        </p:xfrm>
        <a:graphic>
          <a:graphicData uri="http://schemas.openxmlformats.org/presentationml/2006/ole">
            <mc:AlternateContent xmlns:mc="http://schemas.openxmlformats.org/markup-compatibility/2006">
              <mc:Choice xmlns:v="urn:schemas-microsoft-com:vml" Requires="v">
                <p:oleObj spid="_x0000_s30721"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98D0CD53-CBA7-47DE-A14B-DBDAF2803886}"/>
                          </a:ext>
                        </a:extLst>
                      </p:cNvPr>
                      <p:cNvPicPr/>
                      <p:nvPr/>
                    </p:nvPicPr>
                    <p:blipFill>
                      <a:blip r:embed="rId5"/>
                      <a:stretch>
                        <a:fillRect/>
                      </a:stretch>
                    </p:blipFill>
                    <p:spPr>
                      <a:xfrm>
                        <a:off x="1489" y="1489"/>
                        <a:ext cx="1489" cy="1489"/>
                      </a:xfrm>
                      <a:prstGeom prst="rect">
                        <a:avLst/>
                      </a:prstGeom>
                    </p:spPr>
                  </p:pic>
                </p:oleObj>
              </mc:Fallback>
            </mc:AlternateContent>
          </a:graphicData>
        </a:graphic>
      </p:graphicFrame>
      <p:sp>
        <p:nvSpPr>
          <p:cNvPr id="28" name="Google Shape;28;p36"/>
          <p:cNvSpPr txBox="1">
            <a:spLocks noGrp="1"/>
          </p:cNvSpPr>
          <p:nvPr>
            <p:ph type="ftr" idx="11"/>
          </p:nvPr>
        </p:nvSpPr>
        <p:spPr>
          <a:xfrm>
            <a:off x="4145280" y="6377944"/>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Clr>
                <a:srgbClr val="888888"/>
              </a:buClr>
              <a:buSzPts val="1200"/>
              <a:buFont typeface="Calibri"/>
              <a:buNone/>
              <a:defRPr>
                <a:solidFill>
                  <a:srgbClr val="888888"/>
                </a:solidFill>
              </a:defRPr>
            </a:lvl1pPr>
            <a:lvl2pPr lvl="1" algn="l">
              <a:spcBef>
                <a:spcPts val="0"/>
              </a:spcBef>
              <a:spcAft>
                <a:spcPts val="0"/>
              </a:spcAft>
              <a:buClr>
                <a:schemeClr val="dk1"/>
              </a:buClr>
              <a:buSzPts val="1200"/>
              <a:buFont typeface="Calibri"/>
              <a:buNone/>
              <a:defRPr/>
            </a:lvl2pPr>
            <a:lvl3pPr lvl="2" algn="l">
              <a:spcBef>
                <a:spcPts val="0"/>
              </a:spcBef>
              <a:spcAft>
                <a:spcPts val="0"/>
              </a:spcAft>
              <a:buClr>
                <a:schemeClr val="dk1"/>
              </a:buClr>
              <a:buSzPts val="1200"/>
              <a:buFont typeface="Calibri"/>
              <a:buNone/>
              <a:defRPr/>
            </a:lvl3pPr>
            <a:lvl4pPr lvl="3" algn="l">
              <a:spcBef>
                <a:spcPts val="0"/>
              </a:spcBef>
              <a:spcAft>
                <a:spcPts val="0"/>
              </a:spcAft>
              <a:buClr>
                <a:schemeClr val="dk1"/>
              </a:buClr>
              <a:buSzPts val="1200"/>
              <a:buFont typeface="Calibri"/>
              <a:buNone/>
              <a:defRPr/>
            </a:lvl4pPr>
            <a:lvl5pPr lvl="4" algn="l">
              <a:spcBef>
                <a:spcPts val="0"/>
              </a:spcBef>
              <a:spcAft>
                <a:spcPts val="0"/>
              </a:spcAft>
              <a:buClr>
                <a:schemeClr val="dk1"/>
              </a:buClr>
              <a:buSzPts val="1200"/>
              <a:buFont typeface="Calibri"/>
              <a:buNone/>
              <a:defRPr/>
            </a:lvl5pPr>
            <a:lvl6pPr lvl="5" algn="l">
              <a:spcBef>
                <a:spcPts val="0"/>
              </a:spcBef>
              <a:spcAft>
                <a:spcPts val="0"/>
              </a:spcAft>
              <a:buClr>
                <a:schemeClr val="dk1"/>
              </a:buClr>
              <a:buSzPts val="1200"/>
              <a:buFont typeface="Calibri"/>
              <a:buNone/>
              <a:defRPr/>
            </a:lvl6pPr>
            <a:lvl7pPr lvl="6" algn="l">
              <a:spcBef>
                <a:spcPts val="0"/>
              </a:spcBef>
              <a:spcAft>
                <a:spcPts val="0"/>
              </a:spcAft>
              <a:buClr>
                <a:schemeClr val="dk1"/>
              </a:buClr>
              <a:buSzPts val="1200"/>
              <a:buFont typeface="Calibri"/>
              <a:buNone/>
              <a:defRPr/>
            </a:lvl7pPr>
            <a:lvl8pPr lvl="7" algn="l">
              <a:spcBef>
                <a:spcPts val="0"/>
              </a:spcBef>
              <a:spcAft>
                <a:spcPts val="0"/>
              </a:spcAft>
              <a:buClr>
                <a:schemeClr val="dk1"/>
              </a:buClr>
              <a:buSzPts val="1200"/>
              <a:buFont typeface="Calibri"/>
              <a:buNone/>
              <a:defRPr/>
            </a:lvl8pPr>
            <a:lvl9pPr lvl="8" algn="l">
              <a:spcBef>
                <a:spcPts val="0"/>
              </a:spcBef>
              <a:spcAft>
                <a:spcPts val="0"/>
              </a:spcAft>
              <a:buClr>
                <a:schemeClr val="dk1"/>
              </a:buClr>
              <a:buSzPts val="1200"/>
              <a:buFont typeface="Calibri"/>
              <a:buNone/>
              <a:defRPr/>
            </a:lvl9pPr>
          </a:lstStyle>
          <a:p>
            <a:endParaRPr/>
          </a:p>
        </p:txBody>
      </p:sp>
      <p:sp>
        <p:nvSpPr>
          <p:cNvPr id="29" name="Google Shape;29;p36"/>
          <p:cNvSpPr txBox="1">
            <a:spLocks noGrp="1"/>
          </p:cNvSpPr>
          <p:nvPr>
            <p:ph type="dt" idx="10"/>
          </p:nvPr>
        </p:nvSpPr>
        <p:spPr>
          <a:xfrm>
            <a:off x="609600" y="6377944"/>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Clr>
                <a:srgbClr val="888888"/>
              </a:buClr>
              <a:buSzPts val="1200"/>
              <a:buFont typeface="Calibri"/>
              <a:buNone/>
              <a:defRPr>
                <a:solidFill>
                  <a:srgbClr val="888888"/>
                </a:solidFill>
              </a:defRPr>
            </a:lvl1pPr>
            <a:lvl2pPr lvl="1" algn="l">
              <a:spcBef>
                <a:spcPts val="0"/>
              </a:spcBef>
              <a:spcAft>
                <a:spcPts val="0"/>
              </a:spcAft>
              <a:buClr>
                <a:schemeClr val="dk1"/>
              </a:buClr>
              <a:buSzPts val="1200"/>
              <a:buFont typeface="Calibri"/>
              <a:buNone/>
              <a:defRPr/>
            </a:lvl2pPr>
            <a:lvl3pPr lvl="2" algn="l">
              <a:spcBef>
                <a:spcPts val="0"/>
              </a:spcBef>
              <a:spcAft>
                <a:spcPts val="0"/>
              </a:spcAft>
              <a:buClr>
                <a:schemeClr val="dk1"/>
              </a:buClr>
              <a:buSzPts val="1200"/>
              <a:buFont typeface="Calibri"/>
              <a:buNone/>
              <a:defRPr/>
            </a:lvl3pPr>
            <a:lvl4pPr lvl="3" algn="l">
              <a:spcBef>
                <a:spcPts val="0"/>
              </a:spcBef>
              <a:spcAft>
                <a:spcPts val="0"/>
              </a:spcAft>
              <a:buClr>
                <a:schemeClr val="dk1"/>
              </a:buClr>
              <a:buSzPts val="1200"/>
              <a:buFont typeface="Calibri"/>
              <a:buNone/>
              <a:defRPr/>
            </a:lvl4pPr>
            <a:lvl5pPr lvl="4" algn="l">
              <a:spcBef>
                <a:spcPts val="0"/>
              </a:spcBef>
              <a:spcAft>
                <a:spcPts val="0"/>
              </a:spcAft>
              <a:buClr>
                <a:schemeClr val="dk1"/>
              </a:buClr>
              <a:buSzPts val="1200"/>
              <a:buFont typeface="Calibri"/>
              <a:buNone/>
              <a:defRPr/>
            </a:lvl5pPr>
            <a:lvl6pPr lvl="5" algn="l">
              <a:spcBef>
                <a:spcPts val="0"/>
              </a:spcBef>
              <a:spcAft>
                <a:spcPts val="0"/>
              </a:spcAft>
              <a:buClr>
                <a:schemeClr val="dk1"/>
              </a:buClr>
              <a:buSzPts val="1200"/>
              <a:buFont typeface="Calibri"/>
              <a:buNone/>
              <a:defRPr/>
            </a:lvl6pPr>
            <a:lvl7pPr lvl="6" algn="l">
              <a:spcBef>
                <a:spcPts val="0"/>
              </a:spcBef>
              <a:spcAft>
                <a:spcPts val="0"/>
              </a:spcAft>
              <a:buClr>
                <a:schemeClr val="dk1"/>
              </a:buClr>
              <a:buSzPts val="1200"/>
              <a:buFont typeface="Calibri"/>
              <a:buNone/>
              <a:defRPr/>
            </a:lvl7pPr>
            <a:lvl8pPr lvl="7" algn="l">
              <a:spcBef>
                <a:spcPts val="0"/>
              </a:spcBef>
              <a:spcAft>
                <a:spcPts val="0"/>
              </a:spcAft>
              <a:buClr>
                <a:schemeClr val="dk1"/>
              </a:buClr>
              <a:buSzPts val="1200"/>
              <a:buFont typeface="Calibri"/>
              <a:buNone/>
              <a:defRPr/>
            </a:lvl8pPr>
            <a:lvl9pPr lvl="8" algn="l">
              <a:spcBef>
                <a:spcPts val="0"/>
              </a:spcBef>
              <a:spcAft>
                <a:spcPts val="0"/>
              </a:spcAft>
              <a:buClr>
                <a:schemeClr val="dk1"/>
              </a:buClr>
              <a:buSzPts val="1200"/>
              <a:buFont typeface="Calibri"/>
              <a:buNone/>
              <a:defRPr/>
            </a:lvl9pPr>
          </a:lstStyle>
          <a:p>
            <a:endParaRPr/>
          </a:p>
        </p:txBody>
      </p:sp>
      <p:sp>
        <p:nvSpPr>
          <p:cNvPr id="30" name="Google Shape;30;p36"/>
          <p:cNvSpPr txBox="1">
            <a:spLocks noGrp="1"/>
          </p:cNvSpPr>
          <p:nvPr>
            <p:ph type="sldNum" idx="12"/>
          </p:nvPr>
        </p:nvSpPr>
        <p:spPr>
          <a:xfrm>
            <a:off x="8778240" y="6377941"/>
            <a:ext cx="2804160" cy="342900"/>
          </a:xfrm>
          <a:prstGeom prst="rect">
            <a:avLst/>
          </a:prstGeom>
          <a:noFill/>
          <a:ln>
            <a:noFill/>
          </a:ln>
        </p:spPr>
        <p:txBody>
          <a:bodyPr spcFirstLastPara="1" wrap="square" lIns="0" tIns="0" rIns="0" bIns="0" anchor="t" anchorCtr="0">
            <a:noAutofit/>
          </a:bodyPr>
          <a:lstStyle>
            <a:lvl1pPr marL="0" lvl="0" indent="0" algn="r">
              <a:spcBef>
                <a:spcPts val="0"/>
              </a:spcBef>
              <a:buClr>
                <a:srgbClr val="888888"/>
              </a:buClr>
              <a:buSzPts val="1800"/>
              <a:buFont typeface="Calibri"/>
              <a:buNone/>
              <a:defRPr sz="1688">
                <a:solidFill>
                  <a:srgbClr val="888888"/>
                </a:solidFill>
                <a:latin typeface="Calibri"/>
                <a:ea typeface="Calibri"/>
                <a:cs typeface="Calibri"/>
                <a:sym typeface="Calibri"/>
              </a:defRPr>
            </a:lvl1pPr>
            <a:lvl2pPr marL="0" lvl="1" indent="0" algn="r">
              <a:spcBef>
                <a:spcPts val="0"/>
              </a:spcBef>
              <a:buClr>
                <a:srgbClr val="888888"/>
              </a:buClr>
              <a:buSzPts val="1800"/>
              <a:buFont typeface="Calibri"/>
              <a:buNone/>
              <a:defRPr sz="1688">
                <a:solidFill>
                  <a:srgbClr val="888888"/>
                </a:solidFill>
                <a:latin typeface="Calibri"/>
                <a:ea typeface="Calibri"/>
                <a:cs typeface="Calibri"/>
                <a:sym typeface="Calibri"/>
              </a:defRPr>
            </a:lvl2pPr>
            <a:lvl3pPr marL="0" lvl="2" indent="0" algn="r">
              <a:spcBef>
                <a:spcPts val="0"/>
              </a:spcBef>
              <a:buClr>
                <a:srgbClr val="888888"/>
              </a:buClr>
              <a:buSzPts val="1800"/>
              <a:buFont typeface="Calibri"/>
              <a:buNone/>
              <a:defRPr sz="1688">
                <a:solidFill>
                  <a:srgbClr val="888888"/>
                </a:solidFill>
                <a:latin typeface="Calibri"/>
                <a:ea typeface="Calibri"/>
                <a:cs typeface="Calibri"/>
                <a:sym typeface="Calibri"/>
              </a:defRPr>
            </a:lvl3pPr>
            <a:lvl4pPr marL="0" lvl="3" indent="0" algn="r">
              <a:spcBef>
                <a:spcPts val="0"/>
              </a:spcBef>
              <a:buClr>
                <a:srgbClr val="888888"/>
              </a:buClr>
              <a:buSzPts val="1800"/>
              <a:buFont typeface="Calibri"/>
              <a:buNone/>
              <a:defRPr sz="1688">
                <a:solidFill>
                  <a:srgbClr val="888888"/>
                </a:solidFill>
                <a:latin typeface="Calibri"/>
                <a:ea typeface="Calibri"/>
                <a:cs typeface="Calibri"/>
                <a:sym typeface="Calibri"/>
              </a:defRPr>
            </a:lvl4pPr>
            <a:lvl5pPr marL="0" lvl="4" indent="0" algn="r">
              <a:spcBef>
                <a:spcPts val="0"/>
              </a:spcBef>
              <a:buClr>
                <a:srgbClr val="888888"/>
              </a:buClr>
              <a:buSzPts val="1800"/>
              <a:buFont typeface="Calibri"/>
              <a:buNone/>
              <a:defRPr sz="1688">
                <a:solidFill>
                  <a:srgbClr val="888888"/>
                </a:solidFill>
                <a:latin typeface="Calibri"/>
                <a:ea typeface="Calibri"/>
                <a:cs typeface="Calibri"/>
                <a:sym typeface="Calibri"/>
              </a:defRPr>
            </a:lvl5pPr>
            <a:lvl6pPr marL="0" lvl="5" indent="0" algn="r">
              <a:spcBef>
                <a:spcPts val="0"/>
              </a:spcBef>
              <a:buClr>
                <a:srgbClr val="888888"/>
              </a:buClr>
              <a:buSzPts val="1800"/>
              <a:buFont typeface="Calibri"/>
              <a:buNone/>
              <a:defRPr sz="1688">
                <a:solidFill>
                  <a:srgbClr val="888888"/>
                </a:solidFill>
                <a:latin typeface="Calibri"/>
                <a:ea typeface="Calibri"/>
                <a:cs typeface="Calibri"/>
                <a:sym typeface="Calibri"/>
              </a:defRPr>
            </a:lvl6pPr>
            <a:lvl7pPr marL="0" lvl="6" indent="0" algn="r">
              <a:spcBef>
                <a:spcPts val="0"/>
              </a:spcBef>
              <a:buClr>
                <a:srgbClr val="888888"/>
              </a:buClr>
              <a:buSzPts val="1800"/>
              <a:buFont typeface="Calibri"/>
              <a:buNone/>
              <a:defRPr sz="1688">
                <a:solidFill>
                  <a:srgbClr val="888888"/>
                </a:solidFill>
                <a:latin typeface="Calibri"/>
                <a:ea typeface="Calibri"/>
                <a:cs typeface="Calibri"/>
                <a:sym typeface="Calibri"/>
              </a:defRPr>
            </a:lvl7pPr>
            <a:lvl8pPr marL="0" lvl="7" indent="0" algn="r">
              <a:spcBef>
                <a:spcPts val="0"/>
              </a:spcBef>
              <a:buClr>
                <a:srgbClr val="888888"/>
              </a:buClr>
              <a:buSzPts val="1800"/>
              <a:buFont typeface="Calibri"/>
              <a:buNone/>
              <a:defRPr sz="1688">
                <a:solidFill>
                  <a:srgbClr val="888888"/>
                </a:solidFill>
                <a:latin typeface="Calibri"/>
                <a:ea typeface="Calibri"/>
                <a:cs typeface="Calibri"/>
                <a:sym typeface="Calibri"/>
              </a:defRPr>
            </a:lvl8pPr>
            <a:lvl9pPr marL="0" lvl="8" indent="0" algn="r">
              <a:spcBef>
                <a:spcPts val="0"/>
              </a:spcBef>
              <a:buClr>
                <a:srgbClr val="888888"/>
              </a:buClr>
              <a:buSzPts val="1800"/>
              <a:buFont typeface="Calibri"/>
              <a:buNone/>
              <a:defRPr sz="1688">
                <a:solidFill>
                  <a:srgbClr val="888888"/>
                </a:solidFill>
                <a:latin typeface="Calibri"/>
                <a:ea typeface="Calibri"/>
                <a:cs typeface="Calibri"/>
                <a:sym typeface="Calibri"/>
              </a:defRPr>
            </a:lvl9pPr>
          </a:lstStyle>
          <a:p>
            <a:fld id="{00000000-1234-1234-1234-123412341234}" type="slidenum">
              <a:rPr lang="en-GB" smtClean="0"/>
              <a:pPr/>
              <a:t>‹#›</a:t>
            </a:fld>
            <a:endParaRPr lang="en-GB" sz="1500"/>
          </a:p>
        </p:txBody>
      </p:sp>
    </p:spTree>
    <p:extLst>
      <p:ext uri="{BB962C8B-B14F-4D97-AF65-F5344CB8AC3E}">
        <p14:creationId xmlns:p14="http://schemas.microsoft.com/office/powerpoint/2010/main" val="4127362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31"/>
        <p:cNvGrpSpPr/>
        <p:nvPr/>
      </p:nvGrpSpPr>
      <p:grpSpPr>
        <a:xfrm>
          <a:off x="0" y="0"/>
          <a:ext cx="0" cy="0"/>
          <a:chOff x="0" y="0"/>
          <a:chExt cx="0" cy="0"/>
        </a:xfrm>
      </p:grpSpPr>
      <p:sp>
        <p:nvSpPr>
          <p:cNvPr id="32" name="Google Shape;32;p37"/>
          <p:cNvSpPr/>
          <p:nvPr/>
        </p:nvSpPr>
        <p:spPr>
          <a:xfrm>
            <a:off x="0" y="0"/>
            <a:ext cx="12192000" cy="6858000"/>
          </a:xfrm>
          <a:custGeom>
            <a:avLst/>
            <a:gdLst/>
            <a:ahLst/>
            <a:cxnLst/>
            <a:rect l="l" t="t" r="r" b="b"/>
            <a:pathLst>
              <a:path w="9753600" h="7315200" extrusionOk="0">
                <a:moveTo>
                  <a:pt x="0" y="0"/>
                </a:moveTo>
                <a:lnTo>
                  <a:pt x="9753600" y="0"/>
                </a:lnTo>
                <a:lnTo>
                  <a:pt x="9753600" y="7315200"/>
                </a:lnTo>
                <a:lnTo>
                  <a:pt x="0" y="7315200"/>
                </a:lnTo>
                <a:lnTo>
                  <a:pt x="0" y="0"/>
                </a:lnTo>
                <a:close/>
              </a:path>
            </a:pathLst>
          </a:custGeom>
          <a:solidFill>
            <a:srgbClr val="D3D3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88">
              <a:solidFill>
                <a:schemeClr val="dk1"/>
              </a:solidFill>
              <a:latin typeface="Calibri"/>
              <a:ea typeface="Calibri"/>
              <a:cs typeface="Calibri"/>
              <a:sym typeface="Calibri"/>
            </a:endParaRPr>
          </a:p>
        </p:txBody>
      </p:sp>
      <p:sp>
        <p:nvSpPr>
          <p:cNvPr id="33" name="Google Shape;33;p37"/>
          <p:cNvSpPr/>
          <p:nvPr/>
        </p:nvSpPr>
        <p:spPr>
          <a:xfrm>
            <a:off x="-2640614" y="-1022810"/>
            <a:ext cx="11977688" cy="668833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688">
              <a:solidFill>
                <a:schemeClr val="dk1"/>
              </a:solidFill>
              <a:latin typeface="Calibri"/>
              <a:ea typeface="Calibri"/>
              <a:cs typeface="Calibri"/>
              <a:sym typeface="Calibri"/>
            </a:endParaRPr>
          </a:p>
        </p:txBody>
      </p:sp>
      <p:sp>
        <p:nvSpPr>
          <p:cNvPr id="34" name="Google Shape;34;p37"/>
          <p:cNvSpPr txBox="1">
            <a:spLocks noGrp="1"/>
          </p:cNvSpPr>
          <p:nvPr>
            <p:ph type="title"/>
          </p:nvPr>
        </p:nvSpPr>
        <p:spPr>
          <a:xfrm>
            <a:off x="1133474" y="2547777"/>
            <a:ext cx="9925050" cy="32460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109"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7"/>
          <p:cNvSpPr txBox="1">
            <a:spLocks noGrp="1"/>
          </p:cNvSpPr>
          <p:nvPr>
            <p:ph type="body" idx="1"/>
          </p:nvPr>
        </p:nvSpPr>
        <p:spPr>
          <a:xfrm>
            <a:off x="609600" y="1577342"/>
            <a:ext cx="5303520" cy="201979"/>
          </a:xfrm>
          <a:prstGeom prst="rect">
            <a:avLst/>
          </a:prstGeom>
          <a:noFill/>
          <a:ln>
            <a:noFill/>
          </a:ln>
        </p:spPr>
        <p:txBody>
          <a:bodyPr spcFirstLastPara="1" wrap="square" lIns="0" tIns="0" rIns="0" bIns="0" anchor="t" anchorCtr="0">
            <a:spAutoFit/>
          </a:bodyPr>
          <a:lstStyle>
            <a:lvl1pPr marL="428625" lvl="0" indent="-214313" algn="l">
              <a:spcBef>
                <a:spcPts val="0"/>
              </a:spcBef>
              <a:spcAft>
                <a:spcPts val="0"/>
              </a:spcAft>
              <a:buSzPts val="1400"/>
              <a:buNone/>
              <a:defRPr/>
            </a:lvl1pPr>
            <a:lvl2pPr marL="857250" lvl="1" indent="-214313" algn="l">
              <a:spcBef>
                <a:spcPts val="0"/>
              </a:spcBef>
              <a:spcAft>
                <a:spcPts val="0"/>
              </a:spcAft>
              <a:buSzPts val="1400"/>
              <a:buNone/>
              <a:defRPr/>
            </a:lvl2pPr>
            <a:lvl3pPr marL="1285875" lvl="2" indent="-214313" algn="l">
              <a:spcBef>
                <a:spcPts val="0"/>
              </a:spcBef>
              <a:spcAft>
                <a:spcPts val="0"/>
              </a:spcAft>
              <a:buSzPts val="1400"/>
              <a:buNone/>
              <a:defRPr/>
            </a:lvl3pPr>
            <a:lvl4pPr marL="1714500" lvl="3" indent="-214313" algn="l">
              <a:spcBef>
                <a:spcPts val="0"/>
              </a:spcBef>
              <a:spcAft>
                <a:spcPts val="0"/>
              </a:spcAft>
              <a:buSzPts val="1400"/>
              <a:buNone/>
              <a:defRPr/>
            </a:lvl4pPr>
            <a:lvl5pPr marL="2143125" lvl="4" indent="-214313" algn="l">
              <a:spcBef>
                <a:spcPts val="0"/>
              </a:spcBef>
              <a:spcAft>
                <a:spcPts val="0"/>
              </a:spcAft>
              <a:buSzPts val="1400"/>
              <a:buNone/>
              <a:defRPr/>
            </a:lvl5pPr>
            <a:lvl6pPr marL="2571750" lvl="5" indent="-214313" algn="l">
              <a:spcBef>
                <a:spcPts val="0"/>
              </a:spcBef>
              <a:spcAft>
                <a:spcPts val="0"/>
              </a:spcAft>
              <a:buSzPts val="1400"/>
              <a:buNone/>
              <a:defRPr/>
            </a:lvl6pPr>
            <a:lvl7pPr marL="3000375" lvl="6" indent="-214313" algn="l">
              <a:spcBef>
                <a:spcPts val="0"/>
              </a:spcBef>
              <a:spcAft>
                <a:spcPts val="0"/>
              </a:spcAft>
              <a:buSzPts val="1400"/>
              <a:buNone/>
              <a:defRPr/>
            </a:lvl7pPr>
            <a:lvl8pPr marL="3429000" lvl="7" indent="-214313" algn="l">
              <a:spcBef>
                <a:spcPts val="0"/>
              </a:spcBef>
              <a:spcAft>
                <a:spcPts val="0"/>
              </a:spcAft>
              <a:buSzPts val="1400"/>
              <a:buNone/>
              <a:defRPr/>
            </a:lvl8pPr>
            <a:lvl9pPr marL="3857625" lvl="8" indent="-214313" algn="l">
              <a:spcBef>
                <a:spcPts val="0"/>
              </a:spcBef>
              <a:spcAft>
                <a:spcPts val="0"/>
              </a:spcAft>
              <a:buSzPts val="1400"/>
              <a:buNone/>
              <a:defRPr/>
            </a:lvl9pPr>
          </a:lstStyle>
          <a:p>
            <a:endParaRPr/>
          </a:p>
        </p:txBody>
      </p:sp>
      <p:sp>
        <p:nvSpPr>
          <p:cNvPr id="36" name="Google Shape;36;p37"/>
          <p:cNvSpPr txBox="1">
            <a:spLocks noGrp="1"/>
          </p:cNvSpPr>
          <p:nvPr>
            <p:ph type="body" idx="2"/>
          </p:nvPr>
        </p:nvSpPr>
        <p:spPr>
          <a:xfrm>
            <a:off x="6278880" y="1577342"/>
            <a:ext cx="5303520" cy="201979"/>
          </a:xfrm>
          <a:prstGeom prst="rect">
            <a:avLst/>
          </a:prstGeom>
          <a:noFill/>
          <a:ln>
            <a:noFill/>
          </a:ln>
        </p:spPr>
        <p:txBody>
          <a:bodyPr spcFirstLastPara="1" wrap="square" lIns="0" tIns="0" rIns="0" bIns="0" anchor="t" anchorCtr="0">
            <a:spAutoFit/>
          </a:bodyPr>
          <a:lstStyle>
            <a:lvl1pPr marL="428625" lvl="0" indent="-214313" algn="l">
              <a:spcBef>
                <a:spcPts val="0"/>
              </a:spcBef>
              <a:spcAft>
                <a:spcPts val="0"/>
              </a:spcAft>
              <a:buSzPts val="1400"/>
              <a:buNone/>
              <a:defRPr/>
            </a:lvl1pPr>
            <a:lvl2pPr marL="857250" lvl="1" indent="-214313" algn="l">
              <a:spcBef>
                <a:spcPts val="0"/>
              </a:spcBef>
              <a:spcAft>
                <a:spcPts val="0"/>
              </a:spcAft>
              <a:buSzPts val="1400"/>
              <a:buNone/>
              <a:defRPr/>
            </a:lvl2pPr>
            <a:lvl3pPr marL="1285875" lvl="2" indent="-214313" algn="l">
              <a:spcBef>
                <a:spcPts val="0"/>
              </a:spcBef>
              <a:spcAft>
                <a:spcPts val="0"/>
              </a:spcAft>
              <a:buSzPts val="1400"/>
              <a:buNone/>
              <a:defRPr/>
            </a:lvl3pPr>
            <a:lvl4pPr marL="1714500" lvl="3" indent="-214313" algn="l">
              <a:spcBef>
                <a:spcPts val="0"/>
              </a:spcBef>
              <a:spcAft>
                <a:spcPts val="0"/>
              </a:spcAft>
              <a:buSzPts val="1400"/>
              <a:buNone/>
              <a:defRPr/>
            </a:lvl4pPr>
            <a:lvl5pPr marL="2143125" lvl="4" indent="-214313" algn="l">
              <a:spcBef>
                <a:spcPts val="0"/>
              </a:spcBef>
              <a:spcAft>
                <a:spcPts val="0"/>
              </a:spcAft>
              <a:buSzPts val="1400"/>
              <a:buNone/>
              <a:defRPr/>
            </a:lvl5pPr>
            <a:lvl6pPr marL="2571750" lvl="5" indent="-214313" algn="l">
              <a:spcBef>
                <a:spcPts val="0"/>
              </a:spcBef>
              <a:spcAft>
                <a:spcPts val="0"/>
              </a:spcAft>
              <a:buSzPts val="1400"/>
              <a:buNone/>
              <a:defRPr/>
            </a:lvl6pPr>
            <a:lvl7pPr marL="3000375" lvl="6" indent="-214313" algn="l">
              <a:spcBef>
                <a:spcPts val="0"/>
              </a:spcBef>
              <a:spcAft>
                <a:spcPts val="0"/>
              </a:spcAft>
              <a:buSzPts val="1400"/>
              <a:buNone/>
              <a:defRPr/>
            </a:lvl7pPr>
            <a:lvl8pPr marL="3429000" lvl="7" indent="-214313" algn="l">
              <a:spcBef>
                <a:spcPts val="0"/>
              </a:spcBef>
              <a:spcAft>
                <a:spcPts val="0"/>
              </a:spcAft>
              <a:buSzPts val="1400"/>
              <a:buNone/>
              <a:defRPr/>
            </a:lvl8pPr>
            <a:lvl9pPr marL="3857625" lvl="8" indent="-214313" algn="l">
              <a:spcBef>
                <a:spcPts val="0"/>
              </a:spcBef>
              <a:spcAft>
                <a:spcPts val="0"/>
              </a:spcAft>
              <a:buSzPts val="1400"/>
              <a:buNone/>
              <a:defRPr/>
            </a:lvl9pPr>
          </a:lstStyle>
          <a:p>
            <a:endParaRPr/>
          </a:p>
        </p:txBody>
      </p:sp>
      <p:sp>
        <p:nvSpPr>
          <p:cNvPr id="37" name="Google Shape;37;p37"/>
          <p:cNvSpPr txBox="1">
            <a:spLocks noGrp="1"/>
          </p:cNvSpPr>
          <p:nvPr>
            <p:ph type="ftr" idx="11"/>
          </p:nvPr>
        </p:nvSpPr>
        <p:spPr>
          <a:xfrm>
            <a:off x="4145280" y="6377942"/>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dt" idx="10"/>
          </p:nvPr>
        </p:nvSpPr>
        <p:spPr>
          <a:xfrm>
            <a:off x="609600" y="6377942"/>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8778240" y="6377943"/>
            <a:ext cx="2804160"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GB" smtClean="0"/>
              <a:pPr/>
              <a:t>‹#›</a:t>
            </a:fld>
            <a:endParaRPr lang="en-GB"/>
          </a:p>
        </p:txBody>
      </p:sp>
      <p:sp>
        <p:nvSpPr>
          <p:cNvPr id="2" name="lord">
            <a:extLst>
              <a:ext uri="{FF2B5EF4-FFF2-40B4-BE49-F238E27FC236}">
                <a16:creationId xmlns:a16="http://schemas.microsoft.com/office/drawing/2014/main" id="{BAF4D0A7-E61F-4F49-A960-382225E15D4C}"/>
              </a:ext>
            </a:extLst>
          </p:cNvPr>
          <p:cNvSpPr/>
          <p:nvPr userDrawn="1"/>
        </p:nvSpPr>
        <p:spPr>
          <a:xfrm>
            <a:off x="3917156" y="119063"/>
            <a:ext cx="714375" cy="1905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rtl="0" eaLnBrk="1">
              <a:lnSpc>
                <a:spcPct val="90000"/>
              </a:lnSpc>
              <a:spcBef>
                <a:spcPts val="0"/>
              </a:spcBef>
              <a:spcAft>
                <a:spcPts val="0"/>
              </a:spcAft>
              <a:buFontTx/>
              <a:buNone/>
            </a:pPr>
            <a:r>
              <a:rPr lang="en-GB" sz="1500" b="1" i="0" u="none" baseline="0">
                <a:solidFill>
                  <a:srgbClr val="000000"/>
                </a:solidFill>
                <a:latin typeface="Arial" panose="020B0604020202020204" pitchFamily="34" charset="0"/>
              </a:rPr>
              <a:t>DRAFT</a:t>
            </a:r>
          </a:p>
        </p:txBody>
      </p:sp>
    </p:spTree>
    <p:extLst>
      <p:ext uri="{BB962C8B-B14F-4D97-AF65-F5344CB8AC3E}">
        <p14:creationId xmlns:p14="http://schemas.microsoft.com/office/powerpoint/2010/main" val="322532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1133474" y="2547777"/>
            <a:ext cx="9925050" cy="32460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109"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8"/>
          <p:cNvSpPr txBox="1">
            <a:spLocks noGrp="1"/>
          </p:cNvSpPr>
          <p:nvPr>
            <p:ph type="ftr" idx="11"/>
          </p:nvPr>
        </p:nvSpPr>
        <p:spPr>
          <a:xfrm>
            <a:off x="4145280" y="6377942"/>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8"/>
          <p:cNvSpPr txBox="1">
            <a:spLocks noGrp="1"/>
          </p:cNvSpPr>
          <p:nvPr>
            <p:ph type="dt" idx="10"/>
          </p:nvPr>
        </p:nvSpPr>
        <p:spPr>
          <a:xfrm>
            <a:off x="609600" y="6377942"/>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8"/>
          <p:cNvSpPr txBox="1">
            <a:spLocks noGrp="1"/>
          </p:cNvSpPr>
          <p:nvPr>
            <p:ph type="sldNum" idx="12"/>
          </p:nvPr>
        </p:nvSpPr>
        <p:spPr>
          <a:xfrm>
            <a:off x="8778240" y="6377943"/>
            <a:ext cx="2804160"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6246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p:bg>
      <p:bgPr>
        <a:solidFill>
          <a:schemeClr val="bg1"/>
        </a:solidFill>
        <a:effectLst/>
      </p:bgPr>
    </p:bg>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FCAA8CDD-85D5-455D-B49F-664C57426048}"/>
              </a:ext>
            </a:extLst>
          </p:cNvPr>
          <p:cNvSpPr>
            <a:spLocks noGrp="1"/>
          </p:cNvSpPr>
          <p:nvPr>
            <p:ph type="body" sz="quarter" idx="10" hasCustomPrompt="1"/>
          </p:nvPr>
        </p:nvSpPr>
        <p:spPr bwMode="gray">
          <a:xfrm>
            <a:off x="376237" y="381000"/>
            <a:ext cx="11434763" cy="5335587"/>
          </a:xfrm>
        </p:spPr>
        <p:txBody>
          <a:bodyPr/>
          <a:lstStyle>
            <a:lvl1pPr marL="723900" marR="0" indent="-723900" algn="l" defTabSz="914400" rtl="0" eaLnBrk="1" fontAlgn="auto" latinLnBrk="0" hangingPunct="1">
              <a:lnSpc>
                <a:spcPct val="90000"/>
              </a:lnSpc>
              <a:spcBef>
                <a:spcPts val="900"/>
              </a:spcBef>
              <a:spcAft>
                <a:spcPts val="0"/>
              </a:spcAft>
              <a:buClrTx/>
              <a:buSzTx/>
              <a:buFont typeface="+mj-lt"/>
              <a:buAutoNum type="arabicPeriod"/>
              <a:tabLst/>
              <a:defRPr sz="3800" b="1">
                <a:solidFill>
                  <a:schemeClr val="tx2"/>
                </a:solidFill>
              </a:defRPr>
            </a:lvl1pPr>
            <a:lvl2pPr marL="955675" indent="-954088">
              <a:spcBef>
                <a:spcPts val="0"/>
              </a:spcBef>
              <a:spcAft>
                <a:spcPts val="0"/>
              </a:spcAft>
              <a:buFont typeface="+mj-lt"/>
              <a:buAutoNum type="arabicPeriod"/>
              <a:tabLst/>
              <a:defRPr sz="6000" b="1">
                <a:solidFill>
                  <a:schemeClr val="tx2"/>
                </a:solidFill>
              </a:defRPr>
            </a:lvl2pPr>
            <a:lvl3pPr marL="955675" indent="-954088">
              <a:spcBef>
                <a:spcPts val="0"/>
              </a:spcBef>
              <a:spcAft>
                <a:spcPts val="0"/>
              </a:spcAft>
              <a:buFont typeface="+mj-lt"/>
              <a:buAutoNum type="arabicPeriod"/>
              <a:tabLst/>
              <a:defRPr sz="6000" b="1">
                <a:solidFill>
                  <a:schemeClr val="tx2"/>
                </a:solidFill>
              </a:defRPr>
            </a:lvl3pPr>
            <a:lvl4pPr marL="955675" indent="-954088">
              <a:spcBef>
                <a:spcPts val="0"/>
              </a:spcBef>
              <a:spcAft>
                <a:spcPts val="0"/>
              </a:spcAft>
              <a:buFont typeface="+mj-lt"/>
              <a:buAutoNum type="arabicPeriod"/>
              <a:tabLst/>
              <a:defRPr sz="6000" b="1">
                <a:solidFill>
                  <a:schemeClr val="tx2"/>
                </a:solidFill>
              </a:defRPr>
            </a:lvl4pPr>
            <a:lvl5pPr marL="955675" indent="-954088">
              <a:spcBef>
                <a:spcPts val="0"/>
              </a:spcBef>
              <a:spcAft>
                <a:spcPts val="0"/>
              </a:spcAft>
              <a:buFont typeface="+mj-lt"/>
              <a:buAutoNum type="arabicPeriod"/>
              <a:tabLst/>
              <a:defRPr sz="6000" b="1">
                <a:solidFill>
                  <a:schemeClr val="tx2"/>
                </a:solidFill>
              </a:defRPr>
            </a:lvl5pPr>
          </a:lstStyle>
          <a:p>
            <a:pPr lvl="0"/>
            <a:r>
              <a:rPr lang="en-GB"/>
              <a:t>Chapter heading</a:t>
            </a:r>
            <a:endParaRPr lang="en-GB" dirty="0"/>
          </a:p>
        </p:txBody>
      </p:sp>
    </p:spTree>
    <p:extLst>
      <p:ext uri="{BB962C8B-B14F-4D97-AF65-F5344CB8AC3E}">
        <p14:creationId xmlns:p14="http://schemas.microsoft.com/office/powerpoint/2010/main" val="288260997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45"/>
        <p:cNvGrpSpPr/>
        <p:nvPr/>
      </p:nvGrpSpPr>
      <p:grpSpPr>
        <a:xfrm>
          <a:off x="0" y="0"/>
          <a:ext cx="0" cy="0"/>
          <a:chOff x="0" y="0"/>
          <a:chExt cx="0" cy="0"/>
        </a:xfrm>
      </p:grpSpPr>
      <p:sp>
        <p:nvSpPr>
          <p:cNvPr id="46" name="Google Shape;46;p39"/>
          <p:cNvSpPr txBox="1">
            <a:spLocks noGrp="1"/>
          </p:cNvSpPr>
          <p:nvPr>
            <p:ph type="ftr" idx="11"/>
          </p:nvPr>
        </p:nvSpPr>
        <p:spPr>
          <a:xfrm>
            <a:off x="4145280" y="6377942"/>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9"/>
          <p:cNvSpPr txBox="1">
            <a:spLocks noGrp="1"/>
          </p:cNvSpPr>
          <p:nvPr>
            <p:ph type="dt" idx="10"/>
          </p:nvPr>
        </p:nvSpPr>
        <p:spPr>
          <a:xfrm>
            <a:off x="609600" y="6377942"/>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9"/>
          <p:cNvSpPr txBox="1">
            <a:spLocks noGrp="1"/>
          </p:cNvSpPr>
          <p:nvPr>
            <p:ph type="sldNum" idx="12"/>
          </p:nvPr>
        </p:nvSpPr>
        <p:spPr>
          <a:xfrm>
            <a:off x="8778240" y="6377943"/>
            <a:ext cx="2804160"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4115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47065A8-FE0C-4E45-8273-572C0E002B19}"/>
              </a:ext>
            </a:extLst>
          </p:cNvPr>
          <p:cNvGraphicFramePr>
            <a:graphicFrameLocks noChangeAspect="1"/>
          </p:cNvGraphicFramePr>
          <p:nvPr userDrawn="1">
            <p:custDataLst>
              <p:tags r:id="rId2"/>
            </p:custDataLst>
            <p:extLst>
              <p:ext uri="{D42A27DB-BD31-4B8C-83A1-F6EECF244321}">
                <p14:modId xmlns:p14="http://schemas.microsoft.com/office/powerpoint/2010/main" val="3414840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347065A8-FE0C-4E45-8273-572C0E002B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3D906BB-B766-4A81-982C-FF509E5EC786}"/>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GB" sz="38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8" name="Picture Placeholder 27">
            <a:extLst>
              <a:ext uri="{FF2B5EF4-FFF2-40B4-BE49-F238E27FC236}">
                <a16:creationId xmlns:a16="http://schemas.microsoft.com/office/drawing/2014/main" id="{51A428E3-848B-4A4F-88B3-C1AC15148599}"/>
              </a:ext>
            </a:extLst>
          </p:cNvPr>
          <p:cNvSpPr>
            <a:spLocks noGrp="1"/>
          </p:cNvSpPr>
          <p:nvPr>
            <p:ph type="pic" sz="quarter" idx="42" hasCustomPrompt="1"/>
          </p:nvPr>
        </p:nvSpPr>
        <p:spPr bwMode="gray">
          <a:xfrm>
            <a:off x="6477001" y="0"/>
            <a:ext cx="5714999" cy="6858000"/>
          </a:xfrm>
          <a:custGeom>
            <a:avLst/>
            <a:gdLst>
              <a:gd name="connsiteX0" fmla="*/ 0 w 5629275"/>
              <a:gd name="connsiteY0" fmla="*/ 0 h 6858000"/>
              <a:gd name="connsiteX1" fmla="*/ 5629275 w 5629275"/>
              <a:gd name="connsiteY1" fmla="*/ 0 h 6858000"/>
              <a:gd name="connsiteX2" fmla="*/ 5629275 w 5629275"/>
              <a:gd name="connsiteY2" fmla="*/ 1423986 h 6858000"/>
              <a:gd name="connsiteX3" fmla="*/ 1566860 w 5629275"/>
              <a:gd name="connsiteY3" fmla="*/ 1423986 h 6858000"/>
              <a:gd name="connsiteX4" fmla="*/ 1566860 w 5629275"/>
              <a:gd name="connsiteY4" fmla="*/ 2709861 h 6858000"/>
              <a:gd name="connsiteX5" fmla="*/ 5072061 w 5629275"/>
              <a:gd name="connsiteY5" fmla="*/ 2709861 h 6858000"/>
              <a:gd name="connsiteX6" fmla="*/ 5072061 w 5629275"/>
              <a:gd name="connsiteY6" fmla="*/ 4204704 h 6858000"/>
              <a:gd name="connsiteX7" fmla="*/ 1566860 w 5629275"/>
              <a:gd name="connsiteY7" fmla="*/ 4204704 h 6858000"/>
              <a:gd name="connsiteX8" fmla="*/ 1566860 w 5629275"/>
              <a:gd name="connsiteY8" fmla="*/ 5386387 h 6858000"/>
              <a:gd name="connsiteX9" fmla="*/ 5629275 w 5629275"/>
              <a:gd name="connsiteY9" fmla="*/ 5386387 h 6858000"/>
              <a:gd name="connsiteX10" fmla="*/ 5629275 w 5629275"/>
              <a:gd name="connsiteY10" fmla="*/ 6858000 h 6858000"/>
              <a:gd name="connsiteX11" fmla="*/ 0 w 5629275"/>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9275" h="6858000">
                <a:moveTo>
                  <a:pt x="0" y="0"/>
                </a:moveTo>
                <a:lnTo>
                  <a:pt x="5629275" y="0"/>
                </a:lnTo>
                <a:lnTo>
                  <a:pt x="5629275" y="1423986"/>
                </a:lnTo>
                <a:lnTo>
                  <a:pt x="1566860" y="1423986"/>
                </a:lnTo>
                <a:lnTo>
                  <a:pt x="1566860" y="2709861"/>
                </a:lnTo>
                <a:lnTo>
                  <a:pt x="5072061" y="2709861"/>
                </a:lnTo>
                <a:lnTo>
                  <a:pt x="5072061" y="4204704"/>
                </a:lnTo>
                <a:lnTo>
                  <a:pt x="1566860" y="4204704"/>
                </a:lnTo>
                <a:lnTo>
                  <a:pt x="1566860" y="5386387"/>
                </a:lnTo>
                <a:lnTo>
                  <a:pt x="5629275" y="5386387"/>
                </a:lnTo>
                <a:lnTo>
                  <a:pt x="5629275" y="6858000"/>
                </a:lnTo>
                <a:lnTo>
                  <a:pt x="0" y="6858000"/>
                </a:lnTo>
                <a:close/>
              </a:path>
            </a:pathLst>
          </a:custGeom>
          <a:solidFill>
            <a:schemeClr val="bg1">
              <a:lumMod val="95000"/>
            </a:schemeClr>
          </a:solidFill>
        </p:spPr>
        <p:txBody>
          <a:bodyPr wrap="square" anchor="b">
            <a:no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a:t>Click to insert image</a:t>
            </a:r>
            <a:endParaRPr lang="en-GB" dirty="0"/>
          </a:p>
        </p:txBody>
      </p:sp>
      <p:sp>
        <p:nvSpPr>
          <p:cNvPr id="14" name="Title 1">
            <a:extLst>
              <a:ext uri="{FF2B5EF4-FFF2-40B4-BE49-F238E27FC236}">
                <a16:creationId xmlns:a16="http://schemas.microsoft.com/office/drawing/2014/main" id="{3704D232-213D-1349-BF20-DDEDEB909A2D}"/>
              </a:ext>
            </a:extLst>
          </p:cNvPr>
          <p:cNvSpPr>
            <a:spLocks noGrp="1"/>
          </p:cNvSpPr>
          <p:nvPr>
            <p:ph type="title" hasCustomPrompt="1"/>
          </p:nvPr>
        </p:nvSpPr>
        <p:spPr bwMode="gray">
          <a:xfrm>
            <a:off x="381001" y="381000"/>
            <a:ext cx="5334000" cy="1524000"/>
          </a:xfrm>
        </p:spPr>
        <p:txBody>
          <a:bodyPr/>
          <a:lstStyle>
            <a:lvl1pPr marL="0" marR="0" indent="0" algn="l" defTabSz="914400" rtl="0" eaLnBrk="1" fontAlgn="auto" latinLnBrk="0" hangingPunct="1">
              <a:lnSpc>
                <a:spcPct val="90000"/>
              </a:lnSpc>
              <a:spcBef>
                <a:spcPts val="0"/>
              </a:spcBef>
              <a:spcAft>
                <a:spcPts val="600"/>
              </a:spcAft>
              <a:buClrTx/>
              <a:buSzTx/>
              <a:buFontTx/>
              <a:buNone/>
              <a:tabLst/>
              <a:defRPr sz="3800"/>
            </a:lvl1pPr>
          </a:lstStyle>
          <a:p>
            <a:r>
              <a:rPr lang="en-GB"/>
              <a:t>Set the scene.</a:t>
            </a:r>
            <a:br>
              <a:rPr lang="en-GB"/>
            </a:br>
            <a:r>
              <a:rPr lang="en-GB"/>
              <a:t>Cover the context.</a:t>
            </a:r>
            <a:endParaRPr lang="en-GB" dirty="0"/>
          </a:p>
        </p:txBody>
      </p:sp>
      <p:sp>
        <p:nvSpPr>
          <p:cNvPr id="5" name="Text Placeholder 4">
            <a:extLst>
              <a:ext uri="{FF2B5EF4-FFF2-40B4-BE49-F238E27FC236}">
                <a16:creationId xmlns:a16="http://schemas.microsoft.com/office/drawing/2014/main" id="{D0E1206B-8429-4EF3-BAFD-1AE585D9C247}"/>
              </a:ext>
            </a:extLst>
          </p:cNvPr>
          <p:cNvSpPr>
            <a:spLocks noGrp="1"/>
          </p:cNvSpPr>
          <p:nvPr>
            <p:ph type="body" sz="quarter" idx="43"/>
          </p:nvPr>
        </p:nvSpPr>
        <p:spPr>
          <a:xfrm>
            <a:off x="381000" y="2286000"/>
            <a:ext cx="5334000" cy="3810000"/>
          </a:xfrm>
        </p:spPr>
        <p:txBody>
          <a:bodyPr/>
          <a:lstStyle>
            <a:lvl1pPr>
              <a:spcBef>
                <a:spcPts val="900"/>
              </a:spcBef>
              <a:spcAft>
                <a:spcPts val="0"/>
              </a:spcAft>
              <a:defRPr sz="1600"/>
            </a:lvl1pPr>
            <a:lvl2pPr marL="203200" indent="-203200">
              <a:spcBef>
                <a:spcPts val="900"/>
              </a:spcBef>
              <a:spcAft>
                <a:spcPts val="0"/>
              </a:spcAft>
              <a:buClr>
                <a:srgbClr val="000000"/>
              </a:buClr>
              <a:buSzPct val="100000"/>
              <a:buFont typeface="Arial" panose="020B0604020202020204" pitchFamily="34" charset="0"/>
              <a:buChar char="–"/>
              <a:defRPr sz="1600"/>
            </a:lvl2pPr>
            <a:lvl3pPr marL="410464" indent="-203200">
              <a:spcBef>
                <a:spcPts val="900"/>
              </a:spcBef>
              <a:spcAft>
                <a:spcPts val="0"/>
              </a:spcAft>
              <a:buClr>
                <a:srgbClr val="000000"/>
              </a:buClr>
              <a:buSzPct val="100000"/>
              <a:buFont typeface="Arial" panose="020B0604020202020204" pitchFamily="34" charset="0"/>
              <a:buChar char="–"/>
              <a:defRPr sz="1600"/>
            </a:lvl3pPr>
            <a:lvl4pPr marL="615696" indent="-203200">
              <a:spcBef>
                <a:spcPts val="900"/>
              </a:spcBef>
              <a:spcAft>
                <a:spcPts val="0"/>
              </a:spcAft>
              <a:buClr>
                <a:srgbClr val="000000"/>
              </a:buClr>
              <a:buSzPct val="100000"/>
              <a:buFont typeface="Arial" panose="020B0604020202020204" pitchFamily="34" charset="0"/>
              <a:buChar char="–"/>
              <a:defRPr sz="1600"/>
            </a:lvl4pPr>
            <a:lvl5pPr>
              <a:spcBef>
                <a:spcPts val="900"/>
              </a:spcBef>
              <a:spcAft>
                <a:spcPts val="0"/>
              </a:spcAft>
              <a:defRPr sz="1600"/>
            </a:lvl5pPr>
          </a:lstStyle>
          <a:p>
            <a:pPr lvl="0"/>
            <a:r>
              <a:rPr lang="en-GB"/>
              <a:t>Click to edit Master text styles</a:t>
            </a:r>
          </a:p>
          <a:p>
            <a:pPr lvl="1"/>
            <a:r>
              <a:rPr lang="en-GB"/>
              <a:t>Second level</a:t>
            </a:r>
          </a:p>
          <a:p>
            <a:pPr lvl="2"/>
            <a:r>
              <a:rPr lang="en-GB"/>
              <a:t>Third level</a:t>
            </a:r>
            <a:endParaRPr lang="en-GB" dirty="0"/>
          </a:p>
        </p:txBody>
      </p:sp>
    </p:spTree>
    <p:extLst>
      <p:ext uri="{BB962C8B-B14F-4D97-AF65-F5344CB8AC3E}">
        <p14:creationId xmlns:p14="http://schemas.microsoft.com/office/powerpoint/2010/main" val="29844237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ight">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1126D42-B0E9-499F-A915-8A39956BF856}"/>
              </a:ext>
            </a:extLst>
          </p:cNvPr>
          <p:cNvGraphicFramePr>
            <a:graphicFrameLocks noChangeAspect="1"/>
          </p:cNvGraphicFramePr>
          <p:nvPr userDrawn="1">
            <p:custDataLst>
              <p:tags r:id="rId2"/>
            </p:custDataLst>
            <p:extLst>
              <p:ext uri="{D42A27DB-BD31-4B8C-83A1-F6EECF244321}">
                <p14:modId xmlns:p14="http://schemas.microsoft.com/office/powerpoint/2010/main" val="15660368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11126D42-B0E9-499F-A915-8A39956BF85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52BC96C-63C5-4844-96EE-D90D933B1DF1}"/>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GB" sz="38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011E03C1-D400-8046-89BB-D260E3A84477}"/>
              </a:ext>
            </a:extLst>
          </p:cNvPr>
          <p:cNvSpPr>
            <a:spLocks noGrp="1"/>
          </p:cNvSpPr>
          <p:nvPr>
            <p:ph type="title" hasCustomPrompt="1"/>
          </p:nvPr>
        </p:nvSpPr>
        <p:spPr bwMode="gray">
          <a:xfrm>
            <a:off x="381000" y="381000"/>
            <a:ext cx="5334001" cy="1524000"/>
          </a:xfrm>
        </p:spPr>
        <p:txBody>
          <a:bodyPr/>
          <a:lstStyle>
            <a:lvl1pPr marL="0" marR="0" indent="0" algn="l" defTabSz="914400" rtl="0" eaLnBrk="1" fontAlgn="auto" latinLnBrk="0" hangingPunct="1">
              <a:lnSpc>
                <a:spcPct val="90000"/>
              </a:lnSpc>
              <a:spcBef>
                <a:spcPts val="0"/>
              </a:spcBef>
              <a:spcAft>
                <a:spcPts val="600"/>
              </a:spcAft>
              <a:buClrTx/>
              <a:buSzTx/>
              <a:buFontTx/>
              <a:buNone/>
              <a:tabLst/>
              <a:defRPr sz="3800"/>
            </a:lvl1pPr>
          </a:lstStyle>
          <a:p>
            <a:r>
              <a:rPr lang="en-GB"/>
              <a:t>Make your case.</a:t>
            </a:r>
            <a:br>
              <a:rPr lang="en-GB"/>
            </a:br>
            <a:r>
              <a:rPr lang="en-GB"/>
              <a:t>Show the proof.</a:t>
            </a:r>
            <a:endParaRPr lang="en-GB" dirty="0"/>
          </a:p>
        </p:txBody>
      </p:sp>
      <p:sp>
        <p:nvSpPr>
          <p:cNvPr id="17" name="Picture Placeholder 16">
            <a:extLst>
              <a:ext uri="{FF2B5EF4-FFF2-40B4-BE49-F238E27FC236}">
                <a16:creationId xmlns:a16="http://schemas.microsoft.com/office/drawing/2014/main" id="{81FB390D-B9A1-4431-8429-E440C2BE6863}"/>
              </a:ext>
            </a:extLst>
          </p:cNvPr>
          <p:cNvSpPr>
            <a:spLocks noGrp="1"/>
          </p:cNvSpPr>
          <p:nvPr>
            <p:ph type="pic" sz="quarter" idx="42" hasCustomPrompt="1"/>
          </p:nvPr>
        </p:nvSpPr>
        <p:spPr bwMode="gray">
          <a:xfrm>
            <a:off x="5726131" y="0"/>
            <a:ext cx="6465869" cy="6856413"/>
          </a:xfrm>
          <a:custGeom>
            <a:avLst/>
            <a:gdLst>
              <a:gd name="connsiteX0" fmla="*/ 3570285 w 6465869"/>
              <a:gd name="connsiteY0" fmla="*/ 2074129 h 6856413"/>
              <a:gd name="connsiteX1" fmla="*/ 2780173 w 6465869"/>
              <a:gd name="connsiteY1" fmla="*/ 3992705 h 6856413"/>
              <a:gd name="connsiteX2" fmla="*/ 4357474 w 6465869"/>
              <a:gd name="connsiteY2" fmla="*/ 3992705 h 6856413"/>
              <a:gd name="connsiteX3" fmla="*/ 2786873 w 6465869"/>
              <a:gd name="connsiteY3" fmla="*/ 0 h 6856413"/>
              <a:gd name="connsiteX4" fmla="*/ 4349150 w 6465869"/>
              <a:gd name="connsiteY4" fmla="*/ 0 h 6856413"/>
              <a:gd name="connsiteX5" fmla="*/ 6465869 w 6465869"/>
              <a:gd name="connsiteY5" fmla="*/ 5210627 h 6856413"/>
              <a:gd name="connsiteX6" fmla="*/ 6465869 w 6465869"/>
              <a:gd name="connsiteY6" fmla="*/ 6856413 h 6856413"/>
              <a:gd name="connsiteX7" fmla="*/ 5487503 w 6465869"/>
              <a:gd name="connsiteY7" fmla="*/ 6856413 h 6856413"/>
              <a:gd name="connsiteX8" fmla="*/ 4896573 w 6465869"/>
              <a:gd name="connsiteY8" fmla="*/ 5390820 h 6856413"/>
              <a:gd name="connsiteX9" fmla="*/ 2199618 w 6465869"/>
              <a:gd name="connsiteY9" fmla="*/ 5390820 h 6856413"/>
              <a:gd name="connsiteX10" fmla="*/ 1612707 w 6465869"/>
              <a:gd name="connsiteY10" fmla="*/ 6856413 h 6856413"/>
              <a:gd name="connsiteX11" fmla="*/ 0 w 6465869"/>
              <a:gd name="connsiteY11"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65869" h="6856413">
                <a:moveTo>
                  <a:pt x="3570285" y="2074129"/>
                </a:moveTo>
                <a:lnTo>
                  <a:pt x="2780173" y="3992705"/>
                </a:lnTo>
                <a:lnTo>
                  <a:pt x="4357474" y="3992705"/>
                </a:lnTo>
                <a:close/>
                <a:moveTo>
                  <a:pt x="2786873" y="0"/>
                </a:moveTo>
                <a:lnTo>
                  <a:pt x="4349150" y="0"/>
                </a:lnTo>
                <a:lnTo>
                  <a:pt x="6465869" y="5210627"/>
                </a:lnTo>
                <a:lnTo>
                  <a:pt x="6465869" y="6856413"/>
                </a:lnTo>
                <a:lnTo>
                  <a:pt x="5487503" y="6856413"/>
                </a:lnTo>
                <a:lnTo>
                  <a:pt x="4896573" y="5390820"/>
                </a:lnTo>
                <a:lnTo>
                  <a:pt x="2199618" y="5390820"/>
                </a:lnTo>
                <a:lnTo>
                  <a:pt x="1612707" y="6856413"/>
                </a:lnTo>
                <a:lnTo>
                  <a:pt x="0" y="6856413"/>
                </a:lnTo>
                <a:close/>
              </a:path>
            </a:pathLst>
          </a:custGeom>
          <a:solidFill>
            <a:schemeClr val="bg1">
              <a:lumMod val="95000"/>
            </a:schemeClr>
          </a:solidFill>
        </p:spPr>
        <p:txBody>
          <a:bodyPr wrap="square" anchor="b">
            <a:noAutofit/>
          </a:bodyPr>
          <a:lstStyle>
            <a:lvl1pPr marL="0" marR="0" indent="0" algn="ctr" defTabSz="914400" rtl="0" eaLnBrk="1" fontAlgn="auto" latinLnBrk="0" hangingPunct="1">
              <a:lnSpc>
                <a:spcPct val="90000"/>
              </a:lnSpc>
              <a:spcBef>
                <a:spcPts val="600"/>
              </a:spcBef>
              <a:spcAft>
                <a:spcPts val="60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a:t>Click to insert image</a:t>
            </a:r>
            <a:endParaRPr lang="en-GB" dirty="0"/>
          </a:p>
        </p:txBody>
      </p:sp>
      <p:sp>
        <p:nvSpPr>
          <p:cNvPr id="8" name="Text Placeholder 4">
            <a:extLst>
              <a:ext uri="{FF2B5EF4-FFF2-40B4-BE49-F238E27FC236}">
                <a16:creationId xmlns:a16="http://schemas.microsoft.com/office/drawing/2014/main" id="{4BEAD478-665D-496C-B00E-61831230A9ED}"/>
              </a:ext>
            </a:extLst>
          </p:cNvPr>
          <p:cNvSpPr>
            <a:spLocks noGrp="1"/>
          </p:cNvSpPr>
          <p:nvPr>
            <p:ph type="body" sz="quarter" idx="43"/>
          </p:nvPr>
        </p:nvSpPr>
        <p:spPr>
          <a:xfrm>
            <a:off x="381000" y="2286000"/>
            <a:ext cx="5334000" cy="3810000"/>
          </a:xfrm>
        </p:spPr>
        <p:txBody>
          <a:bodyPr/>
          <a:lstStyle>
            <a:lvl1pPr>
              <a:spcBef>
                <a:spcPts val="900"/>
              </a:spcBef>
              <a:spcAft>
                <a:spcPts val="0"/>
              </a:spcAft>
              <a:defRPr sz="1600"/>
            </a:lvl1pPr>
            <a:lvl2pPr marL="203200" indent="-203200">
              <a:spcBef>
                <a:spcPts val="900"/>
              </a:spcBef>
              <a:spcAft>
                <a:spcPts val="0"/>
              </a:spcAft>
              <a:buClr>
                <a:srgbClr val="000000"/>
              </a:buClr>
              <a:buSzPct val="100000"/>
              <a:buFont typeface="Arial" panose="020B0604020202020204" pitchFamily="34" charset="0"/>
              <a:buChar char="–"/>
              <a:defRPr sz="1600"/>
            </a:lvl2pPr>
            <a:lvl3pPr marL="410464" indent="-203200">
              <a:spcBef>
                <a:spcPts val="900"/>
              </a:spcBef>
              <a:spcAft>
                <a:spcPts val="0"/>
              </a:spcAft>
              <a:buClr>
                <a:srgbClr val="000000"/>
              </a:buClr>
              <a:buSzPct val="100000"/>
              <a:buFont typeface="Arial" panose="020B0604020202020204" pitchFamily="34" charset="0"/>
              <a:buChar char="–"/>
              <a:defRPr sz="1600"/>
            </a:lvl3pPr>
            <a:lvl4pPr marL="615696" indent="-203200">
              <a:spcBef>
                <a:spcPts val="900"/>
              </a:spcBef>
              <a:spcAft>
                <a:spcPts val="0"/>
              </a:spcAft>
              <a:buClr>
                <a:srgbClr val="000000"/>
              </a:buClr>
              <a:buSzPct val="100000"/>
              <a:buFont typeface="Arial" panose="020B0604020202020204" pitchFamily="34" charset="0"/>
              <a:buChar char="–"/>
              <a:defRPr sz="1600"/>
            </a:lvl4pPr>
            <a:lvl5pPr>
              <a:spcBef>
                <a:spcPts val="900"/>
              </a:spcBef>
              <a:spcAft>
                <a:spcPts val="0"/>
              </a:spcAft>
              <a:defRPr sz="1600"/>
            </a:lvl5pPr>
          </a:lstStyle>
          <a:p>
            <a:pPr lvl="0"/>
            <a:r>
              <a:rPr lang="en-GB"/>
              <a:t>Click to edit Master text styles</a:t>
            </a:r>
          </a:p>
          <a:p>
            <a:pPr lvl="1"/>
            <a:r>
              <a:rPr lang="en-GB"/>
              <a:t>Second level</a:t>
            </a:r>
          </a:p>
          <a:p>
            <a:pPr lvl="2"/>
            <a:r>
              <a:rPr lang="en-GB"/>
              <a:t>Third level</a:t>
            </a:r>
            <a:endParaRPr lang="en-GB" dirty="0"/>
          </a:p>
        </p:txBody>
      </p:sp>
    </p:spTree>
    <p:extLst>
      <p:ext uri="{BB962C8B-B14F-4D97-AF65-F5344CB8AC3E}">
        <p14:creationId xmlns:p14="http://schemas.microsoft.com/office/powerpoint/2010/main" val="9237245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776B111-B678-4C87-B9DB-258250659E9F}"/>
              </a:ext>
            </a:extLst>
          </p:cNvPr>
          <p:cNvGraphicFramePr>
            <a:graphicFrameLocks noChangeAspect="1"/>
          </p:cNvGraphicFramePr>
          <p:nvPr userDrawn="1">
            <p:custDataLst>
              <p:tags r:id="rId2"/>
            </p:custDataLst>
            <p:extLst>
              <p:ext uri="{D42A27DB-BD31-4B8C-83A1-F6EECF244321}">
                <p14:modId xmlns:p14="http://schemas.microsoft.com/office/powerpoint/2010/main" val="3719399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F776B111-B678-4C87-B9DB-258250659E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D933C2C-4ED0-4B82-8997-E93AEB96EC55}"/>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GB" sz="38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16" name="Title 1">
            <a:extLst>
              <a:ext uri="{FF2B5EF4-FFF2-40B4-BE49-F238E27FC236}">
                <a16:creationId xmlns:a16="http://schemas.microsoft.com/office/drawing/2014/main" id="{C75495C2-4728-204B-897F-ADE6303F81B6}"/>
              </a:ext>
            </a:extLst>
          </p:cNvPr>
          <p:cNvSpPr>
            <a:spLocks noGrp="1"/>
          </p:cNvSpPr>
          <p:nvPr>
            <p:ph type="title" hasCustomPrompt="1"/>
          </p:nvPr>
        </p:nvSpPr>
        <p:spPr bwMode="gray">
          <a:xfrm>
            <a:off x="381001" y="381000"/>
            <a:ext cx="5334000" cy="1524000"/>
          </a:xfrm>
        </p:spPr>
        <p:txBody>
          <a:bodyPr/>
          <a:lstStyle>
            <a:lvl1pPr marL="0" marR="0" indent="0" algn="l" defTabSz="914400" rtl="0" eaLnBrk="1" fontAlgn="auto" latinLnBrk="0" hangingPunct="1">
              <a:lnSpc>
                <a:spcPct val="90000"/>
              </a:lnSpc>
              <a:spcBef>
                <a:spcPts val="0"/>
              </a:spcBef>
              <a:spcAft>
                <a:spcPts val="600"/>
              </a:spcAft>
              <a:buClrTx/>
              <a:buSzTx/>
              <a:buFontTx/>
              <a:buNone/>
              <a:tabLst/>
              <a:defRPr sz="3800"/>
            </a:lvl1pPr>
          </a:lstStyle>
          <a:p>
            <a:r>
              <a:rPr lang="en-GB"/>
              <a:t>The ‘so what?’.</a:t>
            </a:r>
            <a:br>
              <a:rPr lang="en-GB"/>
            </a:br>
            <a:r>
              <a:rPr lang="en-GB"/>
              <a:t>How to make a change.</a:t>
            </a:r>
            <a:endParaRPr lang="en-GB" dirty="0"/>
          </a:p>
        </p:txBody>
      </p:sp>
      <p:sp>
        <p:nvSpPr>
          <p:cNvPr id="14" name="Picture Placeholder 13">
            <a:extLst>
              <a:ext uri="{FF2B5EF4-FFF2-40B4-BE49-F238E27FC236}">
                <a16:creationId xmlns:a16="http://schemas.microsoft.com/office/drawing/2014/main" id="{9F682349-BFFC-4F99-8587-BDD310D19432}"/>
              </a:ext>
            </a:extLst>
          </p:cNvPr>
          <p:cNvSpPr>
            <a:spLocks noGrp="1"/>
          </p:cNvSpPr>
          <p:nvPr>
            <p:ph type="pic" sz="quarter" idx="42" hasCustomPrompt="1"/>
          </p:nvPr>
        </p:nvSpPr>
        <p:spPr bwMode="gray">
          <a:xfrm>
            <a:off x="6096000" y="1"/>
            <a:ext cx="6096000" cy="6856412"/>
          </a:xfrm>
          <a:custGeom>
            <a:avLst/>
            <a:gdLst>
              <a:gd name="connsiteX0" fmla="*/ 1514163 w 6096000"/>
              <a:gd name="connsiteY0" fmla="*/ 1272567 h 6856412"/>
              <a:gd name="connsiteX1" fmla="*/ 1514163 w 6096000"/>
              <a:gd name="connsiteY1" fmla="*/ 2918854 h 6856412"/>
              <a:gd name="connsiteX2" fmla="*/ 3141813 w 6096000"/>
              <a:gd name="connsiteY2" fmla="*/ 2918854 h 6856412"/>
              <a:gd name="connsiteX3" fmla="*/ 4300976 w 6096000"/>
              <a:gd name="connsiteY3" fmla="*/ 2074657 h 6856412"/>
              <a:gd name="connsiteX4" fmla="*/ 3141813 w 6096000"/>
              <a:gd name="connsiteY4" fmla="*/ 1272648 h 6856412"/>
              <a:gd name="connsiteX5" fmla="*/ 0 w 6096000"/>
              <a:gd name="connsiteY5" fmla="*/ 0 h 6856412"/>
              <a:gd name="connsiteX6" fmla="*/ 3371063 w 6096000"/>
              <a:gd name="connsiteY6" fmla="*/ 0 h 6856412"/>
              <a:gd name="connsiteX7" fmla="*/ 5764098 w 6096000"/>
              <a:gd name="connsiteY7" fmla="*/ 1914880 h 6856412"/>
              <a:gd name="connsiteX8" fmla="*/ 4473298 w 6096000"/>
              <a:gd name="connsiteY8" fmla="*/ 3946539 h 6856412"/>
              <a:gd name="connsiteX9" fmla="*/ 4067868 w 6096000"/>
              <a:gd name="connsiteY9" fmla="*/ 4051622 h 6856412"/>
              <a:gd name="connsiteX10" fmla="*/ 6096000 w 6096000"/>
              <a:gd name="connsiteY10" fmla="*/ 6743454 h 6856412"/>
              <a:gd name="connsiteX11" fmla="*/ 6096000 w 6096000"/>
              <a:gd name="connsiteY11" fmla="*/ 6856412 h 6856412"/>
              <a:gd name="connsiteX12" fmla="*/ 4434202 w 6096000"/>
              <a:gd name="connsiteY12" fmla="*/ 6856412 h 6856412"/>
              <a:gd name="connsiteX13" fmla="*/ 2428564 w 6096000"/>
              <a:gd name="connsiteY13" fmla="*/ 4203318 h 6856412"/>
              <a:gd name="connsiteX14" fmla="*/ 1514081 w 6096000"/>
              <a:gd name="connsiteY14" fmla="*/ 4203318 h 6856412"/>
              <a:gd name="connsiteX15" fmla="*/ 1514163 w 6096000"/>
              <a:gd name="connsiteY15" fmla="*/ 6856412 h 6856412"/>
              <a:gd name="connsiteX16" fmla="*/ 0 w 6096000"/>
              <a:gd name="connsiteY16" fmla="*/ 6856412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0" h="6856412">
                <a:moveTo>
                  <a:pt x="1514163" y="1272567"/>
                </a:moveTo>
                <a:lnTo>
                  <a:pt x="1514163" y="2918854"/>
                </a:lnTo>
                <a:lnTo>
                  <a:pt x="3141813" y="2918854"/>
                </a:lnTo>
                <a:cubicBezTo>
                  <a:pt x="4117526" y="2918854"/>
                  <a:pt x="4300976" y="2462344"/>
                  <a:pt x="4300976" y="2074657"/>
                </a:cubicBezTo>
                <a:cubicBezTo>
                  <a:pt x="4300976" y="1664111"/>
                  <a:pt x="4089550" y="1272648"/>
                  <a:pt x="3141813" y="1272648"/>
                </a:cubicBezTo>
                <a:close/>
                <a:moveTo>
                  <a:pt x="0" y="0"/>
                </a:moveTo>
                <a:lnTo>
                  <a:pt x="3371063" y="0"/>
                </a:lnTo>
                <a:cubicBezTo>
                  <a:pt x="5093320" y="0"/>
                  <a:pt x="5764098" y="808058"/>
                  <a:pt x="5764098" y="1914880"/>
                </a:cubicBezTo>
                <a:cubicBezTo>
                  <a:pt x="5764098" y="2958727"/>
                  <a:pt x="5303162" y="3570018"/>
                  <a:pt x="4473298" y="3946539"/>
                </a:cubicBezTo>
                <a:cubicBezTo>
                  <a:pt x="4473298" y="3946539"/>
                  <a:pt x="4340686" y="3999770"/>
                  <a:pt x="4067868" y="4051622"/>
                </a:cubicBezTo>
                <a:lnTo>
                  <a:pt x="6096000" y="6743454"/>
                </a:lnTo>
                <a:lnTo>
                  <a:pt x="6096000" y="6856412"/>
                </a:lnTo>
                <a:lnTo>
                  <a:pt x="4434202" y="6856412"/>
                </a:lnTo>
                <a:lnTo>
                  <a:pt x="2428564" y="4203318"/>
                </a:lnTo>
                <a:lnTo>
                  <a:pt x="1514081" y="4203318"/>
                </a:lnTo>
                <a:lnTo>
                  <a:pt x="1514163" y="6856412"/>
                </a:lnTo>
                <a:lnTo>
                  <a:pt x="0" y="6856412"/>
                </a:lnTo>
                <a:close/>
              </a:path>
            </a:pathLst>
          </a:custGeom>
          <a:solidFill>
            <a:schemeClr val="bg1">
              <a:lumMod val="95000"/>
            </a:schemeClr>
          </a:solidFill>
        </p:spPr>
        <p:txBody>
          <a:bodyPr wrap="square" anchor="b">
            <a:no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a:t>Click to insert image</a:t>
            </a:r>
            <a:endParaRPr lang="en-GB" dirty="0"/>
          </a:p>
        </p:txBody>
      </p:sp>
      <p:sp>
        <p:nvSpPr>
          <p:cNvPr id="8" name="Text Placeholder 4">
            <a:extLst>
              <a:ext uri="{FF2B5EF4-FFF2-40B4-BE49-F238E27FC236}">
                <a16:creationId xmlns:a16="http://schemas.microsoft.com/office/drawing/2014/main" id="{6ED46054-2F2F-486D-8E76-7CFB315D34E1}"/>
              </a:ext>
            </a:extLst>
          </p:cNvPr>
          <p:cNvSpPr>
            <a:spLocks noGrp="1"/>
          </p:cNvSpPr>
          <p:nvPr>
            <p:ph type="body" sz="quarter" idx="43"/>
          </p:nvPr>
        </p:nvSpPr>
        <p:spPr>
          <a:xfrm>
            <a:off x="381000" y="2286000"/>
            <a:ext cx="5334000" cy="3810000"/>
          </a:xfrm>
        </p:spPr>
        <p:txBody>
          <a:bodyPr/>
          <a:lstStyle>
            <a:lvl1pPr>
              <a:spcBef>
                <a:spcPts val="900"/>
              </a:spcBef>
              <a:spcAft>
                <a:spcPts val="0"/>
              </a:spcAft>
              <a:defRPr sz="1600"/>
            </a:lvl1pPr>
            <a:lvl2pPr marL="203200" indent="-203200">
              <a:spcBef>
                <a:spcPts val="900"/>
              </a:spcBef>
              <a:spcAft>
                <a:spcPts val="0"/>
              </a:spcAft>
              <a:buClr>
                <a:srgbClr val="000000"/>
              </a:buClr>
              <a:buSzPct val="100000"/>
              <a:buFont typeface="Arial" panose="020B0604020202020204" pitchFamily="34" charset="0"/>
              <a:buChar char="–"/>
              <a:defRPr sz="1600"/>
            </a:lvl2pPr>
            <a:lvl3pPr marL="410464" indent="-203200">
              <a:spcBef>
                <a:spcPts val="900"/>
              </a:spcBef>
              <a:spcAft>
                <a:spcPts val="0"/>
              </a:spcAft>
              <a:buClr>
                <a:srgbClr val="000000"/>
              </a:buClr>
              <a:buSzPct val="100000"/>
              <a:buFont typeface="Arial" panose="020B0604020202020204" pitchFamily="34" charset="0"/>
              <a:buChar char="–"/>
              <a:defRPr sz="1600"/>
            </a:lvl3pPr>
            <a:lvl4pPr marL="615696" indent="-203200">
              <a:spcBef>
                <a:spcPts val="900"/>
              </a:spcBef>
              <a:spcAft>
                <a:spcPts val="0"/>
              </a:spcAft>
              <a:buClr>
                <a:srgbClr val="000000"/>
              </a:buClr>
              <a:buSzPct val="100000"/>
              <a:buFont typeface="Arial" panose="020B0604020202020204" pitchFamily="34" charset="0"/>
              <a:buChar char="–"/>
              <a:defRPr sz="1600"/>
            </a:lvl4pPr>
            <a:lvl5pPr>
              <a:spcBef>
                <a:spcPts val="900"/>
              </a:spcBef>
              <a:spcAft>
                <a:spcPts val="0"/>
              </a:spcAft>
              <a:defRPr sz="1600"/>
            </a:lvl5pPr>
          </a:lstStyle>
          <a:p>
            <a:pPr lvl="0"/>
            <a:r>
              <a:rPr lang="en-GB"/>
              <a:t>Click to edit Master text styles</a:t>
            </a:r>
          </a:p>
          <a:p>
            <a:pPr lvl="1"/>
            <a:r>
              <a:rPr lang="en-GB"/>
              <a:t>Second level</a:t>
            </a:r>
          </a:p>
          <a:p>
            <a:pPr lvl="2"/>
            <a:r>
              <a:rPr lang="en-GB"/>
              <a:t>Third level</a:t>
            </a:r>
            <a:endParaRPr lang="en-GB" dirty="0"/>
          </a:p>
        </p:txBody>
      </p:sp>
    </p:spTree>
    <p:extLst>
      <p:ext uri="{BB962C8B-B14F-4D97-AF65-F5344CB8AC3E}">
        <p14:creationId xmlns:p14="http://schemas.microsoft.com/office/powerpoint/2010/main" val="378800224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C422FD-F8A6-468E-BE3F-631D75B0D145}"/>
              </a:ext>
            </a:extLst>
          </p:cNvPr>
          <p:cNvGraphicFramePr>
            <a:graphicFrameLocks noChangeAspect="1"/>
          </p:cNvGraphicFramePr>
          <p:nvPr userDrawn="1">
            <p:custDataLst>
              <p:tags r:id="rId2"/>
            </p:custDataLst>
            <p:extLst>
              <p:ext uri="{D42A27DB-BD31-4B8C-83A1-F6EECF244321}">
                <p14:modId xmlns:p14="http://schemas.microsoft.com/office/powerpoint/2010/main" val="1569364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D8C422FD-F8A6-468E-BE3F-631D75B0D14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3B76641-2E82-4B63-93DA-5A86BD6B7214}"/>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GB" sz="38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5" name="Rectangle 4">
            <a:extLst>
              <a:ext uri="{FF2B5EF4-FFF2-40B4-BE49-F238E27FC236}">
                <a16:creationId xmlns:a16="http://schemas.microsoft.com/office/drawing/2014/main" id="{F01EA128-4E92-46A3-B8EE-474F087E3FF2}"/>
              </a:ext>
            </a:extLst>
          </p:cNvPr>
          <p:cNvSpPr/>
          <p:nvPr userDrawn="1"/>
        </p:nvSpPr>
        <p:spPr bwMode="gray">
          <a:xfrm>
            <a:off x="11064552" y="6536518"/>
            <a:ext cx="828092" cy="252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sp>
        <p:nvSpPr>
          <p:cNvPr id="14" name="Title 1">
            <a:extLst>
              <a:ext uri="{FF2B5EF4-FFF2-40B4-BE49-F238E27FC236}">
                <a16:creationId xmlns:a16="http://schemas.microsoft.com/office/drawing/2014/main" id="{3704D232-213D-1349-BF20-DDEDEB909A2D}"/>
              </a:ext>
            </a:extLst>
          </p:cNvPr>
          <p:cNvSpPr>
            <a:spLocks noGrp="1"/>
          </p:cNvSpPr>
          <p:nvPr>
            <p:ph type="title" hasCustomPrompt="1"/>
          </p:nvPr>
        </p:nvSpPr>
        <p:spPr bwMode="gray">
          <a:xfrm>
            <a:off x="381001" y="381000"/>
            <a:ext cx="5334000" cy="1524000"/>
          </a:xfrm>
        </p:spPr>
        <p:txBody>
          <a:bodyPr/>
          <a:lstStyle>
            <a:lvl1pPr marL="0" marR="0" indent="0" algn="l" defTabSz="914400" rtl="0" eaLnBrk="1" fontAlgn="auto" latinLnBrk="0" hangingPunct="1">
              <a:lnSpc>
                <a:spcPct val="90000"/>
              </a:lnSpc>
              <a:spcBef>
                <a:spcPts val="0"/>
              </a:spcBef>
              <a:spcAft>
                <a:spcPts val="600"/>
              </a:spcAft>
              <a:buClrTx/>
              <a:buSzTx/>
              <a:buFontTx/>
              <a:buNone/>
              <a:tabLst/>
              <a:defRPr sz="3800"/>
            </a:lvl1pPr>
          </a:lstStyle>
          <a:p>
            <a:r>
              <a:rPr lang="en-GB"/>
              <a:t>For further reading.</a:t>
            </a:r>
            <a:endParaRPr lang="en-GB" dirty="0"/>
          </a:p>
        </p:txBody>
      </p:sp>
      <p:sp>
        <p:nvSpPr>
          <p:cNvPr id="15" name="Picture Placeholder 14">
            <a:extLst>
              <a:ext uri="{FF2B5EF4-FFF2-40B4-BE49-F238E27FC236}">
                <a16:creationId xmlns:a16="http://schemas.microsoft.com/office/drawing/2014/main" id="{59CAB22E-EAD9-4ABF-B95C-BC9F35E8C462}"/>
              </a:ext>
            </a:extLst>
          </p:cNvPr>
          <p:cNvSpPr>
            <a:spLocks noGrp="1"/>
          </p:cNvSpPr>
          <p:nvPr>
            <p:ph type="pic" sz="quarter" idx="42" hasCustomPrompt="1"/>
          </p:nvPr>
        </p:nvSpPr>
        <p:spPr bwMode="gray">
          <a:xfrm>
            <a:off x="6096000" y="2"/>
            <a:ext cx="6096000" cy="6857917"/>
          </a:xfrm>
          <a:custGeom>
            <a:avLst/>
            <a:gdLst>
              <a:gd name="connsiteX0" fmla="*/ 4601190 w 6096000"/>
              <a:gd name="connsiteY0" fmla="*/ 0 h 6857917"/>
              <a:gd name="connsiteX1" fmla="*/ 6096000 w 6096000"/>
              <a:gd name="connsiteY1" fmla="*/ 0 h 6857917"/>
              <a:gd name="connsiteX2" fmla="*/ 6096000 w 6096000"/>
              <a:gd name="connsiteY2" fmla="*/ 6857917 h 6857917"/>
              <a:gd name="connsiteX3" fmla="*/ 4618948 w 6096000"/>
              <a:gd name="connsiteY3" fmla="*/ 6857917 h 6857917"/>
              <a:gd name="connsiteX4" fmla="*/ 1584185 w 6096000"/>
              <a:gd name="connsiteY4" fmla="*/ 2803325 h 6857917"/>
              <a:gd name="connsiteX5" fmla="*/ 1580380 w 6096000"/>
              <a:gd name="connsiteY5" fmla="*/ 6857917 h 6857917"/>
              <a:gd name="connsiteX6" fmla="*/ 4651 w 6096000"/>
              <a:gd name="connsiteY6" fmla="*/ 6857917 h 6857917"/>
              <a:gd name="connsiteX7" fmla="*/ 0 w 6096000"/>
              <a:gd name="connsiteY7" fmla="*/ 2368 h 6857917"/>
              <a:gd name="connsiteX8" fmla="*/ 1551883 w 6096000"/>
              <a:gd name="connsiteY8" fmla="*/ 2368 h 6857917"/>
              <a:gd name="connsiteX9" fmla="*/ 4601190 w 6096000"/>
              <a:gd name="connsiteY9" fmla="*/ 4070490 h 68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7917">
                <a:moveTo>
                  <a:pt x="4601190" y="0"/>
                </a:moveTo>
                <a:lnTo>
                  <a:pt x="6096000" y="0"/>
                </a:lnTo>
                <a:lnTo>
                  <a:pt x="6096000" y="6857917"/>
                </a:lnTo>
                <a:lnTo>
                  <a:pt x="4618948" y="6857917"/>
                </a:lnTo>
                <a:lnTo>
                  <a:pt x="1584185" y="2803325"/>
                </a:lnTo>
                <a:lnTo>
                  <a:pt x="1580380" y="6857917"/>
                </a:lnTo>
                <a:lnTo>
                  <a:pt x="4651" y="6857917"/>
                </a:lnTo>
                <a:lnTo>
                  <a:pt x="0" y="2368"/>
                </a:lnTo>
                <a:lnTo>
                  <a:pt x="1551883" y="2368"/>
                </a:lnTo>
                <a:lnTo>
                  <a:pt x="4601190" y="4070490"/>
                </a:lnTo>
                <a:close/>
              </a:path>
            </a:pathLst>
          </a:custGeom>
          <a:solidFill>
            <a:schemeClr val="bg1">
              <a:lumMod val="95000"/>
            </a:schemeClr>
          </a:solidFill>
        </p:spPr>
        <p:txBody>
          <a:bodyPr wrap="square" anchor="b">
            <a:no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a:t>Click to insert image</a:t>
            </a:r>
            <a:endParaRPr lang="en-GB" dirty="0"/>
          </a:p>
        </p:txBody>
      </p:sp>
      <p:sp>
        <p:nvSpPr>
          <p:cNvPr id="9" name="Text Placeholder 4">
            <a:extLst>
              <a:ext uri="{FF2B5EF4-FFF2-40B4-BE49-F238E27FC236}">
                <a16:creationId xmlns:a16="http://schemas.microsoft.com/office/drawing/2014/main" id="{D3D351D1-FFB6-4227-9ADC-05525A9B855E}"/>
              </a:ext>
            </a:extLst>
          </p:cNvPr>
          <p:cNvSpPr>
            <a:spLocks noGrp="1"/>
          </p:cNvSpPr>
          <p:nvPr>
            <p:ph type="body" sz="quarter" idx="43"/>
          </p:nvPr>
        </p:nvSpPr>
        <p:spPr>
          <a:xfrm>
            <a:off x="381000" y="2286000"/>
            <a:ext cx="5334000" cy="3810000"/>
          </a:xfrm>
        </p:spPr>
        <p:txBody>
          <a:bodyPr/>
          <a:lstStyle>
            <a:lvl1pPr>
              <a:spcBef>
                <a:spcPts val="900"/>
              </a:spcBef>
              <a:spcAft>
                <a:spcPts val="0"/>
              </a:spcAft>
              <a:defRPr sz="1600"/>
            </a:lvl1pPr>
            <a:lvl2pPr marL="203200" indent="-203200">
              <a:spcBef>
                <a:spcPts val="900"/>
              </a:spcBef>
              <a:spcAft>
                <a:spcPts val="0"/>
              </a:spcAft>
              <a:buClr>
                <a:srgbClr val="000000"/>
              </a:buClr>
              <a:buSzPct val="100000"/>
              <a:buFont typeface="Arial" panose="020B0604020202020204" pitchFamily="34" charset="0"/>
              <a:buChar char="–"/>
              <a:defRPr sz="1600"/>
            </a:lvl2pPr>
            <a:lvl3pPr marL="410464" indent="-203200">
              <a:spcBef>
                <a:spcPts val="900"/>
              </a:spcBef>
              <a:spcAft>
                <a:spcPts val="0"/>
              </a:spcAft>
              <a:buClr>
                <a:srgbClr val="000000"/>
              </a:buClr>
              <a:buSzPct val="100000"/>
              <a:buFont typeface="Arial" panose="020B0604020202020204" pitchFamily="34" charset="0"/>
              <a:buChar char="–"/>
              <a:defRPr sz="1600"/>
            </a:lvl3pPr>
            <a:lvl4pPr marL="615696" indent="-203200">
              <a:spcBef>
                <a:spcPts val="900"/>
              </a:spcBef>
              <a:spcAft>
                <a:spcPts val="0"/>
              </a:spcAft>
              <a:buClr>
                <a:srgbClr val="000000"/>
              </a:buClr>
              <a:buSzPct val="100000"/>
              <a:buFont typeface="Arial" panose="020B0604020202020204" pitchFamily="34" charset="0"/>
              <a:buChar char="–"/>
              <a:defRPr sz="1600"/>
            </a:lvl4pPr>
            <a:lvl5pPr>
              <a:spcBef>
                <a:spcPts val="900"/>
              </a:spcBef>
              <a:spcAft>
                <a:spcPts val="0"/>
              </a:spcAft>
              <a:defRPr sz="1600"/>
            </a:lvl5pPr>
          </a:lstStyle>
          <a:p>
            <a:pPr lvl="0"/>
            <a:r>
              <a:rPr lang="en-GB"/>
              <a:t>Click to edit Master text styles</a:t>
            </a:r>
          </a:p>
          <a:p>
            <a:pPr lvl="1"/>
            <a:r>
              <a:rPr lang="en-GB"/>
              <a:t>Second level</a:t>
            </a:r>
          </a:p>
          <a:p>
            <a:pPr lvl="2"/>
            <a:r>
              <a:rPr lang="en-GB"/>
              <a:t>Third level</a:t>
            </a:r>
            <a:endParaRPr lang="en-GB" dirty="0"/>
          </a:p>
        </p:txBody>
      </p:sp>
    </p:spTree>
    <p:extLst>
      <p:ext uri="{BB962C8B-B14F-4D97-AF65-F5344CB8AC3E}">
        <p14:creationId xmlns:p14="http://schemas.microsoft.com/office/powerpoint/2010/main" val="56649599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Chapter">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A7080B1-814D-4356-94DB-71BD7ED1BF88}"/>
              </a:ext>
            </a:extLst>
          </p:cNvPr>
          <p:cNvGraphicFramePr>
            <a:graphicFrameLocks noChangeAspect="1"/>
          </p:cNvGraphicFramePr>
          <p:nvPr userDrawn="1">
            <p:custDataLst>
              <p:tags r:id="rId2"/>
            </p:custDataLst>
            <p:extLst>
              <p:ext uri="{D42A27DB-BD31-4B8C-83A1-F6EECF244321}">
                <p14:modId xmlns:p14="http://schemas.microsoft.com/office/powerpoint/2010/main" val="7280388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8A7080B1-814D-4356-94DB-71BD7ED1BF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6BD8039-0BD3-4061-81FD-CF887F58DFE1}"/>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GB" sz="38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011E03C1-D400-8046-89BB-D260E3A84477}"/>
              </a:ext>
            </a:extLst>
          </p:cNvPr>
          <p:cNvSpPr>
            <a:spLocks noGrp="1"/>
          </p:cNvSpPr>
          <p:nvPr>
            <p:ph type="title" hasCustomPrompt="1"/>
          </p:nvPr>
        </p:nvSpPr>
        <p:spPr bwMode="gray">
          <a:xfrm>
            <a:off x="381001" y="381000"/>
            <a:ext cx="5334000" cy="2670175"/>
          </a:xfrm>
        </p:spPr>
        <p:txBody>
          <a:bodyPr>
            <a:noAutofit/>
          </a:bodyPr>
          <a:lstStyle>
            <a:lvl1pPr marL="0" marR="0" indent="0" algn="l" defTabSz="914400" rtl="0" eaLnBrk="1" fontAlgn="auto" latinLnBrk="0" hangingPunct="1">
              <a:lnSpc>
                <a:spcPct val="90000"/>
              </a:lnSpc>
              <a:spcBef>
                <a:spcPts val="0"/>
              </a:spcBef>
              <a:spcAft>
                <a:spcPts val="600"/>
              </a:spcAft>
              <a:buClrTx/>
              <a:buSzTx/>
              <a:buFontTx/>
              <a:buNone/>
              <a:tabLst/>
              <a:defRPr lang="en-GB" sz="3800" b="1" smtClean="0">
                <a:solidFill>
                  <a:schemeClr val="tx2"/>
                </a:solidFill>
                <a:effectLst/>
              </a:defRPr>
            </a:lvl1pPr>
          </a:lstStyle>
          <a:p>
            <a:r>
              <a:rPr lang="en-GB" b="1">
                <a:effectLst/>
                <a:latin typeface="Arial" panose="020B0604020202020204" pitchFamily="34" charset="0"/>
              </a:rPr>
              <a:t>Add an optional sub-chapter that supports the narrative</a:t>
            </a:r>
            <a:endParaRPr lang="en-GB" dirty="0">
              <a:effectLst/>
              <a:latin typeface="Arial" panose="020B0604020202020204" pitchFamily="34" charset="0"/>
            </a:endParaRPr>
          </a:p>
        </p:txBody>
      </p:sp>
    </p:spTree>
    <p:extLst>
      <p:ext uri="{BB962C8B-B14F-4D97-AF65-F5344CB8AC3E}">
        <p14:creationId xmlns:p14="http://schemas.microsoft.com/office/powerpoint/2010/main" val="33922414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8446ED1-B935-40E1-9636-4DD03C1D7CE5}"/>
              </a:ext>
            </a:extLst>
          </p:cNvPr>
          <p:cNvGraphicFramePr>
            <a:graphicFrameLocks noChangeAspect="1"/>
          </p:cNvGraphicFramePr>
          <p:nvPr userDrawn="1">
            <p:custDataLst>
              <p:tags r:id="rId2"/>
            </p:custDataLst>
            <p:extLst>
              <p:ext uri="{D42A27DB-BD31-4B8C-83A1-F6EECF244321}">
                <p14:modId xmlns:p14="http://schemas.microsoft.com/office/powerpoint/2010/main" val="2764062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1"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18446ED1-B935-40E1-9636-4DD03C1D7C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324F1CC-BBCD-4AD6-9A7C-137FEFA779A3}"/>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GB" sz="20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1AE1E5AF-43EF-49CD-A70B-FBA2BCAA3FE6}"/>
              </a:ext>
            </a:extLst>
          </p:cNvPr>
          <p:cNvSpPr>
            <a:spLocks noGrp="1"/>
          </p:cNvSpPr>
          <p:nvPr>
            <p:ph type="title" hasCustomPrompt="1"/>
          </p:nvPr>
        </p:nvSpPr>
        <p:spPr bwMode="gray">
          <a:xfrm>
            <a:off x="381000" y="381000"/>
            <a:ext cx="2286000" cy="2215991"/>
          </a:xfrm>
        </p:spPr>
        <p:txBody>
          <a:bodyPr/>
          <a:lstStyle>
            <a:lvl1pPr>
              <a:defRPr/>
            </a:lvl1pPr>
          </a:lstStyle>
          <a:p>
            <a:r>
              <a:rPr lang="en-GB"/>
              <a:t>Key message. </a:t>
            </a:r>
            <a:br>
              <a:rPr lang="en-GB"/>
            </a:br>
            <a:r>
              <a:rPr lang="en-GB"/>
              <a:t>If the audience reads just this, it will be enough. Make every word count. Say it like you would in the room.</a:t>
            </a:r>
            <a:endParaRPr lang="en-GB" dirty="0"/>
          </a:p>
        </p:txBody>
      </p:sp>
    </p:spTree>
    <p:extLst>
      <p:ext uri="{BB962C8B-B14F-4D97-AF65-F5344CB8AC3E}">
        <p14:creationId xmlns:p14="http://schemas.microsoft.com/office/powerpoint/2010/main" val="381850196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 Id="rId27"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slideLayout" Target="../slideLayouts/slideLayout23.xml"/><Relationship Id="rId7" Type="http://schemas.openxmlformats.org/officeDocument/2006/relationships/vmlDrawing" Target="../drawings/vmlDrawing13.v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image" Target="../media/image1.emf"/><Relationship Id="rId4" Type="http://schemas.openxmlformats.org/officeDocument/2006/relationships/slideLayout" Target="../slideLayouts/slideLayout24.xml"/><Relationship Id="rId9" Type="http://schemas.openxmlformats.org/officeDocument/2006/relationships/oleObject" Target="../embeddings/oleObject13.bin"/></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slideLayout" Target="../slideLayouts/slideLayout28.xml"/><Relationship Id="rId7" Type="http://schemas.openxmlformats.org/officeDocument/2006/relationships/vmlDrawing" Target="../drawings/vmlDrawing16.v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oleObject" Target="../embeddings/oleObject16.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D1BB6C3-85C0-4D78-A335-487D253A70CD}"/>
              </a:ext>
            </a:extLst>
          </p:cNvPr>
          <p:cNvGraphicFramePr>
            <a:graphicFrameLocks noChangeAspect="1"/>
          </p:cNvGraphicFramePr>
          <p:nvPr userDrawn="1">
            <p:custDataLst>
              <p:tags r:id="rId23"/>
            </p:custDataLst>
            <p:extLst>
              <p:ext uri="{D42A27DB-BD31-4B8C-83A1-F6EECF244321}">
                <p14:modId xmlns:p14="http://schemas.microsoft.com/office/powerpoint/2010/main" val="2185463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25" imgW="473" imgH="473" progId="TCLayout.ActiveDocument.1">
                  <p:embed/>
                </p:oleObj>
              </mc:Choice>
              <mc:Fallback>
                <p:oleObj name="think-cell Slide" r:id="rId25" imgW="473" imgH="473" progId="TCLayout.ActiveDocument.1">
                  <p:embed/>
                  <p:pic>
                    <p:nvPicPr>
                      <p:cNvPr id="5" name="Object 4" hidden="1">
                        <a:extLst>
                          <a:ext uri="{FF2B5EF4-FFF2-40B4-BE49-F238E27FC236}">
                            <a16:creationId xmlns:a16="http://schemas.microsoft.com/office/drawing/2014/main" id="{8D1BB6C3-85C0-4D78-A335-487D253A70C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A01742A-C2C4-4349-BA00-741293CB36A4}"/>
              </a:ext>
            </a:extLst>
          </p:cNvPr>
          <p:cNvSpPr/>
          <p:nvPr userDrawn="1">
            <p:custDataLst>
              <p:tags r:id="rId24"/>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GB" sz="20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0368699-BA99-E84F-AB32-4E762B32A26B}"/>
              </a:ext>
            </a:extLst>
          </p:cNvPr>
          <p:cNvSpPr/>
          <p:nvPr userDrawn="1"/>
        </p:nvSpPr>
        <p:spPr bwMode="gray">
          <a:xfrm>
            <a:off x="0" y="0"/>
            <a:ext cx="3048000" cy="685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Placeholder 1">
            <a:extLst>
              <a:ext uri="{FF2B5EF4-FFF2-40B4-BE49-F238E27FC236}">
                <a16:creationId xmlns:a16="http://schemas.microsoft.com/office/drawing/2014/main" id="{904B5871-DB92-6F46-AA38-789E9F5528BB}"/>
              </a:ext>
            </a:extLst>
          </p:cNvPr>
          <p:cNvSpPr>
            <a:spLocks noGrp="1"/>
          </p:cNvSpPr>
          <p:nvPr>
            <p:ph type="title"/>
          </p:nvPr>
        </p:nvSpPr>
        <p:spPr bwMode="gray">
          <a:xfrm>
            <a:off x="381000" y="381000"/>
            <a:ext cx="2286000" cy="2215991"/>
          </a:xfrm>
          <a:prstGeom prst="rect">
            <a:avLst/>
          </a:prstGeom>
        </p:spPr>
        <p:txBody>
          <a:bodyPr vert="horz" wrap="square" lIns="0" tIns="0" rIns="0" bIns="0" rtlCol="0" anchor="t" anchorCtr="0">
            <a:noAutofit/>
          </a:bodyPr>
          <a:lstStyle/>
          <a:p>
            <a:r>
              <a:rPr lang="en-GB"/>
              <a:t>Key message. </a:t>
            </a:r>
            <a:br>
              <a:rPr lang="en-GB"/>
            </a:br>
            <a:r>
              <a:rPr lang="en-GB"/>
              <a:t>If the audience reads just this, it will be enough. Make every word count. Say it like you would in the room.</a:t>
            </a:r>
            <a:endParaRPr lang="en-GB" noProof="0" dirty="0"/>
          </a:p>
        </p:txBody>
      </p:sp>
      <p:sp>
        <p:nvSpPr>
          <p:cNvPr id="3" name="Text Placeholder 2">
            <a:extLst>
              <a:ext uri="{FF2B5EF4-FFF2-40B4-BE49-F238E27FC236}">
                <a16:creationId xmlns:a16="http://schemas.microsoft.com/office/drawing/2014/main" id="{BA6AB4B1-7789-CE46-95B2-2777D779360B}"/>
              </a:ext>
            </a:extLst>
          </p:cNvPr>
          <p:cNvSpPr>
            <a:spLocks noGrp="1"/>
          </p:cNvSpPr>
          <p:nvPr>
            <p:ph type="body" idx="1"/>
          </p:nvPr>
        </p:nvSpPr>
        <p:spPr bwMode="gray">
          <a:xfrm>
            <a:off x="3429000" y="381000"/>
            <a:ext cx="8378824" cy="5715000"/>
          </a:xfrm>
          <a:prstGeom prst="rect">
            <a:avLst/>
          </a:prstGeom>
        </p:spPr>
        <p:txBody>
          <a:bodyPr vert="horz" lIns="0" tIns="0" rIns="0" bIns="0" rtlCol="0">
            <a:noAutofit/>
          </a:bodyPr>
          <a:lstStyle/>
          <a:p>
            <a:pPr marL="0" lvl="0" indent="0" algn="l" defTabSz="914400" rtl="0" eaLnBrk="1" latinLnBrk="0" hangingPunct="1">
              <a:lnSpc>
                <a:spcPct val="90000"/>
              </a:lnSpc>
              <a:spcBef>
                <a:spcPts val="600"/>
              </a:spcBef>
              <a:spcAft>
                <a:spcPts val="600"/>
              </a:spcAft>
              <a:buFont typeface="Arial" panose="020B0604020202020204" pitchFamily="34" charset="0"/>
              <a:buNone/>
            </a:pPr>
            <a:r>
              <a:rPr lang="en-GB" noProof="0"/>
              <a:t>This is where you make your case with relevant evidence and information. Keep sentences concise. Avoid jargon and repetition.</a:t>
            </a:r>
          </a:p>
          <a:p>
            <a:pPr lvl="1"/>
            <a:r>
              <a:rPr lang="en-GB" noProof="0"/>
              <a:t>Bullet 1: Second level</a:t>
            </a:r>
          </a:p>
          <a:p>
            <a:pPr lvl="2"/>
            <a:r>
              <a:rPr lang="en-GB" noProof="0"/>
              <a:t>Bullet 2: Third level</a:t>
            </a:r>
          </a:p>
          <a:p>
            <a:pPr lvl="3"/>
            <a:r>
              <a:rPr lang="en-GB" noProof="0"/>
              <a:t>Bullet 3: Fourth level</a:t>
            </a:r>
          </a:p>
          <a:p>
            <a:pPr lvl="4"/>
            <a:r>
              <a:rPr lang="en-GB" noProof="0"/>
              <a:t>Bullet 4: Fifth level</a:t>
            </a:r>
            <a:endParaRPr lang="en-GB" noProof="0" dirty="0"/>
          </a:p>
        </p:txBody>
      </p:sp>
      <p:sp>
        <p:nvSpPr>
          <p:cNvPr id="21" name="TextBox 20">
            <a:extLst>
              <a:ext uri="{FF2B5EF4-FFF2-40B4-BE49-F238E27FC236}">
                <a16:creationId xmlns:a16="http://schemas.microsoft.com/office/drawing/2014/main" id="{FBD2AA55-AD71-458E-AB53-14B489582B00}"/>
              </a:ext>
            </a:extLst>
          </p:cNvPr>
          <p:cNvSpPr txBox="1"/>
          <p:nvPr userDrawn="1"/>
        </p:nvSpPr>
        <p:spPr bwMode="gray">
          <a:xfrm>
            <a:off x="371475" y="6226175"/>
            <a:ext cx="377825" cy="276225"/>
          </a:xfrm>
          <a:prstGeom prst="rect">
            <a:avLst/>
          </a:prstGeom>
          <a:noFill/>
          <a:ln w="6350">
            <a:noFill/>
            <a:miter lim="800000"/>
          </a:ln>
          <a:extLst>
            <a:ext uri="{909E8E84-426E-40DD-AFC4-6F175D3DCCD1}">
              <a14:hiddenFill xmlns:a14="http://schemas.microsoft.com/office/drawing/2010/main">
                <a:solidFill>
                  <a:srgbClr val="FFFFFF">
                    <a:lumMod val="100000"/>
                  </a:srgbClr>
                </a:solidFill>
              </a14:hiddenFill>
            </a:ext>
          </a:extLst>
        </p:spPr>
        <p:txBody>
          <a:bodyPr wrap="none" lIns="0" tIns="0" rIns="0" bIns="0" rtlCol="0" anchor="b" anchorCtr="0">
            <a:noAutofit/>
          </a:bodyPr>
          <a:lstStyle/>
          <a:p>
            <a:pPr algn="l">
              <a:lnSpc>
                <a:spcPct val="90000"/>
              </a:lnSpc>
            </a:pPr>
            <a:fld id="{6CE8C368-3382-4C28-AE75-DF7C05ACA19D}" type="slidenum">
              <a:rPr lang="en-GB" sz="1000" b="0" smtClean="0">
                <a:solidFill>
                  <a:schemeClr val="tx1">
                    <a:lumMod val="100000"/>
                  </a:schemeClr>
                </a:solidFill>
                <a:latin typeface="Arial" panose="020B0604020202020204" pitchFamily="34" charset="0"/>
              </a:rPr>
              <a:pPr algn="l">
                <a:lnSpc>
                  <a:spcPct val="90000"/>
                </a:lnSpc>
              </a:pPr>
              <a:t>‹#›</a:t>
            </a:fld>
            <a:endParaRPr lang="en-GB" sz="1000" b="0" dirty="0">
              <a:solidFill>
                <a:schemeClr val="tx1">
                  <a:lumMod val="100000"/>
                </a:schemeClr>
              </a:solidFill>
              <a:latin typeface="Arial" panose="020B0604020202020204" pitchFamily="34" charset="0"/>
            </a:endParaRPr>
          </a:p>
        </p:txBody>
      </p:sp>
      <p:pic>
        <p:nvPicPr>
          <p:cNvPr id="18" name="Picture 17">
            <a:extLst>
              <a:ext uri="{FF2B5EF4-FFF2-40B4-BE49-F238E27FC236}">
                <a16:creationId xmlns:a16="http://schemas.microsoft.com/office/drawing/2014/main" id="{6E275BC7-1864-4368-837C-F720968391FD}"/>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bwMode="gray">
          <a:xfrm>
            <a:off x="762000" y="6384543"/>
            <a:ext cx="765175" cy="92112"/>
          </a:xfrm>
          <a:prstGeom prst="rect">
            <a:avLst/>
          </a:prstGeom>
        </p:spPr>
      </p:pic>
    </p:spTree>
    <p:extLst>
      <p:ext uri="{BB962C8B-B14F-4D97-AF65-F5344CB8AC3E}">
        <p14:creationId xmlns:p14="http://schemas.microsoft.com/office/powerpoint/2010/main" val="4052670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5" r:id="rId12"/>
    <p:sldLayoutId id="2147483682" r:id="rId13"/>
    <p:sldLayoutId id="2147483677" r:id="rId14"/>
    <p:sldLayoutId id="2147483683" r:id="rId15"/>
    <p:sldLayoutId id="2147483681" r:id="rId16"/>
    <p:sldLayoutId id="2147483680" r:id="rId17"/>
    <p:sldLayoutId id="2147483684" r:id="rId18"/>
    <p:sldLayoutId id="2147483685" r:id="rId19"/>
    <p:sldLayoutId id="2147483698" r:id="rId20"/>
  </p:sldLayoutIdLst>
  <p:hf hdr="0" ftr="0" dt="0"/>
  <p:txStyles>
    <p:titleStyle>
      <a:lvl1pPr marL="0" algn="l" defTabSz="914400" rtl="0" eaLnBrk="1" latinLnBrk="0" hangingPunct="1">
        <a:lnSpc>
          <a:spcPct val="90000"/>
        </a:lnSpc>
        <a:spcBef>
          <a:spcPts val="0"/>
        </a:spcBef>
        <a:spcAft>
          <a:spcPts val="0"/>
        </a:spcAft>
        <a:buNone/>
        <a:defRPr sz="20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B4B4B4"/>
          </p15:clr>
        </p15:guide>
        <p15:guide id="2" orient="horz" pos="480" userDrawn="1">
          <p15:clr>
            <a:srgbClr val="B4B4B4"/>
          </p15:clr>
        </p15:guide>
        <p15:guide id="3" orient="horz" pos="720" userDrawn="1">
          <p15:clr>
            <a:srgbClr val="B4B4B4"/>
          </p15:clr>
        </p15:guide>
        <p15:guide id="4" orient="horz" pos="960" userDrawn="1">
          <p15:clr>
            <a:srgbClr val="B4B4B4"/>
          </p15:clr>
        </p15:guide>
        <p15:guide id="5" orient="horz" pos="1200" userDrawn="1">
          <p15:clr>
            <a:srgbClr val="B4B4B4"/>
          </p15:clr>
        </p15:guide>
        <p15:guide id="6" orient="horz" pos="1440" userDrawn="1">
          <p15:clr>
            <a:srgbClr val="B4B4B4"/>
          </p15:clr>
        </p15:guide>
        <p15:guide id="7" orient="horz" pos="1680" userDrawn="1">
          <p15:clr>
            <a:srgbClr val="B4B4B4"/>
          </p15:clr>
        </p15:guide>
        <p15:guide id="8" orient="horz" pos="1920" userDrawn="1">
          <p15:clr>
            <a:srgbClr val="B4B4B4"/>
          </p15:clr>
        </p15:guide>
        <p15:guide id="9" orient="horz" pos="2160" userDrawn="1">
          <p15:clr>
            <a:srgbClr val="B4B4B4"/>
          </p15:clr>
        </p15:guide>
        <p15:guide id="10" orient="horz" pos="2400" userDrawn="1">
          <p15:clr>
            <a:srgbClr val="B4B4B4"/>
          </p15:clr>
        </p15:guide>
        <p15:guide id="11" orient="horz" pos="2640" userDrawn="1">
          <p15:clr>
            <a:srgbClr val="B4B4B4"/>
          </p15:clr>
        </p15:guide>
        <p15:guide id="12" orient="horz" pos="2880" userDrawn="1">
          <p15:clr>
            <a:srgbClr val="B4B4B4"/>
          </p15:clr>
        </p15:guide>
        <p15:guide id="13" orient="horz" pos="3120" userDrawn="1">
          <p15:clr>
            <a:srgbClr val="B4B4B4"/>
          </p15:clr>
        </p15:guide>
        <p15:guide id="14" orient="horz" pos="3360" userDrawn="1">
          <p15:clr>
            <a:srgbClr val="B4B4B4"/>
          </p15:clr>
        </p15:guide>
        <p15:guide id="15" orient="horz" pos="3600" userDrawn="1">
          <p15:clr>
            <a:srgbClr val="B4B4B4"/>
          </p15:clr>
        </p15:guide>
        <p15:guide id="16" orient="horz" pos="3840" userDrawn="1">
          <p15:clr>
            <a:srgbClr val="B4B4B4"/>
          </p15:clr>
        </p15:guide>
        <p15:guide id="17" orient="horz" pos="4080" userDrawn="1">
          <p15:clr>
            <a:srgbClr val="B4B4B4"/>
          </p15:clr>
        </p15:guide>
        <p15:guide id="18" orient="horz" pos="4320" userDrawn="1">
          <p15:clr>
            <a:srgbClr val="B4B4B4"/>
          </p15:clr>
        </p15:guide>
        <p15:guide id="19" pos="240" userDrawn="1">
          <p15:clr>
            <a:srgbClr val="B4B4B4"/>
          </p15:clr>
        </p15:guide>
        <p15:guide id="20" pos="480" userDrawn="1">
          <p15:clr>
            <a:srgbClr val="B4B4B4"/>
          </p15:clr>
        </p15:guide>
        <p15:guide id="21" pos="720" userDrawn="1">
          <p15:clr>
            <a:srgbClr val="B4B4B4"/>
          </p15:clr>
        </p15:guide>
        <p15:guide id="22" pos="960" userDrawn="1">
          <p15:clr>
            <a:srgbClr val="B4B4B4"/>
          </p15:clr>
        </p15:guide>
        <p15:guide id="23" pos="1200" userDrawn="1">
          <p15:clr>
            <a:srgbClr val="B4B4B4"/>
          </p15:clr>
        </p15:guide>
        <p15:guide id="24" pos="1440" userDrawn="1">
          <p15:clr>
            <a:srgbClr val="B4B4B4"/>
          </p15:clr>
        </p15:guide>
        <p15:guide id="25" pos="1680" userDrawn="1">
          <p15:clr>
            <a:srgbClr val="B4B4B4"/>
          </p15:clr>
        </p15:guide>
        <p15:guide id="26" pos="1920" userDrawn="1">
          <p15:clr>
            <a:srgbClr val="B4B4B4"/>
          </p15:clr>
        </p15:guide>
        <p15:guide id="27" pos="2160" userDrawn="1">
          <p15:clr>
            <a:srgbClr val="B4B4B4"/>
          </p15:clr>
        </p15:guide>
        <p15:guide id="28" pos="2400" userDrawn="1">
          <p15:clr>
            <a:srgbClr val="B4B4B4"/>
          </p15:clr>
        </p15:guide>
        <p15:guide id="29" pos="2640" userDrawn="1">
          <p15:clr>
            <a:srgbClr val="B4B4B4"/>
          </p15:clr>
        </p15:guide>
        <p15:guide id="30" pos="2880" userDrawn="1">
          <p15:clr>
            <a:srgbClr val="B4B4B4"/>
          </p15:clr>
        </p15:guide>
        <p15:guide id="31" pos="3120" userDrawn="1">
          <p15:clr>
            <a:srgbClr val="B4B4B4"/>
          </p15:clr>
        </p15:guide>
        <p15:guide id="32" pos="3360" userDrawn="1">
          <p15:clr>
            <a:srgbClr val="B4B4B4"/>
          </p15:clr>
        </p15:guide>
        <p15:guide id="33" pos="3600" userDrawn="1">
          <p15:clr>
            <a:srgbClr val="B4B4B4"/>
          </p15:clr>
        </p15:guide>
        <p15:guide id="34" pos="3840" userDrawn="1">
          <p15:clr>
            <a:srgbClr val="B4B4B4"/>
          </p15:clr>
        </p15:guide>
        <p15:guide id="35" pos="4080" userDrawn="1">
          <p15:clr>
            <a:srgbClr val="B4B4B4"/>
          </p15:clr>
        </p15:guide>
        <p15:guide id="36" pos="4320" userDrawn="1">
          <p15:clr>
            <a:srgbClr val="B4B4B4"/>
          </p15:clr>
        </p15:guide>
        <p15:guide id="37" pos="4560" userDrawn="1">
          <p15:clr>
            <a:srgbClr val="B4B4B4"/>
          </p15:clr>
        </p15:guide>
        <p15:guide id="38" pos="4800" userDrawn="1">
          <p15:clr>
            <a:srgbClr val="B4B4B4"/>
          </p15:clr>
        </p15:guide>
        <p15:guide id="39" pos="5040" userDrawn="1">
          <p15:clr>
            <a:srgbClr val="B4B4B4"/>
          </p15:clr>
        </p15:guide>
        <p15:guide id="40" pos="5280" userDrawn="1">
          <p15:clr>
            <a:srgbClr val="B4B4B4"/>
          </p15:clr>
        </p15:guide>
        <p15:guide id="41" pos="5520" userDrawn="1">
          <p15:clr>
            <a:srgbClr val="B4B4B4"/>
          </p15:clr>
        </p15:guide>
        <p15:guide id="42" pos="5760" userDrawn="1">
          <p15:clr>
            <a:srgbClr val="B4B4B4"/>
          </p15:clr>
        </p15:guide>
        <p15:guide id="43" pos="6000" userDrawn="1">
          <p15:clr>
            <a:srgbClr val="B4B4B4"/>
          </p15:clr>
        </p15:guide>
        <p15:guide id="44" pos="6240" userDrawn="1">
          <p15:clr>
            <a:srgbClr val="B4B4B4"/>
          </p15:clr>
        </p15:guide>
        <p15:guide id="45" pos="6480" userDrawn="1">
          <p15:clr>
            <a:srgbClr val="B4B4B4"/>
          </p15:clr>
        </p15:guide>
        <p15:guide id="46" pos="6720" userDrawn="1">
          <p15:clr>
            <a:srgbClr val="B4B4B4"/>
          </p15:clr>
        </p15:guide>
        <p15:guide id="47" pos="6960" userDrawn="1">
          <p15:clr>
            <a:srgbClr val="B4B4B4"/>
          </p15:clr>
        </p15:guide>
        <p15:guide id="48" pos="7200" userDrawn="1">
          <p15:clr>
            <a:srgbClr val="B4B4B4"/>
          </p15:clr>
        </p15:guide>
        <p15:guide id="49" pos="7440" userDrawn="1">
          <p15:clr>
            <a:srgbClr val="B4B4B4"/>
          </p15:clr>
        </p15:guide>
        <p15:guide id="50" pos="7680" userDrawn="1">
          <p15:clr>
            <a:srgbClr val="B4B4B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5261453-4696-49B3-A7F4-E1F81480CCFC}"/>
              </a:ext>
            </a:extLst>
          </p:cNvPr>
          <p:cNvGraphicFramePr>
            <a:graphicFrameLocks noChangeAspect="1"/>
          </p:cNvGraphicFramePr>
          <p:nvPr userDrawn="1">
            <p:custDataLst>
              <p:tags r:id="rId8"/>
            </p:custDataLst>
            <p:extLst>
              <p:ext uri="{D42A27DB-BD31-4B8C-83A1-F6EECF244321}">
                <p14:modId xmlns:p14="http://schemas.microsoft.com/office/powerpoint/2010/main" val="3624249714"/>
              </p:ext>
            </p:extLst>
          </p:nvPr>
        </p:nvGraphicFramePr>
        <p:xfrm>
          <a:off x="1986" y="1489"/>
          <a:ext cx="1985" cy="1489"/>
        </p:xfrm>
        <a:graphic>
          <a:graphicData uri="http://schemas.openxmlformats.org/presentationml/2006/ole">
            <mc:AlternateContent xmlns:mc="http://schemas.openxmlformats.org/markup-compatibility/2006">
              <mc:Choice xmlns:v="urn:schemas-microsoft-com:vml" Requires="v">
                <p:oleObj spid="_x0000_s22529" name="think-cell Slide" r:id="rId9" imgW="473" imgH="473" progId="TCLayout.ActiveDocument.1">
                  <p:embed/>
                </p:oleObj>
              </mc:Choice>
              <mc:Fallback>
                <p:oleObj name="think-cell Slide" r:id="rId9" imgW="473" imgH="473" progId="TCLayout.ActiveDocument.1">
                  <p:embed/>
                  <p:pic>
                    <p:nvPicPr>
                      <p:cNvPr id="3" name="Object 2" hidden="1">
                        <a:extLst>
                          <a:ext uri="{FF2B5EF4-FFF2-40B4-BE49-F238E27FC236}">
                            <a16:creationId xmlns:a16="http://schemas.microsoft.com/office/drawing/2014/main" id="{35261453-4696-49B3-A7F4-E1F81480CCFC}"/>
                          </a:ext>
                        </a:extLst>
                      </p:cNvPr>
                      <p:cNvPicPr/>
                      <p:nvPr/>
                    </p:nvPicPr>
                    <p:blipFill>
                      <a:blip r:embed="rId10"/>
                      <a:stretch>
                        <a:fillRect/>
                      </a:stretch>
                    </p:blipFill>
                    <p:spPr>
                      <a:xfrm>
                        <a:off x="1986" y="1489"/>
                        <a:ext cx="1985" cy="1489"/>
                      </a:xfrm>
                      <a:prstGeom prst="rect">
                        <a:avLst/>
                      </a:prstGeom>
                    </p:spPr>
                  </p:pic>
                </p:oleObj>
              </mc:Fallback>
            </mc:AlternateContent>
          </a:graphicData>
        </a:graphic>
      </p:graphicFrame>
      <p:sp>
        <p:nvSpPr>
          <p:cNvPr id="15" name="Google Shape;92;p6">
            <a:extLst>
              <a:ext uri="{FF2B5EF4-FFF2-40B4-BE49-F238E27FC236}">
                <a16:creationId xmlns:a16="http://schemas.microsoft.com/office/drawing/2014/main" id="{1760BBEB-6457-4325-901B-DB38C86BCC42}"/>
              </a:ext>
            </a:extLst>
          </p:cNvPr>
          <p:cNvSpPr/>
          <p:nvPr userDrawn="1"/>
        </p:nvSpPr>
        <p:spPr>
          <a:xfrm>
            <a:off x="357863" y="928687"/>
            <a:ext cx="11475000" cy="0"/>
          </a:xfrm>
          <a:custGeom>
            <a:avLst/>
            <a:gdLst/>
            <a:ahLst/>
            <a:cxnLst/>
            <a:rect l="l" t="t" r="r" b="b"/>
            <a:pathLst>
              <a:path w="8834120" h="120000" extrusionOk="0">
                <a:moveTo>
                  <a:pt x="0" y="0"/>
                </a:moveTo>
                <a:lnTo>
                  <a:pt x="8833985" y="0"/>
                </a:lnTo>
              </a:path>
            </a:pathLst>
          </a:custGeom>
          <a:noFill/>
          <a:ln w="57150" cap="flat" cmpd="sng">
            <a:solidFill>
              <a:srgbClr val="544382"/>
            </a:solidFill>
            <a:prstDash val="solid"/>
            <a:round/>
            <a:headEnd type="none" w="sm" len="sm"/>
            <a:tailEnd type="none" w="sm" len="sm"/>
          </a:ln>
        </p:spPr>
        <p:txBody>
          <a:bodyPr spcFirstLastPara="1" wrap="square" lIns="0" tIns="0" rIns="0" bIns="0" anchor="t" anchorCtr="0">
            <a:noAutofit/>
          </a:bodyPr>
          <a:lstStyle/>
          <a:p>
            <a:endParaRPr sz="15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8785162"/>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5261453-4696-49B3-A7F4-E1F81480CCFC}"/>
              </a:ext>
            </a:extLst>
          </p:cNvPr>
          <p:cNvGraphicFramePr>
            <a:graphicFrameLocks noChangeAspect="1"/>
          </p:cNvGraphicFramePr>
          <p:nvPr userDrawn="1">
            <p:custDataLst>
              <p:tags r:id="rId8"/>
            </p:custDataLst>
            <p:extLst>
              <p:ext uri="{D42A27DB-BD31-4B8C-83A1-F6EECF244321}">
                <p14:modId xmlns:p14="http://schemas.microsoft.com/office/powerpoint/2010/main" val="15223009"/>
              </p:ext>
            </p:extLst>
          </p:nvPr>
        </p:nvGraphicFramePr>
        <p:xfrm>
          <a:off x="1986" y="1489"/>
          <a:ext cx="1985" cy="1489"/>
        </p:xfrm>
        <a:graphic>
          <a:graphicData uri="http://schemas.openxmlformats.org/presentationml/2006/ole">
            <mc:AlternateContent xmlns:mc="http://schemas.openxmlformats.org/markup-compatibility/2006">
              <mc:Choice xmlns:v="urn:schemas-microsoft-com:vml" Requires="v">
                <p:oleObj spid="_x0000_s28673" name="think-cell Slide" r:id="rId9" imgW="473" imgH="473" progId="TCLayout.ActiveDocument.1">
                  <p:embed/>
                </p:oleObj>
              </mc:Choice>
              <mc:Fallback>
                <p:oleObj name="think-cell Slide" r:id="rId9" imgW="473" imgH="473" progId="TCLayout.ActiveDocument.1">
                  <p:embed/>
                  <p:pic>
                    <p:nvPicPr>
                      <p:cNvPr id="3" name="Object 2" hidden="1">
                        <a:extLst>
                          <a:ext uri="{FF2B5EF4-FFF2-40B4-BE49-F238E27FC236}">
                            <a16:creationId xmlns:a16="http://schemas.microsoft.com/office/drawing/2014/main" id="{35261453-4696-49B3-A7F4-E1F81480CCFC}"/>
                          </a:ext>
                        </a:extLst>
                      </p:cNvPr>
                      <p:cNvPicPr/>
                      <p:nvPr/>
                    </p:nvPicPr>
                    <p:blipFill>
                      <a:blip r:embed="rId10"/>
                      <a:stretch>
                        <a:fillRect/>
                      </a:stretch>
                    </p:blipFill>
                    <p:spPr>
                      <a:xfrm>
                        <a:off x="1986" y="1489"/>
                        <a:ext cx="1985" cy="1489"/>
                      </a:xfrm>
                      <a:prstGeom prst="rect">
                        <a:avLst/>
                      </a:prstGeom>
                    </p:spPr>
                  </p:pic>
                </p:oleObj>
              </mc:Fallback>
            </mc:AlternateContent>
          </a:graphicData>
        </a:graphic>
      </p:graphicFrame>
      <p:sp>
        <p:nvSpPr>
          <p:cNvPr id="15" name="Google Shape;92;p6">
            <a:extLst>
              <a:ext uri="{FF2B5EF4-FFF2-40B4-BE49-F238E27FC236}">
                <a16:creationId xmlns:a16="http://schemas.microsoft.com/office/drawing/2014/main" id="{1760BBEB-6457-4325-901B-DB38C86BCC42}"/>
              </a:ext>
            </a:extLst>
          </p:cNvPr>
          <p:cNvSpPr/>
          <p:nvPr userDrawn="1"/>
        </p:nvSpPr>
        <p:spPr>
          <a:xfrm>
            <a:off x="357863" y="928687"/>
            <a:ext cx="11475000" cy="0"/>
          </a:xfrm>
          <a:custGeom>
            <a:avLst/>
            <a:gdLst/>
            <a:ahLst/>
            <a:cxnLst/>
            <a:rect l="l" t="t" r="r" b="b"/>
            <a:pathLst>
              <a:path w="8834120" h="120000" extrusionOk="0">
                <a:moveTo>
                  <a:pt x="0" y="0"/>
                </a:moveTo>
                <a:lnTo>
                  <a:pt x="8833985" y="0"/>
                </a:lnTo>
              </a:path>
            </a:pathLst>
          </a:custGeom>
          <a:noFill/>
          <a:ln w="57150" cap="flat" cmpd="sng">
            <a:solidFill>
              <a:srgbClr val="544382"/>
            </a:solidFill>
            <a:prstDash val="solid"/>
            <a:round/>
            <a:headEnd type="none" w="sm" len="sm"/>
            <a:tailEnd type="none" w="sm" len="sm"/>
          </a:ln>
        </p:spPr>
        <p:txBody>
          <a:bodyPr spcFirstLastPara="1" wrap="square" lIns="0" tIns="0" rIns="0" bIns="0" anchor="t" anchorCtr="0">
            <a:noAutofit/>
          </a:bodyPr>
          <a:lstStyle/>
          <a:p>
            <a:endParaRPr sz="15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4140676"/>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3.xml"/><Relationship Id="rId7" Type="http://schemas.openxmlformats.org/officeDocument/2006/relationships/image" Target="../media/image13.emf"/><Relationship Id="rId2" Type="http://schemas.openxmlformats.org/officeDocument/2006/relationships/tags" Target="../tags/tag32.xml"/><Relationship Id="rId1" Type="http://schemas.openxmlformats.org/officeDocument/2006/relationships/vmlDrawing" Target="../drawings/vmlDrawing19.vml"/><Relationship Id="rId6" Type="http://schemas.openxmlformats.org/officeDocument/2006/relationships/oleObject" Target="../embeddings/oleObject19.bin"/><Relationship Id="rId11" Type="http://schemas.openxmlformats.org/officeDocument/2006/relationships/image" Target="../media/image17.png"/><Relationship Id="rId5" Type="http://schemas.openxmlformats.org/officeDocument/2006/relationships/notesSlide" Target="../notesSlides/notesSlide1.xml"/><Relationship Id="rId10" Type="http://schemas.openxmlformats.org/officeDocument/2006/relationships/image" Target="../media/image16.jpeg"/><Relationship Id="rId4" Type="http://schemas.openxmlformats.org/officeDocument/2006/relationships/slideLayout" Target="../slideLayouts/slideLayout1.xml"/><Relationship Id="rId9" Type="http://schemas.openxmlformats.org/officeDocument/2006/relationships/image" Target="../media/image15.jpeg"/></Relationships>
</file>

<file path=ppt/slides/_rels/slide10.xml.rels><?xml version="1.0" encoding="UTF-8" standalone="yes"?>
<Relationships xmlns="http://schemas.openxmlformats.org/package/2006/relationships"><Relationship Id="rId13" Type="http://schemas.openxmlformats.org/officeDocument/2006/relationships/tags" Target="../tags/tag81.xml"/><Relationship Id="rId18" Type="http://schemas.openxmlformats.org/officeDocument/2006/relationships/tags" Target="../tags/tag86.xml"/><Relationship Id="rId26" Type="http://schemas.openxmlformats.org/officeDocument/2006/relationships/tags" Target="../tags/tag94.xml"/><Relationship Id="rId39" Type="http://schemas.openxmlformats.org/officeDocument/2006/relationships/tags" Target="../tags/tag107.xml"/><Relationship Id="rId21" Type="http://schemas.openxmlformats.org/officeDocument/2006/relationships/tags" Target="../tags/tag89.xml"/><Relationship Id="rId34" Type="http://schemas.openxmlformats.org/officeDocument/2006/relationships/tags" Target="../tags/tag102.xml"/><Relationship Id="rId42" Type="http://schemas.openxmlformats.org/officeDocument/2006/relationships/tags" Target="../tags/tag110.xml"/><Relationship Id="rId47" Type="http://schemas.openxmlformats.org/officeDocument/2006/relationships/tags" Target="../tags/tag115.xml"/><Relationship Id="rId50" Type="http://schemas.openxmlformats.org/officeDocument/2006/relationships/oleObject" Target="../embeddings/oleObject28.bin"/><Relationship Id="rId55" Type="http://schemas.openxmlformats.org/officeDocument/2006/relationships/image" Target="../media/image42.jpeg"/><Relationship Id="rId63" Type="http://schemas.openxmlformats.org/officeDocument/2006/relationships/chart" Target="../charts/chart9.xml"/><Relationship Id="rId7" Type="http://schemas.openxmlformats.org/officeDocument/2006/relationships/tags" Target="../tags/tag75.xml"/><Relationship Id="rId2" Type="http://schemas.openxmlformats.org/officeDocument/2006/relationships/tags" Target="../tags/tag70.xml"/><Relationship Id="rId16" Type="http://schemas.openxmlformats.org/officeDocument/2006/relationships/tags" Target="../tags/tag84.xml"/><Relationship Id="rId29" Type="http://schemas.openxmlformats.org/officeDocument/2006/relationships/tags" Target="../tags/tag97.xml"/><Relationship Id="rId11" Type="http://schemas.openxmlformats.org/officeDocument/2006/relationships/tags" Target="../tags/tag79.xml"/><Relationship Id="rId24" Type="http://schemas.openxmlformats.org/officeDocument/2006/relationships/tags" Target="../tags/tag92.xml"/><Relationship Id="rId32" Type="http://schemas.openxmlformats.org/officeDocument/2006/relationships/tags" Target="../tags/tag100.xml"/><Relationship Id="rId37" Type="http://schemas.openxmlformats.org/officeDocument/2006/relationships/tags" Target="../tags/tag105.xml"/><Relationship Id="rId40" Type="http://schemas.openxmlformats.org/officeDocument/2006/relationships/tags" Target="../tags/tag108.xml"/><Relationship Id="rId45" Type="http://schemas.openxmlformats.org/officeDocument/2006/relationships/tags" Target="../tags/tag113.xml"/><Relationship Id="rId53" Type="http://schemas.openxmlformats.org/officeDocument/2006/relationships/chart" Target="../charts/chart7.xml"/><Relationship Id="rId58" Type="http://schemas.openxmlformats.org/officeDocument/2006/relationships/image" Target="../media/image45.jpeg"/><Relationship Id="rId5" Type="http://schemas.openxmlformats.org/officeDocument/2006/relationships/tags" Target="../tags/tag73.xml"/><Relationship Id="rId61" Type="http://schemas.openxmlformats.org/officeDocument/2006/relationships/image" Target="../media/image48.jpeg"/><Relationship Id="rId19" Type="http://schemas.openxmlformats.org/officeDocument/2006/relationships/tags" Target="../tags/tag87.xml"/><Relationship Id="rId14" Type="http://schemas.openxmlformats.org/officeDocument/2006/relationships/tags" Target="../tags/tag82.xml"/><Relationship Id="rId22" Type="http://schemas.openxmlformats.org/officeDocument/2006/relationships/tags" Target="../tags/tag90.xml"/><Relationship Id="rId27" Type="http://schemas.openxmlformats.org/officeDocument/2006/relationships/tags" Target="../tags/tag95.xml"/><Relationship Id="rId30" Type="http://schemas.openxmlformats.org/officeDocument/2006/relationships/tags" Target="../tags/tag98.xml"/><Relationship Id="rId35" Type="http://schemas.openxmlformats.org/officeDocument/2006/relationships/tags" Target="../tags/tag103.xml"/><Relationship Id="rId43" Type="http://schemas.openxmlformats.org/officeDocument/2006/relationships/tags" Target="../tags/tag111.xml"/><Relationship Id="rId48" Type="http://schemas.openxmlformats.org/officeDocument/2006/relationships/slideLayout" Target="../slideLayouts/slideLayout22.xml"/><Relationship Id="rId56" Type="http://schemas.openxmlformats.org/officeDocument/2006/relationships/image" Target="../media/image43.jpeg"/><Relationship Id="rId64" Type="http://schemas.openxmlformats.org/officeDocument/2006/relationships/image" Target="../media/image40.png"/><Relationship Id="rId8" Type="http://schemas.openxmlformats.org/officeDocument/2006/relationships/tags" Target="../tags/tag76.xml"/><Relationship Id="rId51" Type="http://schemas.openxmlformats.org/officeDocument/2006/relationships/image" Target="../media/image1.emf"/><Relationship Id="rId3" Type="http://schemas.openxmlformats.org/officeDocument/2006/relationships/tags" Target="../tags/tag71.xml"/><Relationship Id="rId12" Type="http://schemas.openxmlformats.org/officeDocument/2006/relationships/tags" Target="../tags/tag80.xml"/><Relationship Id="rId17" Type="http://schemas.openxmlformats.org/officeDocument/2006/relationships/tags" Target="../tags/tag85.xml"/><Relationship Id="rId25" Type="http://schemas.openxmlformats.org/officeDocument/2006/relationships/tags" Target="../tags/tag93.xml"/><Relationship Id="rId33" Type="http://schemas.openxmlformats.org/officeDocument/2006/relationships/tags" Target="../tags/tag101.xml"/><Relationship Id="rId38" Type="http://schemas.openxmlformats.org/officeDocument/2006/relationships/tags" Target="../tags/tag106.xml"/><Relationship Id="rId46" Type="http://schemas.openxmlformats.org/officeDocument/2006/relationships/tags" Target="../tags/tag114.xml"/><Relationship Id="rId59" Type="http://schemas.openxmlformats.org/officeDocument/2006/relationships/image" Target="../media/image46.png"/><Relationship Id="rId20" Type="http://schemas.openxmlformats.org/officeDocument/2006/relationships/tags" Target="../tags/tag88.xml"/><Relationship Id="rId41" Type="http://schemas.openxmlformats.org/officeDocument/2006/relationships/tags" Target="../tags/tag109.xml"/><Relationship Id="rId54" Type="http://schemas.openxmlformats.org/officeDocument/2006/relationships/image" Target="../media/image41.jpeg"/><Relationship Id="rId62" Type="http://schemas.openxmlformats.org/officeDocument/2006/relationships/chart" Target="../charts/chart8.xml"/><Relationship Id="rId1" Type="http://schemas.openxmlformats.org/officeDocument/2006/relationships/vmlDrawing" Target="../drawings/vmlDrawing28.vml"/><Relationship Id="rId6" Type="http://schemas.openxmlformats.org/officeDocument/2006/relationships/tags" Target="../tags/tag74.xml"/><Relationship Id="rId15" Type="http://schemas.openxmlformats.org/officeDocument/2006/relationships/tags" Target="../tags/tag83.xml"/><Relationship Id="rId23" Type="http://schemas.openxmlformats.org/officeDocument/2006/relationships/tags" Target="../tags/tag91.xml"/><Relationship Id="rId28" Type="http://schemas.openxmlformats.org/officeDocument/2006/relationships/tags" Target="../tags/tag96.xml"/><Relationship Id="rId36" Type="http://schemas.openxmlformats.org/officeDocument/2006/relationships/tags" Target="../tags/tag104.xml"/><Relationship Id="rId49" Type="http://schemas.openxmlformats.org/officeDocument/2006/relationships/notesSlide" Target="../notesSlides/notesSlide10.xml"/><Relationship Id="rId57" Type="http://schemas.openxmlformats.org/officeDocument/2006/relationships/image" Target="../media/image44.jpeg"/><Relationship Id="rId10" Type="http://schemas.openxmlformats.org/officeDocument/2006/relationships/tags" Target="../tags/tag78.xml"/><Relationship Id="rId31" Type="http://schemas.openxmlformats.org/officeDocument/2006/relationships/tags" Target="../tags/tag99.xml"/><Relationship Id="rId44" Type="http://schemas.openxmlformats.org/officeDocument/2006/relationships/tags" Target="../tags/tag112.xml"/><Relationship Id="rId52" Type="http://schemas.openxmlformats.org/officeDocument/2006/relationships/chart" Target="../charts/chart6.xml"/><Relationship Id="rId60" Type="http://schemas.openxmlformats.org/officeDocument/2006/relationships/image" Target="../media/image47.jpeg"/><Relationship Id="rId4" Type="http://schemas.openxmlformats.org/officeDocument/2006/relationships/tags" Target="../tags/tag72.xml"/><Relationship Id="rId9" Type="http://schemas.openxmlformats.org/officeDocument/2006/relationships/tags" Target="../tags/tag77.xml"/></Relationships>
</file>

<file path=ppt/slides/_rels/slide11.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openxmlformats.org/officeDocument/2006/relationships/tags" Target="../tags/tag132.xml"/><Relationship Id="rId26" Type="http://schemas.openxmlformats.org/officeDocument/2006/relationships/chart" Target="../charts/chart10.xml"/><Relationship Id="rId3" Type="http://schemas.openxmlformats.org/officeDocument/2006/relationships/tags" Target="../tags/tag117.xml"/><Relationship Id="rId21" Type="http://schemas.openxmlformats.org/officeDocument/2006/relationships/notesSlide" Target="../notesSlides/notesSlide11.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tags" Target="../tags/tag131.xml"/><Relationship Id="rId25" Type="http://schemas.openxmlformats.org/officeDocument/2006/relationships/image" Target="../media/image46.png"/><Relationship Id="rId2" Type="http://schemas.openxmlformats.org/officeDocument/2006/relationships/tags" Target="../tags/tag116.xml"/><Relationship Id="rId16" Type="http://schemas.openxmlformats.org/officeDocument/2006/relationships/tags" Target="../tags/tag130.xml"/><Relationship Id="rId20" Type="http://schemas.openxmlformats.org/officeDocument/2006/relationships/slideLayout" Target="../slideLayouts/slideLayout22.xml"/><Relationship Id="rId1" Type="http://schemas.openxmlformats.org/officeDocument/2006/relationships/vmlDrawing" Target="../drawings/vmlDrawing29.vml"/><Relationship Id="rId6" Type="http://schemas.openxmlformats.org/officeDocument/2006/relationships/tags" Target="../tags/tag120.xml"/><Relationship Id="rId11" Type="http://schemas.openxmlformats.org/officeDocument/2006/relationships/tags" Target="../tags/tag125.xml"/><Relationship Id="rId24" Type="http://schemas.openxmlformats.org/officeDocument/2006/relationships/image" Target="../media/image49.jpeg"/><Relationship Id="rId5" Type="http://schemas.openxmlformats.org/officeDocument/2006/relationships/tags" Target="../tags/tag119.xml"/><Relationship Id="rId15" Type="http://schemas.openxmlformats.org/officeDocument/2006/relationships/tags" Target="../tags/tag129.xml"/><Relationship Id="rId23" Type="http://schemas.openxmlformats.org/officeDocument/2006/relationships/image" Target="../media/image1.emf"/><Relationship Id="rId10" Type="http://schemas.openxmlformats.org/officeDocument/2006/relationships/tags" Target="../tags/tag124.xml"/><Relationship Id="rId19" Type="http://schemas.openxmlformats.org/officeDocument/2006/relationships/tags" Target="../tags/tag133.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 Id="rId22" Type="http://schemas.openxmlformats.org/officeDocument/2006/relationships/oleObject" Target="../embeddings/oleObject29.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4.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3" Type="http://schemas.openxmlformats.org/officeDocument/2006/relationships/tags" Target="../tags/tag146.xml"/><Relationship Id="rId18" Type="http://schemas.openxmlformats.org/officeDocument/2006/relationships/tags" Target="../tags/tag151.xml"/><Relationship Id="rId26" Type="http://schemas.openxmlformats.org/officeDocument/2006/relationships/tags" Target="../tags/tag159.xml"/><Relationship Id="rId39" Type="http://schemas.openxmlformats.org/officeDocument/2006/relationships/tags" Target="../tags/tag172.xml"/><Relationship Id="rId21" Type="http://schemas.openxmlformats.org/officeDocument/2006/relationships/tags" Target="../tags/tag154.xml"/><Relationship Id="rId34" Type="http://schemas.openxmlformats.org/officeDocument/2006/relationships/tags" Target="../tags/tag167.xml"/><Relationship Id="rId42" Type="http://schemas.openxmlformats.org/officeDocument/2006/relationships/tags" Target="../tags/tag175.xml"/><Relationship Id="rId47" Type="http://schemas.openxmlformats.org/officeDocument/2006/relationships/tags" Target="../tags/tag180.xml"/><Relationship Id="rId50" Type="http://schemas.openxmlformats.org/officeDocument/2006/relationships/notesSlide" Target="../notesSlides/notesSlide13.xml"/><Relationship Id="rId55" Type="http://schemas.openxmlformats.org/officeDocument/2006/relationships/chart" Target="../charts/chart12.xml"/><Relationship Id="rId7" Type="http://schemas.openxmlformats.org/officeDocument/2006/relationships/tags" Target="../tags/tag140.xml"/><Relationship Id="rId2" Type="http://schemas.openxmlformats.org/officeDocument/2006/relationships/tags" Target="../tags/tag135.xml"/><Relationship Id="rId16" Type="http://schemas.openxmlformats.org/officeDocument/2006/relationships/tags" Target="../tags/tag149.xml"/><Relationship Id="rId29" Type="http://schemas.openxmlformats.org/officeDocument/2006/relationships/tags" Target="../tags/tag162.xml"/><Relationship Id="rId11" Type="http://schemas.openxmlformats.org/officeDocument/2006/relationships/tags" Target="../tags/tag144.xml"/><Relationship Id="rId24" Type="http://schemas.openxmlformats.org/officeDocument/2006/relationships/tags" Target="../tags/tag157.xml"/><Relationship Id="rId32" Type="http://schemas.openxmlformats.org/officeDocument/2006/relationships/tags" Target="../tags/tag165.xml"/><Relationship Id="rId37" Type="http://schemas.openxmlformats.org/officeDocument/2006/relationships/tags" Target="../tags/tag170.xml"/><Relationship Id="rId40" Type="http://schemas.openxmlformats.org/officeDocument/2006/relationships/tags" Target="../tags/tag173.xml"/><Relationship Id="rId45" Type="http://schemas.openxmlformats.org/officeDocument/2006/relationships/tags" Target="../tags/tag178.xml"/><Relationship Id="rId53" Type="http://schemas.openxmlformats.org/officeDocument/2006/relationships/chart" Target="../charts/chart11.xml"/><Relationship Id="rId5" Type="http://schemas.openxmlformats.org/officeDocument/2006/relationships/tags" Target="../tags/tag138.xml"/><Relationship Id="rId10" Type="http://schemas.openxmlformats.org/officeDocument/2006/relationships/tags" Target="../tags/tag143.xml"/><Relationship Id="rId19" Type="http://schemas.openxmlformats.org/officeDocument/2006/relationships/tags" Target="../tags/tag152.xml"/><Relationship Id="rId31" Type="http://schemas.openxmlformats.org/officeDocument/2006/relationships/tags" Target="../tags/tag164.xml"/><Relationship Id="rId44" Type="http://schemas.openxmlformats.org/officeDocument/2006/relationships/tags" Target="../tags/tag177.xml"/><Relationship Id="rId52" Type="http://schemas.openxmlformats.org/officeDocument/2006/relationships/image" Target="../media/image1.emf"/><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tags" Target="../tags/tag155.xml"/><Relationship Id="rId27" Type="http://schemas.openxmlformats.org/officeDocument/2006/relationships/tags" Target="../tags/tag160.xml"/><Relationship Id="rId30" Type="http://schemas.openxmlformats.org/officeDocument/2006/relationships/tags" Target="../tags/tag163.xml"/><Relationship Id="rId35" Type="http://schemas.openxmlformats.org/officeDocument/2006/relationships/tags" Target="../tags/tag168.xml"/><Relationship Id="rId43" Type="http://schemas.openxmlformats.org/officeDocument/2006/relationships/tags" Target="../tags/tag176.xml"/><Relationship Id="rId48" Type="http://schemas.openxmlformats.org/officeDocument/2006/relationships/tags" Target="../tags/tag181.xml"/><Relationship Id="rId8" Type="http://schemas.openxmlformats.org/officeDocument/2006/relationships/tags" Target="../tags/tag141.xml"/><Relationship Id="rId51" Type="http://schemas.openxmlformats.org/officeDocument/2006/relationships/oleObject" Target="../embeddings/oleObject31.bin"/><Relationship Id="rId3" Type="http://schemas.openxmlformats.org/officeDocument/2006/relationships/tags" Target="../tags/tag136.xml"/><Relationship Id="rId12" Type="http://schemas.openxmlformats.org/officeDocument/2006/relationships/tags" Target="../tags/tag145.xml"/><Relationship Id="rId17" Type="http://schemas.openxmlformats.org/officeDocument/2006/relationships/tags" Target="../tags/tag150.xml"/><Relationship Id="rId25" Type="http://schemas.openxmlformats.org/officeDocument/2006/relationships/tags" Target="../tags/tag158.xml"/><Relationship Id="rId33" Type="http://schemas.openxmlformats.org/officeDocument/2006/relationships/tags" Target="../tags/tag166.xml"/><Relationship Id="rId38" Type="http://schemas.openxmlformats.org/officeDocument/2006/relationships/tags" Target="../tags/tag171.xml"/><Relationship Id="rId46" Type="http://schemas.openxmlformats.org/officeDocument/2006/relationships/tags" Target="../tags/tag179.xml"/><Relationship Id="rId20" Type="http://schemas.openxmlformats.org/officeDocument/2006/relationships/tags" Target="../tags/tag153.xml"/><Relationship Id="rId41" Type="http://schemas.openxmlformats.org/officeDocument/2006/relationships/tags" Target="../tags/tag174.xml"/><Relationship Id="rId54" Type="http://schemas.openxmlformats.org/officeDocument/2006/relationships/image" Target="../media/image14.png"/><Relationship Id="rId1" Type="http://schemas.openxmlformats.org/officeDocument/2006/relationships/vmlDrawing" Target="../drawings/vmlDrawing31.vml"/><Relationship Id="rId6" Type="http://schemas.openxmlformats.org/officeDocument/2006/relationships/tags" Target="../tags/tag139.xml"/><Relationship Id="rId15" Type="http://schemas.openxmlformats.org/officeDocument/2006/relationships/tags" Target="../tags/tag148.xml"/><Relationship Id="rId23" Type="http://schemas.openxmlformats.org/officeDocument/2006/relationships/tags" Target="../tags/tag156.xml"/><Relationship Id="rId28" Type="http://schemas.openxmlformats.org/officeDocument/2006/relationships/tags" Target="../tags/tag161.xml"/><Relationship Id="rId36" Type="http://schemas.openxmlformats.org/officeDocument/2006/relationships/tags" Target="../tags/tag169.xml"/><Relationship Id="rId49"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tags" Target="../tags/tag193.xml"/><Relationship Id="rId18" Type="http://schemas.openxmlformats.org/officeDocument/2006/relationships/oleObject" Target="../embeddings/oleObject32.bin"/><Relationship Id="rId3" Type="http://schemas.openxmlformats.org/officeDocument/2006/relationships/tags" Target="../tags/tag183.xml"/><Relationship Id="rId21" Type="http://schemas.openxmlformats.org/officeDocument/2006/relationships/image" Target="../media/image46.png"/><Relationship Id="rId7" Type="http://schemas.openxmlformats.org/officeDocument/2006/relationships/tags" Target="../tags/tag187.xml"/><Relationship Id="rId12" Type="http://schemas.openxmlformats.org/officeDocument/2006/relationships/tags" Target="../tags/tag192.xml"/><Relationship Id="rId17" Type="http://schemas.openxmlformats.org/officeDocument/2006/relationships/notesSlide" Target="../notesSlides/notesSlide14.xml"/><Relationship Id="rId2" Type="http://schemas.openxmlformats.org/officeDocument/2006/relationships/tags" Target="../tags/tag182.xml"/><Relationship Id="rId16" Type="http://schemas.openxmlformats.org/officeDocument/2006/relationships/slideLayout" Target="../slideLayouts/slideLayout22.xml"/><Relationship Id="rId20" Type="http://schemas.openxmlformats.org/officeDocument/2006/relationships/chart" Target="../charts/chart13.xml"/><Relationship Id="rId1" Type="http://schemas.openxmlformats.org/officeDocument/2006/relationships/vmlDrawing" Target="../drawings/vmlDrawing32.vml"/><Relationship Id="rId6" Type="http://schemas.openxmlformats.org/officeDocument/2006/relationships/tags" Target="../tags/tag186.xml"/><Relationship Id="rId11" Type="http://schemas.openxmlformats.org/officeDocument/2006/relationships/tags" Target="../tags/tag191.xml"/><Relationship Id="rId5" Type="http://schemas.openxmlformats.org/officeDocument/2006/relationships/tags" Target="../tags/tag185.xml"/><Relationship Id="rId15" Type="http://schemas.openxmlformats.org/officeDocument/2006/relationships/tags" Target="../tags/tag195.xml"/><Relationship Id="rId23" Type="http://schemas.microsoft.com/office/2007/relationships/hdphoto" Target="../media/hdphoto1.wdp"/><Relationship Id="rId10" Type="http://schemas.openxmlformats.org/officeDocument/2006/relationships/tags" Target="../tags/tag190.xml"/><Relationship Id="rId19" Type="http://schemas.openxmlformats.org/officeDocument/2006/relationships/image" Target="../media/image1.emf"/><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tags" Target="../tags/tag194.xml"/><Relationship Id="rId22"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51.png"/><Relationship Id="rId2" Type="http://schemas.openxmlformats.org/officeDocument/2006/relationships/tags" Target="../tags/tag196.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tags" Target="../tags/tag198.xml"/><Relationship Id="rId7" Type="http://schemas.openxmlformats.org/officeDocument/2006/relationships/image" Target="../media/image1.emf"/><Relationship Id="rId12" Type="http://schemas.openxmlformats.org/officeDocument/2006/relationships/image" Target="../media/image56.png"/><Relationship Id="rId2" Type="http://schemas.openxmlformats.org/officeDocument/2006/relationships/tags" Target="../tags/tag197.xml"/><Relationship Id="rId16" Type="http://schemas.openxmlformats.org/officeDocument/2006/relationships/image" Target="../media/image60.png"/><Relationship Id="rId1" Type="http://schemas.openxmlformats.org/officeDocument/2006/relationships/vmlDrawing" Target="../drawings/vmlDrawing34.vml"/><Relationship Id="rId6" Type="http://schemas.openxmlformats.org/officeDocument/2006/relationships/oleObject" Target="../embeddings/oleObject34.bin"/><Relationship Id="rId11" Type="http://schemas.openxmlformats.org/officeDocument/2006/relationships/image" Target="../media/image55.png"/><Relationship Id="rId5" Type="http://schemas.openxmlformats.org/officeDocument/2006/relationships/notesSlide" Target="../notesSlides/notesSlide16.xml"/><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slideLayout" Target="../slideLayouts/slideLayout19.xml"/><Relationship Id="rId9" Type="http://schemas.openxmlformats.org/officeDocument/2006/relationships/image" Target="../media/image53.svg"/><Relationship Id="rId1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image" Target="../media/image1.emf"/><Relationship Id="rId2" Type="http://schemas.openxmlformats.org/officeDocument/2006/relationships/tags" Target="../tags/tag199.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202.xml"/><Relationship Id="rId7" Type="http://schemas.openxmlformats.org/officeDocument/2006/relationships/image" Target="../media/image1.emf"/><Relationship Id="rId2" Type="http://schemas.openxmlformats.org/officeDocument/2006/relationships/tags" Target="../tags/tag201.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18.xml"/><Relationship Id="rId10" Type="http://schemas.openxmlformats.org/officeDocument/2006/relationships/image" Target="../media/image63.png"/><Relationship Id="rId4" Type="http://schemas.openxmlformats.org/officeDocument/2006/relationships/slideLayout" Target="../slideLayouts/slideLayout9.xml"/><Relationship Id="rId9" Type="http://schemas.openxmlformats.org/officeDocument/2006/relationships/image" Target="../media/image62.sv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4.png"/><Relationship Id="rId2" Type="http://schemas.openxmlformats.org/officeDocument/2006/relationships/tags" Target="../tags/tag203.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35.xml"/><Relationship Id="rId7" Type="http://schemas.openxmlformats.org/officeDocument/2006/relationships/image" Target="../media/image1.emf"/><Relationship Id="rId2" Type="http://schemas.openxmlformats.org/officeDocument/2006/relationships/tags" Target="../tags/tag34.xml"/><Relationship Id="rId1" Type="http://schemas.openxmlformats.org/officeDocument/2006/relationships/vmlDrawing" Target="../drawings/vmlDrawing20.vml"/><Relationship Id="rId6" Type="http://schemas.openxmlformats.org/officeDocument/2006/relationships/oleObject" Target="../embeddings/oleObject20.bin"/><Relationship Id="rId11" Type="http://schemas.openxmlformats.org/officeDocument/2006/relationships/image" Target="../media/image21.jpeg"/><Relationship Id="rId5" Type="http://schemas.openxmlformats.org/officeDocument/2006/relationships/notesSlide" Target="../notesSlides/notesSlide2.xml"/><Relationship Id="rId10" Type="http://schemas.openxmlformats.org/officeDocument/2006/relationships/image" Target="../media/image20.jpeg"/><Relationship Id="rId4" Type="http://schemas.openxmlformats.org/officeDocument/2006/relationships/slideLayout" Target="../slideLayouts/slideLayout9.xml"/><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Layout" Target="../slideLayouts/slideLayout9.xml"/><Relationship Id="rId7" Type="http://schemas.openxmlformats.org/officeDocument/2006/relationships/image" Target="../media/image65.png"/><Relationship Id="rId2" Type="http://schemas.openxmlformats.org/officeDocument/2006/relationships/tags" Target="../tags/tag204.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3.jpeg"/><Relationship Id="rId3" Type="http://schemas.openxmlformats.org/officeDocument/2006/relationships/slideLayout" Target="../slideLayouts/slideLayout9.xml"/><Relationship Id="rId7" Type="http://schemas.openxmlformats.org/officeDocument/2006/relationships/image" Target="../media/image67.png"/><Relationship Id="rId12" Type="http://schemas.openxmlformats.org/officeDocument/2006/relationships/image" Target="../media/image72.svg"/><Relationship Id="rId2" Type="http://schemas.openxmlformats.org/officeDocument/2006/relationships/tags" Target="../tags/tag205.xml"/><Relationship Id="rId1" Type="http://schemas.openxmlformats.org/officeDocument/2006/relationships/vmlDrawing" Target="../drawings/vmlDrawing39.vml"/><Relationship Id="rId6" Type="http://schemas.openxmlformats.org/officeDocument/2006/relationships/image" Target="../media/image1.emf"/><Relationship Id="rId11" Type="http://schemas.openxmlformats.org/officeDocument/2006/relationships/image" Target="../media/image71.png"/><Relationship Id="rId5" Type="http://schemas.openxmlformats.org/officeDocument/2006/relationships/oleObject" Target="../embeddings/oleObject39.bin"/><Relationship Id="rId15" Type="http://schemas.openxmlformats.org/officeDocument/2006/relationships/image" Target="../media/image17.png"/><Relationship Id="rId10" Type="http://schemas.openxmlformats.org/officeDocument/2006/relationships/image" Target="../media/image70.svg"/><Relationship Id="rId4" Type="http://schemas.openxmlformats.org/officeDocument/2006/relationships/notesSlide" Target="../notesSlides/notesSlide21.xml"/><Relationship Id="rId9" Type="http://schemas.openxmlformats.org/officeDocument/2006/relationships/image" Target="../media/image69.png"/><Relationship Id="rId1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5.jpeg"/><Relationship Id="rId2" Type="http://schemas.openxmlformats.org/officeDocument/2006/relationships/tags" Target="../tags/tag206.xml"/><Relationship Id="rId1" Type="http://schemas.openxmlformats.org/officeDocument/2006/relationships/vmlDrawing" Target="../drawings/vmlDrawing40.vml"/><Relationship Id="rId6" Type="http://schemas.openxmlformats.org/officeDocument/2006/relationships/image" Target="../media/image74.emf"/><Relationship Id="rId5" Type="http://schemas.openxmlformats.org/officeDocument/2006/relationships/oleObject" Target="../embeddings/oleObject40.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tags" Target="../tags/tag208.xml"/><Relationship Id="rId7" Type="http://schemas.openxmlformats.org/officeDocument/2006/relationships/image" Target="../media/image1.emf"/><Relationship Id="rId2" Type="http://schemas.openxmlformats.org/officeDocument/2006/relationships/tags" Target="../tags/tag207.xml"/><Relationship Id="rId1" Type="http://schemas.openxmlformats.org/officeDocument/2006/relationships/vmlDrawing" Target="../drawings/vmlDrawing41.vml"/><Relationship Id="rId6" Type="http://schemas.openxmlformats.org/officeDocument/2006/relationships/oleObject" Target="../embeddings/oleObject41.bin"/><Relationship Id="rId11" Type="http://schemas.openxmlformats.org/officeDocument/2006/relationships/image" Target="../media/image79.jpeg"/><Relationship Id="rId5" Type="http://schemas.openxmlformats.org/officeDocument/2006/relationships/notesSlide" Target="../notesSlides/notesSlide23.xml"/><Relationship Id="rId10" Type="http://schemas.openxmlformats.org/officeDocument/2006/relationships/image" Target="../media/image78.jpeg"/><Relationship Id="rId4" Type="http://schemas.openxmlformats.org/officeDocument/2006/relationships/slideLayout" Target="../slideLayouts/slideLayout20.xml"/><Relationship Id="rId9" Type="http://schemas.openxmlformats.org/officeDocument/2006/relationships/image" Target="../media/image7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6.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8.xml"/><Relationship Id="rId7" Type="http://schemas.openxmlformats.org/officeDocument/2006/relationships/image" Target="../media/image16.jpeg"/><Relationship Id="rId2" Type="http://schemas.openxmlformats.org/officeDocument/2006/relationships/tags" Target="../tags/tag37.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4.xml"/><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17.png"/><Relationship Id="rId18" Type="http://schemas.openxmlformats.org/officeDocument/2006/relationships/image" Target="../media/image32.png"/><Relationship Id="rId3" Type="http://schemas.openxmlformats.org/officeDocument/2006/relationships/tags" Target="../tags/tag39.xml"/><Relationship Id="rId7" Type="http://schemas.openxmlformats.org/officeDocument/2006/relationships/image" Target="../media/image1.emf"/><Relationship Id="rId12" Type="http://schemas.openxmlformats.org/officeDocument/2006/relationships/image" Target="../media/image27.jpeg"/><Relationship Id="rId17" Type="http://schemas.openxmlformats.org/officeDocument/2006/relationships/image" Target="../media/image31.jpeg"/><Relationship Id="rId2" Type="http://schemas.openxmlformats.org/officeDocument/2006/relationships/tags" Target="../tags/tag38.xml"/><Relationship Id="rId16" Type="http://schemas.openxmlformats.org/officeDocument/2006/relationships/image" Target="../media/image30.jpeg"/><Relationship Id="rId1" Type="http://schemas.openxmlformats.org/officeDocument/2006/relationships/vmlDrawing" Target="../drawings/vmlDrawing23.vml"/><Relationship Id="rId6" Type="http://schemas.openxmlformats.org/officeDocument/2006/relationships/oleObject" Target="../embeddings/oleObject23.bin"/><Relationship Id="rId11" Type="http://schemas.openxmlformats.org/officeDocument/2006/relationships/image" Target="../media/image26.png"/><Relationship Id="rId5" Type="http://schemas.openxmlformats.org/officeDocument/2006/relationships/notesSlide" Target="../notesSlides/notesSlide5.xml"/><Relationship Id="rId15" Type="http://schemas.openxmlformats.org/officeDocument/2006/relationships/image" Target="../media/image29.jpeg"/><Relationship Id="rId10" Type="http://schemas.openxmlformats.org/officeDocument/2006/relationships/image" Target="../media/image25.png"/><Relationship Id="rId19" Type="http://schemas.openxmlformats.org/officeDocument/2006/relationships/image" Target="../media/image33.png"/><Relationship Id="rId4" Type="http://schemas.openxmlformats.org/officeDocument/2006/relationships/slideLayout" Target="../slideLayouts/slideLayout9.xml"/><Relationship Id="rId9" Type="http://schemas.openxmlformats.org/officeDocument/2006/relationships/image" Target="../media/image24.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oleObject" Target="../embeddings/oleObject24.bin"/><Relationship Id="rId18" Type="http://schemas.openxmlformats.org/officeDocument/2006/relationships/image" Target="../media/image30.jpeg"/><Relationship Id="rId3" Type="http://schemas.openxmlformats.org/officeDocument/2006/relationships/tags" Target="../tags/tag41.xml"/><Relationship Id="rId21" Type="http://schemas.openxmlformats.org/officeDocument/2006/relationships/image" Target="../media/image37.png"/><Relationship Id="rId7" Type="http://schemas.openxmlformats.org/officeDocument/2006/relationships/tags" Target="../tags/tag45.xml"/><Relationship Id="rId12" Type="http://schemas.openxmlformats.org/officeDocument/2006/relationships/notesSlide" Target="../notesSlides/notesSlide6.xml"/><Relationship Id="rId17" Type="http://schemas.openxmlformats.org/officeDocument/2006/relationships/image" Target="../media/image36.jpeg"/><Relationship Id="rId2" Type="http://schemas.openxmlformats.org/officeDocument/2006/relationships/tags" Target="../tags/tag40.xml"/><Relationship Id="rId16" Type="http://schemas.openxmlformats.org/officeDocument/2006/relationships/image" Target="../media/image35.png"/><Relationship Id="rId20" Type="http://schemas.openxmlformats.org/officeDocument/2006/relationships/image" Target="../media/image31.jpeg"/><Relationship Id="rId1" Type="http://schemas.openxmlformats.org/officeDocument/2006/relationships/vmlDrawing" Target="../drawings/vmlDrawing24.vml"/><Relationship Id="rId6" Type="http://schemas.openxmlformats.org/officeDocument/2006/relationships/tags" Target="../tags/tag44.xml"/><Relationship Id="rId11" Type="http://schemas.openxmlformats.org/officeDocument/2006/relationships/slideLayout" Target="../slideLayouts/slideLayout15.xml"/><Relationship Id="rId5" Type="http://schemas.openxmlformats.org/officeDocument/2006/relationships/tags" Target="../tags/tag43.xml"/><Relationship Id="rId15" Type="http://schemas.openxmlformats.org/officeDocument/2006/relationships/image" Target="../media/image34.png"/><Relationship Id="rId10" Type="http://schemas.openxmlformats.org/officeDocument/2006/relationships/tags" Target="../tags/tag48.xml"/><Relationship Id="rId19" Type="http://schemas.openxmlformats.org/officeDocument/2006/relationships/image" Target="../media/image29.jpeg"/><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1.emf"/><Relationship Id="rId22"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38.png"/><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5.png"/><Relationship Id="rId2" Type="http://schemas.openxmlformats.org/officeDocument/2006/relationships/tags" Target="../tags/tag50.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chart" Target="../charts/chart3.xml"/><Relationship Id="rId3" Type="http://schemas.openxmlformats.org/officeDocument/2006/relationships/tags" Target="../tags/tag52.xml"/><Relationship Id="rId21" Type="http://schemas.openxmlformats.org/officeDocument/2006/relationships/slideLayout" Target="../slideLayouts/slideLayout22.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chart" Target="../charts/chart2.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tags" Target="../tags/tag69.xml"/><Relationship Id="rId29" Type="http://schemas.openxmlformats.org/officeDocument/2006/relationships/chart" Target="../charts/chart4.xml"/><Relationship Id="rId1" Type="http://schemas.openxmlformats.org/officeDocument/2006/relationships/vmlDrawing" Target="../drawings/vmlDrawing27.v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image" Target="../media/image1.emf"/><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oleObject" Target="../embeddings/oleObject27.bin"/><Relationship Id="rId28" Type="http://schemas.openxmlformats.org/officeDocument/2006/relationships/image" Target="../media/image40.png"/><Relationship Id="rId10" Type="http://schemas.openxmlformats.org/officeDocument/2006/relationships/tags" Target="../tags/tag59.xml"/><Relationship Id="rId19" Type="http://schemas.openxmlformats.org/officeDocument/2006/relationships/tags" Target="../tags/tag68.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notesSlide" Target="../notesSlides/notesSlide9.xml"/><Relationship Id="rId27" Type="http://schemas.openxmlformats.org/officeDocument/2006/relationships/image" Target="../media/image39.png"/><Relationship Id="rId30"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7A80C96-0907-46E6-A493-F126D455266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1" name="think-cell Slide" r:id="rId6" imgW="338" imgH="338" progId="TCLayout.ActiveDocument.1">
                  <p:embed/>
                </p:oleObj>
              </mc:Choice>
              <mc:Fallback>
                <p:oleObj name="think-cell Slide" r:id="rId6" imgW="338" imgH="338" progId="TCLayout.ActiveDocument.1">
                  <p:embed/>
                  <p:pic>
                    <p:nvPicPr>
                      <p:cNvPr id="6" name="Object 5" hidden="1">
                        <a:extLst>
                          <a:ext uri="{FF2B5EF4-FFF2-40B4-BE49-F238E27FC236}">
                            <a16:creationId xmlns:a16="http://schemas.microsoft.com/office/drawing/2014/main" id="{A7A80C96-0907-46E6-A493-F126D455266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0E9D27F-0B8C-461F-BD2C-EFF8E02BB260}"/>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nSpc>
                <a:spcPct val="90000"/>
              </a:lnSpc>
            </a:pPr>
            <a:endParaRPr lang="en-US" sz="3800" b="1"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0A81E49-0824-4FD8-A0FC-F6B3584F6484}"/>
              </a:ext>
            </a:extLst>
          </p:cNvPr>
          <p:cNvSpPr>
            <a:spLocks noGrp="1"/>
          </p:cNvSpPr>
          <p:nvPr>
            <p:ph type="ctrTitle"/>
          </p:nvPr>
        </p:nvSpPr>
        <p:spPr/>
        <p:txBody>
          <a:bodyPr/>
          <a:lstStyle/>
          <a:p>
            <a:r>
              <a:rPr lang="en-US" dirty="0"/>
              <a:t>Women4Business</a:t>
            </a:r>
            <a:br>
              <a:rPr lang="en-US" dirty="0"/>
            </a:br>
            <a:endParaRPr lang="en-US" dirty="0"/>
          </a:p>
        </p:txBody>
      </p:sp>
      <p:sp>
        <p:nvSpPr>
          <p:cNvPr id="3" name="Subtitle 2">
            <a:extLst>
              <a:ext uri="{FF2B5EF4-FFF2-40B4-BE49-F238E27FC236}">
                <a16:creationId xmlns:a16="http://schemas.microsoft.com/office/drawing/2014/main" id="{ABD9D5A6-E52C-4B1B-81F3-D2562928CCA6}"/>
              </a:ext>
            </a:extLst>
          </p:cNvPr>
          <p:cNvSpPr>
            <a:spLocks noGrp="1"/>
          </p:cNvSpPr>
          <p:nvPr>
            <p:ph type="subTitle" idx="1"/>
          </p:nvPr>
        </p:nvSpPr>
        <p:spPr>
          <a:xfrm>
            <a:off x="381001" y="2805830"/>
            <a:ext cx="5334000" cy="623170"/>
          </a:xfrm>
        </p:spPr>
        <p:txBody>
          <a:bodyPr/>
          <a:lstStyle/>
          <a:p>
            <a:pPr>
              <a:spcBef>
                <a:spcPts val="600"/>
              </a:spcBef>
            </a:pPr>
            <a:r>
              <a:rPr lang="en-US" sz="3200" dirty="0"/>
              <a:t>Supplier Diversity -</a:t>
            </a:r>
          </a:p>
          <a:p>
            <a:pPr>
              <a:spcBef>
                <a:spcPts val="600"/>
              </a:spcBef>
            </a:pPr>
            <a:r>
              <a:rPr lang="en-US" sz="4000" dirty="0"/>
              <a:t>How we can help you</a:t>
            </a:r>
          </a:p>
          <a:p>
            <a:endParaRPr lang="en-US" sz="3200" dirty="0"/>
          </a:p>
        </p:txBody>
      </p:sp>
      <p:pic>
        <p:nvPicPr>
          <p:cNvPr id="7" name="Picture 6">
            <a:extLst>
              <a:ext uri="{FF2B5EF4-FFF2-40B4-BE49-F238E27FC236}">
                <a16:creationId xmlns:a16="http://schemas.microsoft.com/office/drawing/2014/main" id="{7822D8F2-E2F2-4EEC-B85E-EA8AFD82C055}"/>
              </a:ext>
            </a:extLst>
          </p:cNvPr>
          <p:cNvPicPr>
            <a:picLocks noChangeAspect="1"/>
          </p:cNvPicPr>
          <p:nvPr/>
        </p:nvPicPr>
        <p:blipFill>
          <a:blip r:embed="rId8"/>
          <a:stretch>
            <a:fillRect/>
          </a:stretch>
        </p:blipFill>
        <p:spPr>
          <a:xfrm>
            <a:off x="1483291" y="948682"/>
            <a:ext cx="1830519" cy="283386"/>
          </a:xfrm>
          <a:prstGeom prst="rect">
            <a:avLst/>
          </a:prstGeom>
        </p:spPr>
      </p:pic>
      <p:pic>
        <p:nvPicPr>
          <p:cNvPr id="8" name="Picture 7">
            <a:extLst>
              <a:ext uri="{FF2B5EF4-FFF2-40B4-BE49-F238E27FC236}">
                <a16:creationId xmlns:a16="http://schemas.microsoft.com/office/drawing/2014/main" id="{4E7BBB43-A69F-4AE1-8A1F-2C4924FEECA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483291" y="1232068"/>
            <a:ext cx="1477616" cy="441056"/>
          </a:xfrm>
          <a:prstGeom prst="rect">
            <a:avLst/>
          </a:prstGeom>
        </p:spPr>
      </p:pic>
      <p:pic>
        <p:nvPicPr>
          <p:cNvPr id="16" name="Picture Placeholder 15" descr="A group of people standing in front of a crowd&#10;&#10;Description automatically generated">
            <a:extLst>
              <a:ext uri="{FF2B5EF4-FFF2-40B4-BE49-F238E27FC236}">
                <a16:creationId xmlns:a16="http://schemas.microsoft.com/office/drawing/2014/main" id="{A61CF57A-C794-4DD7-B461-36202C337EEB}"/>
              </a:ext>
            </a:extLst>
          </p:cNvPr>
          <p:cNvPicPr>
            <a:picLocks noGrp="1" noChangeAspect="1"/>
          </p:cNvPicPr>
          <p:nvPr>
            <p:ph type="pic" sz="quarter" idx="10"/>
          </p:nvPr>
        </p:nvPicPr>
        <p:blipFill rotWithShape="1">
          <a:blip r:embed="rId10" cstate="screen">
            <a:extLst>
              <a:ext uri="{28A0092B-C50C-407E-A947-70E740481C1C}">
                <a14:useLocalDpi xmlns:a14="http://schemas.microsoft.com/office/drawing/2010/main"/>
              </a:ext>
            </a:extLst>
          </a:blip>
          <a:srcRect/>
          <a:stretch/>
        </p:blipFill>
        <p:spPr>
          <a:xfrm>
            <a:off x="6102350" y="0"/>
            <a:ext cx="6089650" cy="6858000"/>
          </a:xfrm>
        </p:spPr>
      </p:pic>
      <p:sp>
        <p:nvSpPr>
          <p:cNvPr id="4" name="AtkComment14/06/2021">
            <a:extLst>
              <a:ext uri="{FF2B5EF4-FFF2-40B4-BE49-F238E27FC236}">
                <a16:creationId xmlns:a16="http://schemas.microsoft.com/office/drawing/2014/main" id="{1386569E-37BF-402D-86E2-D9EE0131DF28}"/>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err="1">
                <a:solidFill>
                  <a:srgbClr val="000000"/>
                </a:solidFill>
                <a:latin typeface="Arial" panose="020B0604020202020204" pitchFamily="34" charset="0"/>
              </a:rPr>
              <a:t>Iamila</a:t>
            </a:r>
            <a:r>
              <a:rPr lang="en-GB" sz="1000" dirty="0">
                <a:solidFill>
                  <a:srgbClr val="000000"/>
                </a:solidFill>
                <a:latin typeface="Arial" panose="020B0604020202020204" pitchFamily="34" charset="0"/>
              </a:rPr>
              <a:t> /</a:t>
            </a:r>
            <a:r>
              <a:rPr lang="en-GB" sz="1000" dirty="0" err="1">
                <a:solidFill>
                  <a:srgbClr val="000000"/>
                </a:solidFill>
                <a:latin typeface="Arial" panose="020B0604020202020204" pitchFamily="34" charset="0"/>
              </a:rPr>
              <a:t>mran</a:t>
            </a:r>
            <a:endParaRPr lang="en-GB" sz="1000" dirty="0">
              <a:solidFill>
                <a:srgbClr val="000000"/>
              </a:solidFill>
              <a:latin typeface="Arial" panose="020B0604020202020204" pitchFamily="34" charset="0"/>
            </a:endParaRPr>
          </a:p>
        </p:txBody>
      </p:sp>
      <p:pic>
        <p:nvPicPr>
          <p:cNvPr id="10" name="Picture 20" descr="Procter &amp;amp; Gamble | LinkedIn">
            <a:extLst>
              <a:ext uri="{FF2B5EF4-FFF2-40B4-BE49-F238E27FC236}">
                <a16:creationId xmlns:a16="http://schemas.microsoft.com/office/drawing/2014/main" id="{6639C42B-6CA6-45E4-893F-BF034A8D351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126151" y="2452492"/>
            <a:ext cx="1953016" cy="195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244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3E0D0B-B2EE-4354-BF97-4ADBE0EBEDE8}"/>
              </a:ext>
            </a:extLst>
          </p:cNvPr>
          <p:cNvGraphicFramePr>
            <a:graphicFrameLocks noChangeAspect="1"/>
          </p:cNvGraphicFramePr>
          <p:nvPr>
            <p:custDataLst>
              <p:tags r:id="rId2"/>
            </p:custDataLst>
            <p:extLst>
              <p:ext uri="{D42A27DB-BD31-4B8C-83A1-F6EECF244321}">
                <p14:modId xmlns:p14="http://schemas.microsoft.com/office/powerpoint/2010/main" val="2496194694"/>
              </p:ext>
            </p:extLst>
          </p:nvPr>
        </p:nvGraphicFramePr>
        <p:xfrm>
          <a:off x="1525489" y="1489"/>
          <a:ext cx="1489" cy="1489"/>
        </p:xfrm>
        <a:graphic>
          <a:graphicData uri="http://schemas.openxmlformats.org/presentationml/2006/ole">
            <mc:AlternateContent xmlns:mc="http://schemas.openxmlformats.org/markup-compatibility/2006">
              <mc:Choice xmlns:v="urn:schemas-microsoft-com:vml" Requires="v">
                <p:oleObj spid="_x0000_s54273" name="think-cell Slide" r:id="rId50" imgW="473" imgH="473" progId="TCLayout.ActiveDocument.1">
                  <p:embed/>
                </p:oleObj>
              </mc:Choice>
              <mc:Fallback>
                <p:oleObj name="think-cell Slide" r:id="rId50" imgW="473" imgH="473" progId="TCLayout.ActiveDocument.1">
                  <p:embed/>
                  <p:pic>
                    <p:nvPicPr>
                      <p:cNvPr id="4" name="Object 3" hidden="1">
                        <a:extLst>
                          <a:ext uri="{FF2B5EF4-FFF2-40B4-BE49-F238E27FC236}">
                            <a16:creationId xmlns:a16="http://schemas.microsoft.com/office/drawing/2014/main" id="{6A3E0D0B-B2EE-4354-BF97-4ADBE0EBEDE8}"/>
                          </a:ext>
                        </a:extLst>
                      </p:cNvPr>
                      <p:cNvPicPr/>
                      <p:nvPr/>
                    </p:nvPicPr>
                    <p:blipFill>
                      <a:blip r:embed="rId51"/>
                      <a:stretch>
                        <a:fillRect/>
                      </a:stretch>
                    </p:blipFill>
                    <p:spPr>
                      <a:xfrm>
                        <a:off x="1525489" y="1489"/>
                        <a:ext cx="1489" cy="1489"/>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200231C-F3E7-4725-BED9-770E7DC52243}"/>
              </a:ext>
            </a:extLst>
          </p:cNvPr>
          <p:cNvSpPr/>
          <p:nvPr/>
        </p:nvSpPr>
        <p:spPr>
          <a:xfrm>
            <a:off x="250825" y="1143535"/>
            <a:ext cx="11690350" cy="52814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buClr>
                <a:srgbClr val="000000"/>
              </a:buClr>
            </a:pPr>
            <a:endParaRPr lang="pt-PT" sz="1313" b="1" kern="0">
              <a:solidFill>
                <a:srgbClr val="FFFFFF"/>
              </a:solidFill>
              <a:latin typeface="Arial"/>
              <a:sym typeface="Arial"/>
            </a:endParaRPr>
          </a:p>
        </p:txBody>
      </p:sp>
      <p:sp>
        <p:nvSpPr>
          <p:cNvPr id="80" name="Rectangle 79">
            <a:extLst>
              <a:ext uri="{FF2B5EF4-FFF2-40B4-BE49-F238E27FC236}">
                <a16:creationId xmlns:a16="http://schemas.microsoft.com/office/drawing/2014/main" id="{D362049E-26AA-4190-BCD4-8D76134A53C8}"/>
              </a:ext>
            </a:extLst>
          </p:cNvPr>
          <p:cNvSpPr/>
          <p:nvPr/>
        </p:nvSpPr>
        <p:spPr>
          <a:xfrm>
            <a:off x="255588" y="3683102"/>
            <a:ext cx="2206625" cy="37307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buClr>
                <a:srgbClr val="000000"/>
              </a:buClr>
            </a:pPr>
            <a:endParaRPr lang="en-US" sz="1313" kern="0">
              <a:solidFill>
                <a:srgbClr val="FFFFFF"/>
              </a:solidFill>
              <a:latin typeface="Arial"/>
              <a:sym typeface="Arial"/>
            </a:endParaRPr>
          </a:p>
        </p:txBody>
      </p:sp>
      <p:sp>
        <p:nvSpPr>
          <p:cNvPr id="79" name="Rectangle 78">
            <a:extLst>
              <a:ext uri="{FF2B5EF4-FFF2-40B4-BE49-F238E27FC236}">
                <a16:creationId xmlns:a16="http://schemas.microsoft.com/office/drawing/2014/main" id="{EDF0251A-1C30-4E27-9469-FD23824592F6}"/>
              </a:ext>
            </a:extLst>
          </p:cNvPr>
          <p:cNvSpPr/>
          <p:nvPr/>
        </p:nvSpPr>
        <p:spPr>
          <a:xfrm>
            <a:off x="250825" y="4764681"/>
            <a:ext cx="2277292" cy="5023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buClr>
                <a:srgbClr val="000000"/>
              </a:buClr>
            </a:pPr>
            <a:endParaRPr lang="en-US" sz="1313" kern="0">
              <a:solidFill>
                <a:srgbClr val="FFFFFF"/>
              </a:solidFill>
              <a:latin typeface="Arial"/>
              <a:sym typeface="Arial"/>
            </a:endParaRPr>
          </a:p>
        </p:txBody>
      </p:sp>
      <p:sp>
        <p:nvSpPr>
          <p:cNvPr id="8" name="Rectangle 7" hidden="1">
            <a:extLst>
              <a:ext uri="{FF2B5EF4-FFF2-40B4-BE49-F238E27FC236}">
                <a16:creationId xmlns:a16="http://schemas.microsoft.com/office/drawing/2014/main" id="{FCDBDC6A-CFC8-4366-AE7B-9D9B9780FFB1}"/>
              </a:ext>
            </a:extLst>
          </p:cNvPr>
          <p:cNvSpPr/>
          <p:nvPr>
            <p:custDataLst>
              <p:tags r:id="rId3"/>
            </p:custDataLst>
          </p:nvPr>
        </p:nvSpPr>
        <p:spPr>
          <a:xfrm>
            <a:off x="0" y="0"/>
            <a:ext cx="148828"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857250">
              <a:buClr>
                <a:srgbClr val="000000"/>
              </a:buClr>
            </a:pPr>
            <a:endParaRPr lang="en-GB" sz="938" kern="0" dirty="0">
              <a:solidFill>
                <a:srgbClr val="FFFFFF"/>
              </a:solidFill>
              <a:latin typeface="Arial" panose="020B0604020202020204" pitchFamily="34" charset="0"/>
              <a:sym typeface="Arial" panose="020B0604020202020204" pitchFamily="34" charset="0"/>
            </a:endParaRPr>
          </a:p>
        </p:txBody>
      </p:sp>
      <p:graphicFrame>
        <p:nvGraphicFramePr>
          <p:cNvPr id="121" name="Chart 120">
            <a:extLst>
              <a:ext uri="{FF2B5EF4-FFF2-40B4-BE49-F238E27FC236}">
                <a16:creationId xmlns:a16="http://schemas.microsoft.com/office/drawing/2014/main" id="{259F2506-EC28-429A-9DBD-5091FF523FEA}"/>
              </a:ext>
            </a:extLst>
          </p:cNvPr>
          <p:cNvGraphicFramePr/>
          <p:nvPr>
            <p:custDataLst>
              <p:tags r:id="rId4"/>
            </p:custDataLst>
            <p:extLst>
              <p:ext uri="{D42A27DB-BD31-4B8C-83A1-F6EECF244321}">
                <p14:modId xmlns:p14="http://schemas.microsoft.com/office/powerpoint/2010/main" val="3079766554"/>
              </p:ext>
            </p:extLst>
          </p:nvPr>
        </p:nvGraphicFramePr>
        <p:xfrm>
          <a:off x="2416175" y="1827213"/>
          <a:ext cx="4184650" cy="2690812"/>
        </p:xfrm>
        <a:graphic>
          <a:graphicData uri="http://schemas.openxmlformats.org/drawingml/2006/chart">
            <c:chart xmlns:c="http://schemas.openxmlformats.org/drawingml/2006/chart" xmlns:r="http://schemas.openxmlformats.org/officeDocument/2006/relationships" r:id="rId52"/>
          </a:graphicData>
        </a:graphic>
      </p:graphicFrame>
      <p:sp>
        <p:nvSpPr>
          <p:cNvPr id="103" name="Rectangle 102">
            <a:extLst>
              <a:ext uri="{FF2B5EF4-FFF2-40B4-BE49-F238E27FC236}">
                <a16:creationId xmlns:a16="http://schemas.microsoft.com/office/drawing/2014/main" id="{6CED4558-759B-45A9-A600-24533BD8EE39}"/>
              </a:ext>
            </a:extLst>
          </p:cNvPr>
          <p:cNvSpPr/>
          <p:nvPr>
            <p:custDataLst>
              <p:tags r:id="rId5"/>
            </p:custDataLst>
          </p:nvPr>
        </p:nvSpPr>
        <p:spPr bwMode="auto">
          <a:xfrm>
            <a:off x="1349375" y="3389313"/>
            <a:ext cx="1069975" cy="2857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BD7674CF-DA1D-4854-978C-326BF80B5359}" type="datetime'''Ener''gy'' a''''nd ''&#10;P''ro''cess I''n''''dustr''''''ie''s'">
              <a:rPr lang="pl-PL" altLang="en-US" sz="938" b="1" kern="0">
                <a:solidFill>
                  <a:srgbClr val="000000"/>
                </a:solidFill>
                <a:latin typeface="Arial"/>
                <a:sym typeface="Arial"/>
              </a:rPr>
              <a:pPr algn="r" defTabSz="857250">
                <a:spcBef>
                  <a:spcPct val="0"/>
                </a:spcBef>
                <a:spcAft>
                  <a:spcPct val="0"/>
                </a:spcAft>
                <a:buClr>
                  <a:srgbClr val="000000"/>
                </a:buClr>
              </a:pPr>
              <a:t>Energy and 
Process Industries</a:t>
            </a:fld>
            <a:endParaRPr lang="pl-PL" altLang="en-US" sz="938" b="1" kern="0" dirty="0">
              <a:solidFill>
                <a:srgbClr val="000000"/>
              </a:solidFill>
              <a:latin typeface="Arial"/>
              <a:sym typeface="Arial"/>
            </a:endParaRPr>
          </a:p>
        </p:txBody>
      </p:sp>
      <p:sp>
        <p:nvSpPr>
          <p:cNvPr id="184" name="Rectangle 183">
            <a:extLst>
              <a:ext uri="{FF2B5EF4-FFF2-40B4-BE49-F238E27FC236}">
                <a16:creationId xmlns:a16="http://schemas.microsoft.com/office/drawing/2014/main" id="{A0376939-3629-4547-92EA-2356DA36E1B7}"/>
              </a:ext>
            </a:extLst>
          </p:cNvPr>
          <p:cNvSpPr/>
          <p:nvPr>
            <p:custDataLst>
              <p:tags r:id="rId6"/>
            </p:custDataLst>
          </p:nvPr>
        </p:nvSpPr>
        <p:spPr bwMode="auto">
          <a:xfrm>
            <a:off x="1417638" y="2740025"/>
            <a:ext cx="1001713" cy="14287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5EDB7C10-0C8E-444F-B1E6-D575C37F54B6}" type="datetime'''''C''''o''ns''u''''me''''r'' ''G''''''''oo''''''d''s'''''''">
              <a:rPr lang="en-US" altLang="en-US" sz="938" b="1" kern="0">
                <a:solidFill>
                  <a:srgbClr val="000000"/>
                </a:solidFill>
                <a:latin typeface="Arial"/>
                <a:sym typeface="Arial"/>
              </a:rPr>
              <a:pPr algn="r" defTabSz="857250">
                <a:spcBef>
                  <a:spcPct val="0"/>
                </a:spcBef>
                <a:spcAft>
                  <a:spcPct val="0"/>
                </a:spcAft>
                <a:buClr>
                  <a:srgbClr val="000000"/>
                </a:buClr>
              </a:pPr>
              <a:t>Consumer Goods</a:t>
            </a:fld>
            <a:endParaRPr lang="en-GB" sz="938" b="1" kern="0" dirty="0">
              <a:solidFill>
                <a:srgbClr val="000000"/>
              </a:solidFill>
              <a:latin typeface="Arial"/>
              <a:sym typeface="+mn-lt"/>
            </a:endParaRPr>
          </a:p>
        </p:txBody>
      </p:sp>
      <p:sp>
        <p:nvSpPr>
          <p:cNvPr id="19" name="Rectangle 18">
            <a:extLst>
              <a:ext uri="{FF2B5EF4-FFF2-40B4-BE49-F238E27FC236}">
                <a16:creationId xmlns:a16="http://schemas.microsoft.com/office/drawing/2014/main" id="{B639BDF7-15B0-42B9-A3D8-6FE3BA697924}"/>
              </a:ext>
            </a:extLst>
          </p:cNvPr>
          <p:cNvSpPr/>
          <p:nvPr>
            <p:custDataLst>
              <p:tags r:id="rId7"/>
            </p:custDataLst>
          </p:nvPr>
        </p:nvSpPr>
        <p:spPr bwMode="gray">
          <a:xfrm>
            <a:off x="6391275" y="2012950"/>
            <a:ext cx="254000" cy="153988"/>
          </a:xfrm>
          <a:prstGeom prst="rect">
            <a:avLst/>
          </a:prstGeom>
          <a:solidFill>
            <a:srgbClr val="DDD0E5"/>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algn="ctr" defTabSz="857250">
              <a:lnSpc>
                <a:spcPct val="90000"/>
              </a:lnSpc>
              <a:spcBef>
                <a:spcPct val="0"/>
              </a:spcBef>
              <a:spcAft>
                <a:spcPct val="0"/>
              </a:spcAft>
              <a:buClr>
                <a:srgbClr val="000000"/>
              </a:buClr>
            </a:pPr>
            <a:fld id="{2F8A970A-E482-4D89-9138-63AE6EC8230F}" type="datetime'''''''''''''''''''''''''''0''''''''''''''''''%'">
              <a:rPr lang="en-GB" altLang="en-US" sz="1125">
                <a:solidFill>
                  <a:srgbClr val="000000"/>
                </a:solidFill>
                <a:latin typeface="Arial"/>
                <a:sym typeface="+mn-lt"/>
              </a:rPr>
              <a:pPr algn="ctr" defTabSz="857250">
                <a:lnSpc>
                  <a:spcPct val="90000"/>
                </a:lnSpc>
                <a:spcBef>
                  <a:spcPct val="0"/>
                </a:spcBef>
                <a:spcAft>
                  <a:spcPct val="0"/>
                </a:spcAft>
                <a:buClr>
                  <a:srgbClr val="000000"/>
                </a:buClr>
              </a:pPr>
              <a:t>0%</a:t>
            </a:fld>
            <a:endParaRPr lang="en-GB" sz="1125">
              <a:solidFill>
                <a:srgbClr val="000000"/>
              </a:solidFill>
              <a:latin typeface="Arial"/>
              <a:sym typeface="+mn-lt"/>
            </a:endParaRPr>
          </a:p>
        </p:txBody>
      </p:sp>
      <p:sp>
        <p:nvSpPr>
          <p:cNvPr id="97" name="Rectangle 96">
            <a:extLst>
              <a:ext uri="{FF2B5EF4-FFF2-40B4-BE49-F238E27FC236}">
                <a16:creationId xmlns:a16="http://schemas.microsoft.com/office/drawing/2014/main" id="{D40634F1-F5CD-4157-BFCE-A40DD9BDB809}"/>
              </a:ext>
            </a:extLst>
          </p:cNvPr>
          <p:cNvSpPr/>
          <p:nvPr>
            <p:custDataLst>
              <p:tags r:id="rId8"/>
            </p:custDataLst>
          </p:nvPr>
        </p:nvSpPr>
        <p:spPr bwMode="auto">
          <a:xfrm>
            <a:off x="1050925" y="3749675"/>
            <a:ext cx="1368425" cy="2857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0947887A-8233-4CD7-A6D4-C052ACD82D28}" type="datetime'Automotive, A''erospace &#10;an''d ''Industria''l P''roduct''s'">
              <a:rPr lang="pl-PL" altLang="en-US" sz="938" b="1" kern="0">
                <a:solidFill>
                  <a:srgbClr val="000000"/>
                </a:solidFill>
                <a:latin typeface="Arial"/>
                <a:sym typeface="Arial"/>
              </a:rPr>
              <a:pPr algn="r" defTabSz="857250">
                <a:spcBef>
                  <a:spcPct val="0"/>
                </a:spcBef>
                <a:spcAft>
                  <a:spcPct val="0"/>
                </a:spcAft>
                <a:buClr>
                  <a:srgbClr val="000000"/>
                </a:buClr>
              </a:pPr>
              <a:t>Automotive, Aerospace 
and Industrial Products</a:t>
            </a:fld>
            <a:endParaRPr lang="pl-PL" altLang="en-US" sz="938" b="1" kern="0" dirty="0">
              <a:solidFill>
                <a:srgbClr val="000000"/>
              </a:solidFill>
              <a:latin typeface="Arial"/>
              <a:sym typeface="Arial"/>
            </a:endParaRPr>
          </a:p>
        </p:txBody>
      </p:sp>
      <p:sp>
        <p:nvSpPr>
          <p:cNvPr id="91" name="Rectangle 90">
            <a:extLst>
              <a:ext uri="{FF2B5EF4-FFF2-40B4-BE49-F238E27FC236}">
                <a16:creationId xmlns:a16="http://schemas.microsoft.com/office/drawing/2014/main" id="{71F7269C-32A5-433F-BDD1-89D637B9167F}"/>
              </a:ext>
            </a:extLst>
          </p:cNvPr>
          <p:cNvSpPr/>
          <p:nvPr>
            <p:custDataLst>
              <p:tags r:id="rId9"/>
            </p:custDataLst>
          </p:nvPr>
        </p:nvSpPr>
        <p:spPr bwMode="auto">
          <a:xfrm>
            <a:off x="1176338" y="1946275"/>
            <a:ext cx="1243013" cy="2857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518B3605-0085-43C0-9A77-D4D0AF71A770}" type="datetime'Fi''nan''''''''cial and &#10;''Professiona''''l ''Servic''''es'''">
              <a:rPr lang="en-US" altLang="en-US" sz="938" b="1" kern="0">
                <a:solidFill>
                  <a:srgbClr val="000000"/>
                </a:solidFill>
                <a:latin typeface="Arial"/>
                <a:sym typeface="Arial"/>
              </a:rPr>
              <a:pPr algn="r" defTabSz="857250">
                <a:spcBef>
                  <a:spcPct val="0"/>
                </a:spcBef>
                <a:spcAft>
                  <a:spcPct val="0"/>
                </a:spcAft>
                <a:buClr>
                  <a:srgbClr val="000000"/>
                </a:buClr>
              </a:pPr>
              <a:t>Financial and 
Professional Services</a:t>
            </a:fld>
            <a:endParaRPr lang="en-US" sz="938" b="1" kern="0" dirty="0">
              <a:solidFill>
                <a:srgbClr val="000000"/>
              </a:solidFill>
              <a:latin typeface="Arial"/>
              <a:sym typeface="+mn-lt"/>
            </a:endParaRPr>
          </a:p>
        </p:txBody>
      </p:sp>
      <p:sp>
        <p:nvSpPr>
          <p:cNvPr id="100" name="Rectangle 99">
            <a:extLst>
              <a:ext uri="{FF2B5EF4-FFF2-40B4-BE49-F238E27FC236}">
                <a16:creationId xmlns:a16="http://schemas.microsoft.com/office/drawing/2014/main" id="{20AFD2C1-1A50-4DA6-84A0-75BA9746D11D}"/>
              </a:ext>
            </a:extLst>
          </p:cNvPr>
          <p:cNvSpPr/>
          <p:nvPr>
            <p:custDataLst>
              <p:tags r:id="rId10"/>
            </p:custDataLst>
          </p:nvPr>
        </p:nvSpPr>
        <p:spPr bwMode="auto">
          <a:xfrm>
            <a:off x="1363663" y="2306638"/>
            <a:ext cx="1055688" cy="2857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D5AA3780-06C4-4EEA-91C0-8178AF9D3D10}" type="datetime'Tran''sport, Trav''''e''l&#10; ''and'''' I''n''frastr''''uctur''e'">
              <a:rPr lang="en-US" altLang="en-US" sz="938" b="1" kern="0">
                <a:solidFill>
                  <a:srgbClr val="000000"/>
                </a:solidFill>
                <a:latin typeface="Arial"/>
                <a:sym typeface="Arial"/>
              </a:rPr>
              <a:pPr algn="r" defTabSz="857250">
                <a:spcBef>
                  <a:spcPct val="0"/>
                </a:spcBef>
                <a:spcAft>
                  <a:spcPct val="0"/>
                </a:spcAft>
                <a:buClr>
                  <a:srgbClr val="000000"/>
                </a:buClr>
              </a:pPr>
              <a:t>Transport, Travel
 and Infrastructure</a:t>
            </a:fld>
            <a:endParaRPr lang="en-US" sz="938" b="1" kern="0" dirty="0">
              <a:solidFill>
                <a:srgbClr val="000000"/>
              </a:solidFill>
              <a:latin typeface="Arial"/>
              <a:sym typeface="+mn-lt"/>
            </a:endParaRPr>
          </a:p>
        </p:txBody>
      </p:sp>
      <p:sp>
        <p:nvSpPr>
          <p:cNvPr id="377" name="Rectangle 376">
            <a:extLst>
              <a:ext uri="{FF2B5EF4-FFF2-40B4-BE49-F238E27FC236}">
                <a16:creationId xmlns:a16="http://schemas.microsoft.com/office/drawing/2014/main" id="{DA9909F6-1FA0-44A2-85EB-96DEA682FF7A}"/>
              </a:ext>
            </a:extLst>
          </p:cNvPr>
          <p:cNvSpPr/>
          <p:nvPr>
            <p:custDataLst>
              <p:tags r:id="rId11"/>
            </p:custDataLst>
          </p:nvPr>
        </p:nvSpPr>
        <p:spPr bwMode="auto">
          <a:xfrm>
            <a:off x="2057400" y="4183063"/>
            <a:ext cx="361950" cy="14287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2BF3CBB9-B161-439A-901B-44C28FBBEF92}" type="datetime'O''''''''''''t''''''''''''''''''he''''''''''''''''''''r'''''''">
              <a:rPr lang="en-GB" altLang="en-US" sz="938" b="1" kern="0">
                <a:solidFill>
                  <a:srgbClr val="000000"/>
                </a:solidFill>
                <a:latin typeface="Arial"/>
                <a:sym typeface="Arial"/>
              </a:rPr>
              <a:pPr algn="r" defTabSz="857250">
                <a:spcBef>
                  <a:spcPct val="0"/>
                </a:spcBef>
                <a:spcAft>
                  <a:spcPct val="0"/>
                </a:spcAft>
                <a:buClr>
                  <a:srgbClr val="000000"/>
                </a:buClr>
              </a:pPr>
              <a:t>Other</a:t>
            </a:fld>
            <a:r>
              <a:rPr lang="en-GB" altLang="en-US" sz="938" b="1" kern="0" baseline="30000" dirty="0">
                <a:solidFill>
                  <a:srgbClr val="000000"/>
                </a:solidFill>
                <a:latin typeface="Arial"/>
                <a:sym typeface="Arial"/>
              </a:rPr>
              <a:t>2</a:t>
            </a:r>
            <a:endParaRPr lang="en-GB" sz="938" b="1" kern="0" baseline="30000" dirty="0">
              <a:solidFill>
                <a:srgbClr val="000000"/>
              </a:solidFill>
              <a:latin typeface="Arial"/>
              <a:sym typeface="+mn-lt"/>
            </a:endParaRPr>
          </a:p>
        </p:txBody>
      </p:sp>
      <p:sp>
        <p:nvSpPr>
          <p:cNvPr id="107" name="Rectangle 106">
            <a:extLst>
              <a:ext uri="{FF2B5EF4-FFF2-40B4-BE49-F238E27FC236}">
                <a16:creationId xmlns:a16="http://schemas.microsoft.com/office/drawing/2014/main" id="{FD9E0B29-0417-40D9-BDD7-651B74B34109}"/>
              </a:ext>
            </a:extLst>
          </p:cNvPr>
          <p:cNvSpPr/>
          <p:nvPr>
            <p:custDataLst>
              <p:tags r:id="rId12"/>
            </p:custDataLst>
          </p:nvPr>
        </p:nvSpPr>
        <p:spPr bwMode="auto">
          <a:xfrm>
            <a:off x="1009650" y="3028950"/>
            <a:ext cx="1409700" cy="2857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919A0A92-615A-4DCA-96FC-82E660910F4E}" type="datetime'Co''''mmunications, M''ed''ia &#10;and Tec''h''nol''o''g''''''y'">
              <a:rPr lang="en-GB" altLang="en-US" sz="938" b="1" kern="0">
                <a:solidFill>
                  <a:srgbClr val="000000"/>
                </a:solidFill>
                <a:latin typeface="Arial"/>
                <a:sym typeface="Arial"/>
              </a:rPr>
              <a:pPr algn="r" defTabSz="857250">
                <a:spcBef>
                  <a:spcPct val="0"/>
                </a:spcBef>
                <a:spcAft>
                  <a:spcPct val="0"/>
                </a:spcAft>
                <a:buClr>
                  <a:srgbClr val="000000"/>
                </a:buClr>
              </a:pPr>
              <a:t>Communications, Media 
and Technology</a:t>
            </a:fld>
            <a:endParaRPr lang="en-GB" sz="938" b="1" kern="0" dirty="0">
              <a:solidFill>
                <a:srgbClr val="000000"/>
              </a:solidFill>
              <a:latin typeface="Arial"/>
              <a:sym typeface="+mn-lt"/>
            </a:endParaRPr>
          </a:p>
        </p:txBody>
      </p:sp>
      <p:sp>
        <p:nvSpPr>
          <p:cNvPr id="92" name="Rectangle 91">
            <a:extLst>
              <a:ext uri="{FF2B5EF4-FFF2-40B4-BE49-F238E27FC236}">
                <a16:creationId xmlns:a16="http://schemas.microsoft.com/office/drawing/2014/main" id="{001A04DC-BBB8-417E-AAC7-0D5CC60236B0}"/>
              </a:ext>
            </a:extLst>
          </p:cNvPr>
          <p:cNvSpPr/>
          <p:nvPr>
            <p:custDataLst>
              <p:tags r:id="rId13"/>
            </p:custDataLst>
          </p:nvPr>
        </p:nvSpPr>
        <p:spPr bwMode="gray">
          <a:xfrm>
            <a:off x="6664325" y="2012950"/>
            <a:ext cx="127000"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486E5E96-6901-4BDC-942F-239136103F38}" type="datetime'5'''''''''''''''''''''''''''''''''''">
              <a:rPr lang="en-GB" altLang="en-US" sz="1125" b="1" kern="0">
                <a:solidFill>
                  <a:srgbClr val="000000"/>
                </a:solidFill>
                <a:latin typeface="Arial"/>
                <a:sym typeface="Arial"/>
              </a:rPr>
              <a:pPr defTabSz="857250">
                <a:lnSpc>
                  <a:spcPct val="90000"/>
                </a:lnSpc>
                <a:spcBef>
                  <a:spcPct val="0"/>
                </a:spcBef>
                <a:spcAft>
                  <a:spcPct val="0"/>
                </a:spcAft>
                <a:buClr>
                  <a:srgbClr val="000000"/>
                </a:buClr>
              </a:pPr>
              <a:t>5</a:t>
            </a:fld>
            <a:endParaRPr lang="en-GB" sz="1125" b="1" kern="0">
              <a:solidFill>
                <a:srgbClr val="000000"/>
              </a:solidFill>
              <a:latin typeface="Arial"/>
              <a:sym typeface="+mn-lt"/>
            </a:endParaRPr>
          </a:p>
        </p:txBody>
      </p:sp>
      <p:sp>
        <p:nvSpPr>
          <p:cNvPr id="378" name="Rectangle 377">
            <a:extLst>
              <a:ext uri="{FF2B5EF4-FFF2-40B4-BE49-F238E27FC236}">
                <a16:creationId xmlns:a16="http://schemas.microsoft.com/office/drawing/2014/main" id="{87E1C828-93B0-478D-A0ED-7A111BC6E5D7}"/>
              </a:ext>
            </a:extLst>
          </p:cNvPr>
          <p:cNvSpPr/>
          <p:nvPr>
            <p:custDataLst>
              <p:tags r:id="rId14"/>
            </p:custDataLst>
          </p:nvPr>
        </p:nvSpPr>
        <p:spPr bwMode="gray">
          <a:xfrm>
            <a:off x="6664325" y="4178300"/>
            <a:ext cx="206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1B7A829D-A480-478C-9030-E41DD9A8AED1}" type="datetime'''''''''''''''1''''''''''''''''''5'''''''''''''''''''''">
              <a:rPr lang="en-GB" altLang="en-US" sz="1125" b="1" kern="0">
                <a:solidFill>
                  <a:srgbClr val="000000"/>
                </a:solidFill>
                <a:latin typeface="Arial"/>
                <a:sym typeface="Arial"/>
              </a:rPr>
              <a:pPr defTabSz="857250">
                <a:lnSpc>
                  <a:spcPct val="90000"/>
                </a:lnSpc>
                <a:spcBef>
                  <a:spcPct val="0"/>
                </a:spcBef>
                <a:spcAft>
                  <a:spcPct val="0"/>
                </a:spcAft>
                <a:buClr>
                  <a:srgbClr val="000000"/>
                </a:buClr>
              </a:pPr>
              <a:t>15</a:t>
            </a:fld>
            <a:endParaRPr lang="en-GB" sz="1125" b="1" kern="0">
              <a:solidFill>
                <a:srgbClr val="000000"/>
              </a:solidFill>
              <a:latin typeface="Arial"/>
              <a:sym typeface="+mn-lt"/>
            </a:endParaRPr>
          </a:p>
        </p:txBody>
      </p:sp>
      <p:sp>
        <p:nvSpPr>
          <p:cNvPr id="101" name="Rectangle 100">
            <a:extLst>
              <a:ext uri="{FF2B5EF4-FFF2-40B4-BE49-F238E27FC236}">
                <a16:creationId xmlns:a16="http://schemas.microsoft.com/office/drawing/2014/main" id="{03797A63-9587-45C0-96EB-52B18664CA87}"/>
              </a:ext>
            </a:extLst>
          </p:cNvPr>
          <p:cNvSpPr/>
          <p:nvPr>
            <p:custDataLst>
              <p:tags r:id="rId15"/>
            </p:custDataLst>
          </p:nvPr>
        </p:nvSpPr>
        <p:spPr bwMode="gray">
          <a:xfrm>
            <a:off x="6664325" y="2373313"/>
            <a:ext cx="127000"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B3BBF0B8-FFEE-41B5-8889-F3D358E289AA}" type="datetime'''''''''''''1'''''''''''''''''">
              <a:rPr lang="en-GB" altLang="en-US" sz="1125" b="1">
                <a:solidFill>
                  <a:srgbClr val="000000"/>
                </a:solidFill>
                <a:latin typeface="Arial"/>
                <a:sym typeface="+mn-lt"/>
              </a:rPr>
              <a:pPr defTabSz="857250">
                <a:lnSpc>
                  <a:spcPct val="90000"/>
                </a:lnSpc>
                <a:spcBef>
                  <a:spcPct val="0"/>
                </a:spcBef>
                <a:spcAft>
                  <a:spcPct val="0"/>
                </a:spcAft>
                <a:buClr>
                  <a:srgbClr val="000000"/>
                </a:buClr>
              </a:pPr>
              <a:t>1</a:t>
            </a:fld>
            <a:endParaRPr lang="en-GB" sz="1125" b="1" dirty="0">
              <a:solidFill>
                <a:srgbClr val="000000"/>
              </a:solidFill>
              <a:latin typeface="Arial"/>
              <a:sym typeface="+mn-lt"/>
            </a:endParaRPr>
          </a:p>
        </p:txBody>
      </p:sp>
      <p:sp>
        <p:nvSpPr>
          <p:cNvPr id="183" name="Rectangle 182">
            <a:extLst>
              <a:ext uri="{FF2B5EF4-FFF2-40B4-BE49-F238E27FC236}">
                <a16:creationId xmlns:a16="http://schemas.microsoft.com/office/drawing/2014/main" id="{EEB30984-1C42-484C-A343-6E85219E0747}"/>
              </a:ext>
            </a:extLst>
          </p:cNvPr>
          <p:cNvSpPr/>
          <p:nvPr>
            <p:custDataLst>
              <p:tags r:id="rId16"/>
            </p:custDataLst>
          </p:nvPr>
        </p:nvSpPr>
        <p:spPr bwMode="gray">
          <a:xfrm>
            <a:off x="6664325" y="2735263"/>
            <a:ext cx="206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B63A58FF-F27D-4FF5-887F-47D82DDB269E}" type="datetime'''''''''''''''''''''1''''''''''''''''''''''''2'''''''''''''">
              <a:rPr lang="en-GB" altLang="en-US" sz="1125" b="1" kern="0">
                <a:solidFill>
                  <a:srgbClr val="000000"/>
                </a:solidFill>
                <a:latin typeface="Arial"/>
                <a:sym typeface="Arial"/>
              </a:rPr>
              <a:pPr defTabSz="857250">
                <a:lnSpc>
                  <a:spcPct val="90000"/>
                </a:lnSpc>
                <a:spcBef>
                  <a:spcPct val="0"/>
                </a:spcBef>
                <a:spcAft>
                  <a:spcPct val="0"/>
                </a:spcAft>
                <a:buClr>
                  <a:srgbClr val="000000"/>
                </a:buClr>
              </a:pPr>
              <a:t>12</a:t>
            </a:fld>
            <a:endParaRPr lang="en-GB" sz="1125" b="1" kern="0">
              <a:solidFill>
                <a:srgbClr val="000000"/>
              </a:solidFill>
              <a:latin typeface="Arial"/>
              <a:sym typeface="+mn-lt"/>
            </a:endParaRPr>
          </a:p>
        </p:txBody>
      </p:sp>
      <p:sp>
        <p:nvSpPr>
          <p:cNvPr id="108" name="Rectangle 107">
            <a:extLst>
              <a:ext uri="{FF2B5EF4-FFF2-40B4-BE49-F238E27FC236}">
                <a16:creationId xmlns:a16="http://schemas.microsoft.com/office/drawing/2014/main" id="{3F2A10E1-E39D-4770-B72C-1DA86C76E8FD}"/>
              </a:ext>
            </a:extLst>
          </p:cNvPr>
          <p:cNvSpPr/>
          <p:nvPr>
            <p:custDataLst>
              <p:tags r:id="rId17"/>
            </p:custDataLst>
          </p:nvPr>
        </p:nvSpPr>
        <p:spPr bwMode="gray">
          <a:xfrm>
            <a:off x="6664325" y="3095625"/>
            <a:ext cx="127000"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C08172DF-9728-47FE-84CD-97077F937797}" type="datetime'''''''5'''''''''''''''''''''''">
              <a:rPr lang="en-GB" altLang="en-US" sz="1125" b="1" kern="0">
                <a:solidFill>
                  <a:srgbClr val="000000"/>
                </a:solidFill>
                <a:latin typeface="Arial"/>
                <a:sym typeface="Arial"/>
              </a:rPr>
              <a:pPr defTabSz="857250">
                <a:lnSpc>
                  <a:spcPct val="90000"/>
                </a:lnSpc>
                <a:spcBef>
                  <a:spcPct val="0"/>
                </a:spcBef>
                <a:spcAft>
                  <a:spcPct val="0"/>
                </a:spcAft>
                <a:buClr>
                  <a:srgbClr val="000000"/>
                </a:buClr>
              </a:pPr>
              <a:t>5</a:t>
            </a:fld>
            <a:endParaRPr lang="en-GB" sz="1125" b="1" kern="0">
              <a:solidFill>
                <a:srgbClr val="000000"/>
              </a:solidFill>
              <a:latin typeface="Arial"/>
              <a:sym typeface="+mn-lt"/>
            </a:endParaRPr>
          </a:p>
        </p:txBody>
      </p:sp>
      <p:sp>
        <p:nvSpPr>
          <p:cNvPr id="104" name="Rectangle 103">
            <a:extLst>
              <a:ext uri="{FF2B5EF4-FFF2-40B4-BE49-F238E27FC236}">
                <a16:creationId xmlns:a16="http://schemas.microsoft.com/office/drawing/2014/main" id="{3050174A-E4BA-4872-9946-1B09B89860E7}"/>
              </a:ext>
            </a:extLst>
          </p:cNvPr>
          <p:cNvSpPr/>
          <p:nvPr>
            <p:custDataLst>
              <p:tags r:id="rId18"/>
            </p:custDataLst>
          </p:nvPr>
        </p:nvSpPr>
        <p:spPr bwMode="gray">
          <a:xfrm>
            <a:off x="6664325" y="3455988"/>
            <a:ext cx="206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20EAD945-823C-4699-8E4B-105C1C8EAB15}" type="datetime'''''''''''''''''''''''''''''''''1''''''''4'''''''''''''">
              <a:rPr lang="en-GB" altLang="en-US" sz="1125" b="1" kern="0">
                <a:solidFill>
                  <a:srgbClr val="000000"/>
                </a:solidFill>
                <a:latin typeface="Arial"/>
                <a:sym typeface="Arial"/>
              </a:rPr>
              <a:pPr defTabSz="857250">
                <a:lnSpc>
                  <a:spcPct val="90000"/>
                </a:lnSpc>
                <a:spcBef>
                  <a:spcPct val="0"/>
                </a:spcBef>
                <a:spcAft>
                  <a:spcPct val="0"/>
                </a:spcAft>
                <a:buClr>
                  <a:srgbClr val="000000"/>
                </a:buClr>
              </a:pPr>
              <a:t>14</a:t>
            </a:fld>
            <a:endParaRPr lang="en-GB" sz="1125" b="1" kern="0" dirty="0">
              <a:solidFill>
                <a:srgbClr val="000000"/>
              </a:solidFill>
              <a:latin typeface="Arial"/>
              <a:sym typeface="+mn-lt"/>
            </a:endParaRPr>
          </a:p>
        </p:txBody>
      </p:sp>
      <p:sp>
        <p:nvSpPr>
          <p:cNvPr id="98" name="Rectangle 97">
            <a:extLst>
              <a:ext uri="{FF2B5EF4-FFF2-40B4-BE49-F238E27FC236}">
                <a16:creationId xmlns:a16="http://schemas.microsoft.com/office/drawing/2014/main" id="{D65440A4-F260-4483-921A-46A749D3CD48}"/>
              </a:ext>
            </a:extLst>
          </p:cNvPr>
          <p:cNvSpPr/>
          <p:nvPr>
            <p:custDataLst>
              <p:tags r:id="rId19"/>
            </p:custDataLst>
          </p:nvPr>
        </p:nvSpPr>
        <p:spPr bwMode="gray">
          <a:xfrm>
            <a:off x="6664325" y="3816350"/>
            <a:ext cx="206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9BA62BB4-374B-40DE-BF48-AAF11C593051}" type="datetime'''''''''2''''''4'''''''''''''''''">
              <a:rPr lang="en-GB" altLang="en-US" sz="1125" b="1" kern="0">
                <a:solidFill>
                  <a:srgbClr val="000000"/>
                </a:solidFill>
                <a:latin typeface="Arial"/>
                <a:sym typeface="Arial"/>
              </a:rPr>
              <a:pPr defTabSz="857250">
                <a:lnSpc>
                  <a:spcPct val="90000"/>
                </a:lnSpc>
                <a:spcBef>
                  <a:spcPct val="0"/>
                </a:spcBef>
                <a:spcAft>
                  <a:spcPct val="0"/>
                </a:spcAft>
                <a:buClr>
                  <a:srgbClr val="000000"/>
                </a:buClr>
              </a:pPr>
              <a:t>24</a:t>
            </a:fld>
            <a:endParaRPr lang="en-GB" sz="1125" b="1" kern="0" dirty="0">
              <a:solidFill>
                <a:srgbClr val="000000"/>
              </a:solidFill>
              <a:latin typeface="Arial"/>
              <a:sym typeface="+mn-lt"/>
            </a:endParaRPr>
          </a:p>
        </p:txBody>
      </p:sp>
      <p:graphicFrame>
        <p:nvGraphicFramePr>
          <p:cNvPr id="209" name="Chart 208">
            <a:extLst>
              <a:ext uri="{FF2B5EF4-FFF2-40B4-BE49-F238E27FC236}">
                <a16:creationId xmlns:a16="http://schemas.microsoft.com/office/drawing/2014/main" id="{3FD8A5BF-98F5-4BB3-B9C7-FB0041D3334A}"/>
              </a:ext>
            </a:extLst>
          </p:cNvPr>
          <p:cNvGraphicFramePr/>
          <p:nvPr>
            <p:custDataLst>
              <p:tags r:id="rId20"/>
            </p:custDataLst>
            <p:extLst>
              <p:ext uri="{D42A27DB-BD31-4B8C-83A1-F6EECF244321}">
                <p14:modId xmlns:p14="http://schemas.microsoft.com/office/powerpoint/2010/main" val="3893987145"/>
              </p:ext>
            </p:extLst>
          </p:nvPr>
        </p:nvGraphicFramePr>
        <p:xfrm>
          <a:off x="2463800" y="4662488"/>
          <a:ext cx="4184650" cy="1831975"/>
        </p:xfrm>
        <a:graphic>
          <a:graphicData uri="http://schemas.openxmlformats.org/drawingml/2006/chart">
            <c:chart xmlns:c="http://schemas.openxmlformats.org/drawingml/2006/chart" xmlns:r="http://schemas.openxmlformats.org/officeDocument/2006/relationships" r:id="rId53"/>
          </a:graphicData>
        </a:graphic>
      </p:graphicFrame>
      <p:sp>
        <p:nvSpPr>
          <p:cNvPr id="310" name="Rectangle 309">
            <a:extLst>
              <a:ext uri="{FF2B5EF4-FFF2-40B4-BE49-F238E27FC236}">
                <a16:creationId xmlns:a16="http://schemas.microsoft.com/office/drawing/2014/main" id="{4D515DBF-DD8A-49A4-A388-EAC1C6CFD998}"/>
              </a:ext>
            </a:extLst>
          </p:cNvPr>
          <p:cNvSpPr/>
          <p:nvPr>
            <p:custDataLst>
              <p:tags r:id="rId21"/>
            </p:custDataLst>
          </p:nvPr>
        </p:nvSpPr>
        <p:spPr bwMode="auto">
          <a:xfrm>
            <a:off x="1958975" y="4935538"/>
            <a:ext cx="492125"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622992C4-B502-488B-8632-942C5867B566}" type="datetime'''Eu''''''''r''''''''o''''''''''''''''''''''''''pe'''''''''''">
              <a:rPr lang="en-GB" altLang="en-US" sz="1125" b="1" kern="0">
                <a:solidFill>
                  <a:srgbClr val="000000"/>
                </a:solidFill>
                <a:latin typeface="Arial"/>
                <a:sym typeface="Arial"/>
              </a:rPr>
              <a:pPr algn="r" defTabSz="857250">
                <a:spcBef>
                  <a:spcPct val="0"/>
                </a:spcBef>
                <a:spcAft>
                  <a:spcPct val="0"/>
                </a:spcAft>
                <a:buClr>
                  <a:srgbClr val="000000"/>
                </a:buClr>
              </a:pPr>
              <a:t>Europe</a:t>
            </a:fld>
            <a:endParaRPr lang="en-GB" sz="1125" b="1" kern="0" dirty="0">
              <a:solidFill>
                <a:srgbClr val="000000"/>
              </a:solidFill>
              <a:latin typeface="Arial"/>
              <a:sym typeface="+mn-lt"/>
            </a:endParaRPr>
          </a:p>
        </p:txBody>
      </p:sp>
      <p:sp>
        <p:nvSpPr>
          <p:cNvPr id="309" name="Rectangle 308">
            <a:extLst>
              <a:ext uri="{FF2B5EF4-FFF2-40B4-BE49-F238E27FC236}">
                <a16:creationId xmlns:a16="http://schemas.microsoft.com/office/drawing/2014/main" id="{0372FA2B-7223-4E7F-AEC2-5C819B254AA1}"/>
              </a:ext>
            </a:extLst>
          </p:cNvPr>
          <p:cNvSpPr/>
          <p:nvPr>
            <p:custDataLst>
              <p:tags r:id="rId22"/>
            </p:custDataLst>
          </p:nvPr>
        </p:nvSpPr>
        <p:spPr bwMode="auto">
          <a:xfrm>
            <a:off x="1466850" y="5491163"/>
            <a:ext cx="984250"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29E7C3A4-3028-495E-B5C8-EF739FEE30FF}" type="datetime'N''o''''rt''''''''h'''''''''''' A''''''''''me''ric''''''''a'''">
              <a:rPr lang="en-US" altLang="en-US" sz="1125" b="1" kern="0">
                <a:solidFill>
                  <a:srgbClr val="000000"/>
                </a:solidFill>
                <a:latin typeface="Arial"/>
                <a:sym typeface="Arial"/>
              </a:rPr>
              <a:pPr algn="r" defTabSz="857250">
                <a:spcBef>
                  <a:spcPct val="0"/>
                </a:spcBef>
                <a:spcAft>
                  <a:spcPct val="0"/>
                </a:spcAft>
                <a:buClr>
                  <a:srgbClr val="000000"/>
                </a:buClr>
              </a:pPr>
              <a:t>North America</a:t>
            </a:fld>
            <a:endParaRPr lang="en-GB" sz="1125" b="1" kern="0" dirty="0">
              <a:solidFill>
                <a:srgbClr val="000000"/>
              </a:solidFill>
              <a:latin typeface="Arial"/>
              <a:sym typeface="+mn-lt"/>
            </a:endParaRPr>
          </a:p>
        </p:txBody>
      </p:sp>
      <p:sp>
        <p:nvSpPr>
          <p:cNvPr id="306" name="Rectangle 305">
            <a:extLst>
              <a:ext uri="{FF2B5EF4-FFF2-40B4-BE49-F238E27FC236}">
                <a16:creationId xmlns:a16="http://schemas.microsoft.com/office/drawing/2014/main" id="{704901BF-F9BE-4DBC-9E7A-102F67C80AA0}"/>
              </a:ext>
            </a:extLst>
          </p:cNvPr>
          <p:cNvSpPr/>
          <p:nvPr>
            <p:custDataLst>
              <p:tags r:id="rId23"/>
            </p:custDataLst>
          </p:nvPr>
        </p:nvSpPr>
        <p:spPr bwMode="auto">
          <a:xfrm>
            <a:off x="1522413" y="6046788"/>
            <a:ext cx="928688"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0269E620-7C1A-470E-B37E-CA4BCAB23587}" type="datetime'''R''''e''''s''t'' ''o''''''''f'''' ''Wor''''''''''''''l''d'">
              <a:rPr lang="en-US" altLang="en-US" sz="1125" b="1" kern="0">
                <a:solidFill>
                  <a:srgbClr val="000000"/>
                </a:solidFill>
                <a:latin typeface="Arial"/>
                <a:sym typeface="Arial"/>
              </a:rPr>
              <a:pPr algn="r" defTabSz="857250">
                <a:spcBef>
                  <a:spcPct val="0"/>
                </a:spcBef>
                <a:spcAft>
                  <a:spcPct val="0"/>
                </a:spcAft>
                <a:buClr>
                  <a:srgbClr val="000000"/>
                </a:buClr>
              </a:pPr>
              <a:t>Rest of World</a:t>
            </a:fld>
            <a:endParaRPr lang="en-GB" sz="1125" b="1" kern="0" dirty="0">
              <a:solidFill>
                <a:srgbClr val="000000"/>
              </a:solidFill>
              <a:latin typeface="Arial"/>
              <a:sym typeface="+mn-lt"/>
            </a:endParaRPr>
          </a:p>
        </p:txBody>
      </p:sp>
      <p:sp>
        <p:nvSpPr>
          <p:cNvPr id="312" name="Rectangle 311">
            <a:extLst>
              <a:ext uri="{FF2B5EF4-FFF2-40B4-BE49-F238E27FC236}">
                <a16:creationId xmlns:a16="http://schemas.microsoft.com/office/drawing/2014/main" id="{3FD03AA8-3459-4EBB-89C9-27E02AB45717}"/>
              </a:ext>
            </a:extLst>
          </p:cNvPr>
          <p:cNvSpPr/>
          <p:nvPr>
            <p:custDataLst>
              <p:tags r:id="rId24"/>
            </p:custDataLst>
          </p:nvPr>
        </p:nvSpPr>
        <p:spPr bwMode="gray">
          <a:xfrm>
            <a:off x="6591300" y="4945063"/>
            <a:ext cx="206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8ACD9116-E350-45FE-9C1F-057F34C19197}" type="datetime'''''''5''''''''''''2'''''''''''''''''''''''''''">
              <a:rPr lang="en-GB" altLang="en-US" sz="1125" b="1" kern="0">
                <a:solidFill>
                  <a:srgbClr val="000000"/>
                </a:solidFill>
                <a:latin typeface="Arial"/>
                <a:sym typeface="Arial"/>
              </a:rPr>
              <a:pPr defTabSz="857250">
                <a:lnSpc>
                  <a:spcPct val="90000"/>
                </a:lnSpc>
                <a:spcBef>
                  <a:spcPct val="0"/>
                </a:spcBef>
                <a:spcAft>
                  <a:spcPct val="0"/>
                </a:spcAft>
                <a:buClr>
                  <a:srgbClr val="000000"/>
                </a:buClr>
              </a:pPr>
              <a:t>52</a:t>
            </a:fld>
            <a:endParaRPr lang="en-GB" sz="1125" b="1" kern="0">
              <a:solidFill>
                <a:srgbClr val="000000"/>
              </a:solidFill>
              <a:latin typeface="Arial"/>
              <a:sym typeface="+mn-lt"/>
            </a:endParaRPr>
          </a:p>
        </p:txBody>
      </p:sp>
      <p:sp>
        <p:nvSpPr>
          <p:cNvPr id="313" name="Rectangle 312">
            <a:extLst>
              <a:ext uri="{FF2B5EF4-FFF2-40B4-BE49-F238E27FC236}">
                <a16:creationId xmlns:a16="http://schemas.microsoft.com/office/drawing/2014/main" id="{9A25029D-4D7A-49C2-893A-329C903C8C65}"/>
              </a:ext>
            </a:extLst>
          </p:cNvPr>
          <p:cNvSpPr/>
          <p:nvPr>
            <p:custDataLst>
              <p:tags r:id="rId25"/>
            </p:custDataLst>
          </p:nvPr>
        </p:nvSpPr>
        <p:spPr bwMode="gray">
          <a:xfrm>
            <a:off x="6591300" y="6056313"/>
            <a:ext cx="206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9A443D9A-C579-4C17-801D-D80AF97A8E22}" type="datetime'''''''1''''''''''0'''''''''''''''''''''''''''''''''''''''">
              <a:rPr lang="en-GB" altLang="en-US" sz="1125" b="1" kern="0">
                <a:solidFill>
                  <a:srgbClr val="000000"/>
                </a:solidFill>
                <a:latin typeface="Arial"/>
                <a:sym typeface="Arial"/>
              </a:rPr>
              <a:pPr defTabSz="857250">
                <a:lnSpc>
                  <a:spcPct val="90000"/>
                </a:lnSpc>
                <a:spcBef>
                  <a:spcPct val="0"/>
                </a:spcBef>
                <a:spcAft>
                  <a:spcPct val="0"/>
                </a:spcAft>
                <a:buClr>
                  <a:srgbClr val="000000"/>
                </a:buClr>
              </a:pPr>
              <a:t>10</a:t>
            </a:fld>
            <a:endParaRPr lang="en-GB" sz="1125" b="1" kern="0">
              <a:solidFill>
                <a:srgbClr val="000000"/>
              </a:solidFill>
              <a:latin typeface="Arial"/>
              <a:sym typeface="+mn-lt"/>
            </a:endParaRPr>
          </a:p>
        </p:txBody>
      </p:sp>
      <p:sp>
        <p:nvSpPr>
          <p:cNvPr id="307" name="Rectangle 306">
            <a:extLst>
              <a:ext uri="{FF2B5EF4-FFF2-40B4-BE49-F238E27FC236}">
                <a16:creationId xmlns:a16="http://schemas.microsoft.com/office/drawing/2014/main" id="{E6D420B4-D771-4396-B07C-1F7713C1E977}"/>
              </a:ext>
            </a:extLst>
          </p:cNvPr>
          <p:cNvSpPr/>
          <p:nvPr>
            <p:custDataLst>
              <p:tags r:id="rId26"/>
            </p:custDataLst>
          </p:nvPr>
        </p:nvSpPr>
        <p:spPr bwMode="gray">
          <a:xfrm>
            <a:off x="6591300" y="5500688"/>
            <a:ext cx="206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216444B5-354A-432E-92BB-39F616042C31}" type="datetime'''''''''''''1''''''''4'''''''''''''">
              <a:rPr lang="en-GB" altLang="en-US" sz="1125" b="1" kern="0">
                <a:solidFill>
                  <a:srgbClr val="000000"/>
                </a:solidFill>
                <a:latin typeface="Arial"/>
                <a:sym typeface="Arial"/>
              </a:rPr>
              <a:pPr defTabSz="857250">
                <a:lnSpc>
                  <a:spcPct val="90000"/>
                </a:lnSpc>
                <a:spcBef>
                  <a:spcPct val="0"/>
                </a:spcBef>
                <a:spcAft>
                  <a:spcPct val="0"/>
                </a:spcAft>
                <a:buClr>
                  <a:srgbClr val="000000"/>
                </a:buClr>
              </a:pPr>
              <a:t>14</a:t>
            </a:fld>
            <a:endParaRPr lang="en-GB" sz="1125" b="1" kern="0">
              <a:solidFill>
                <a:srgbClr val="000000"/>
              </a:solidFill>
              <a:latin typeface="Arial"/>
              <a:sym typeface="+mn-lt"/>
            </a:endParaRPr>
          </a:p>
        </p:txBody>
      </p:sp>
      <p:sp>
        <p:nvSpPr>
          <p:cNvPr id="2" name="Rectangle 1" hidden="1">
            <a:extLst>
              <a:ext uri="{FF2B5EF4-FFF2-40B4-BE49-F238E27FC236}">
                <a16:creationId xmlns:a16="http://schemas.microsoft.com/office/drawing/2014/main" id="{47B373F5-E09E-4C23-981E-97D3A8EC88BE}"/>
              </a:ext>
            </a:extLst>
          </p:cNvPr>
          <p:cNvSpPr/>
          <p:nvPr>
            <p:custDataLst>
              <p:tags r:id="rId27"/>
            </p:custDataLst>
          </p:nvPr>
        </p:nvSpPr>
        <p:spPr>
          <a:xfrm>
            <a:off x="0" y="0"/>
            <a:ext cx="148828"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857250">
              <a:buClr>
                <a:srgbClr val="000000"/>
              </a:buClr>
            </a:pPr>
            <a:endParaRPr lang="en-US" sz="1500" b="1" kern="0" dirty="0">
              <a:solidFill>
                <a:srgbClr val="FFFFFF"/>
              </a:solidFill>
              <a:latin typeface="Arial" panose="020B0604020202020204" pitchFamily="34" charset="0"/>
              <a:sym typeface="Arial" panose="020B0604020202020204" pitchFamily="34" charset="0"/>
            </a:endParaRPr>
          </a:p>
        </p:txBody>
      </p:sp>
      <p:sp>
        <p:nvSpPr>
          <p:cNvPr id="5" name="Google Shape;91;p6">
            <a:extLst>
              <a:ext uri="{FF2B5EF4-FFF2-40B4-BE49-F238E27FC236}">
                <a16:creationId xmlns:a16="http://schemas.microsoft.com/office/drawing/2014/main" id="{6DEF7AC6-17C9-4507-9739-E945510B5C1C}"/>
              </a:ext>
            </a:extLst>
          </p:cNvPr>
          <p:cNvSpPr txBox="1"/>
          <p:nvPr/>
        </p:nvSpPr>
        <p:spPr>
          <a:xfrm>
            <a:off x="357188" y="188641"/>
            <a:ext cx="11477625" cy="931936"/>
          </a:xfrm>
          <a:prstGeom prst="rect">
            <a:avLst/>
          </a:prstGeom>
          <a:noFill/>
          <a:ln>
            <a:noFill/>
          </a:ln>
        </p:spPr>
        <p:txBody>
          <a:bodyPr spcFirstLastPara="1" wrap="square" lIns="0" tIns="14156" rIns="0" bIns="0" anchor="t" anchorCtr="0">
            <a:noAutofit/>
          </a:bodyPr>
          <a:lstStyle/>
          <a:p>
            <a:pPr marL="12700" algn="ctr" defTabSz="857250">
              <a:buClr>
                <a:srgbClr val="000000"/>
              </a:buClr>
            </a:pPr>
            <a:r>
              <a:rPr lang="en-GB" sz="2250" kern="0" dirty="0">
                <a:solidFill>
                  <a:srgbClr val="554382"/>
                </a:solidFill>
                <a:latin typeface="Helvetica Neue"/>
                <a:ea typeface="Helvetica Neue"/>
                <a:cs typeface="Helvetica Neue"/>
                <a:sym typeface="Helvetica Neue"/>
              </a:rPr>
              <a:t>P&amp;G suppliers are ahead of the game except in industrial sectors, </a:t>
            </a:r>
          </a:p>
          <a:p>
            <a:pPr marL="12700" algn="ctr" defTabSz="857250">
              <a:buClr>
                <a:srgbClr val="000000"/>
              </a:buClr>
            </a:pPr>
            <a:r>
              <a:rPr lang="en-GB" sz="2250" kern="0" dirty="0">
                <a:solidFill>
                  <a:srgbClr val="554382"/>
                </a:solidFill>
                <a:latin typeface="Helvetica Neue"/>
                <a:ea typeface="Helvetica Neue"/>
                <a:cs typeface="Helvetica Neue"/>
                <a:sym typeface="Helvetica Neue"/>
              </a:rPr>
              <a:t>and in Europe vs their counterparts (consistent pattern overall)</a:t>
            </a:r>
            <a:endParaRPr sz="2250" kern="0" dirty="0">
              <a:solidFill>
                <a:srgbClr val="554382"/>
              </a:solidFill>
              <a:latin typeface="Helvetica Neue"/>
              <a:ea typeface="Helvetica Neue"/>
              <a:cs typeface="Helvetica Neue"/>
              <a:sym typeface="Helvetica Neue"/>
            </a:endParaRPr>
          </a:p>
        </p:txBody>
      </p:sp>
      <p:sp>
        <p:nvSpPr>
          <p:cNvPr id="6" name="Google Shape;92;p6">
            <a:extLst>
              <a:ext uri="{FF2B5EF4-FFF2-40B4-BE49-F238E27FC236}">
                <a16:creationId xmlns:a16="http://schemas.microsoft.com/office/drawing/2014/main" id="{90B4CEC0-D42A-4DAA-9C65-165244B046FE}"/>
              </a:ext>
            </a:extLst>
          </p:cNvPr>
          <p:cNvSpPr/>
          <p:nvPr/>
        </p:nvSpPr>
        <p:spPr>
          <a:xfrm>
            <a:off x="1860355" y="928688"/>
            <a:ext cx="8281987" cy="0"/>
          </a:xfrm>
          <a:custGeom>
            <a:avLst/>
            <a:gdLst/>
            <a:ahLst/>
            <a:cxnLst/>
            <a:rect l="l" t="t" r="r" b="b"/>
            <a:pathLst>
              <a:path w="8834120" h="120000" extrusionOk="0">
                <a:moveTo>
                  <a:pt x="0" y="0"/>
                </a:moveTo>
                <a:lnTo>
                  <a:pt x="8833985" y="0"/>
                </a:lnTo>
              </a:path>
            </a:pathLst>
          </a:custGeom>
          <a:noFill/>
          <a:ln w="57150" cap="flat" cmpd="sng">
            <a:solidFill>
              <a:srgbClr val="544382"/>
            </a:solidFill>
            <a:prstDash val="solid"/>
            <a:round/>
            <a:headEnd type="none" w="sm" len="sm"/>
            <a:tailEnd type="none" w="sm" len="sm"/>
          </a:ln>
        </p:spPr>
        <p:txBody>
          <a:bodyPr spcFirstLastPara="1" wrap="square" lIns="0" tIns="0" rIns="0" bIns="0" anchor="t" anchorCtr="0">
            <a:noAutofit/>
          </a:bodyPr>
          <a:lstStyle/>
          <a:p>
            <a:pPr defTabSz="857250">
              <a:buClr>
                <a:srgbClr val="000000"/>
              </a:buClr>
            </a:pPr>
            <a:endParaRPr sz="1500" kern="0">
              <a:solidFill>
                <a:srgbClr val="000000"/>
              </a:solidFill>
              <a:latin typeface="Calibri"/>
              <a:ea typeface="Calibri"/>
              <a:cs typeface="Calibri"/>
              <a:sym typeface="Calibri"/>
            </a:endParaRPr>
          </a:p>
        </p:txBody>
      </p:sp>
      <p:sp>
        <p:nvSpPr>
          <p:cNvPr id="58" name="TextBox 57">
            <a:extLst>
              <a:ext uri="{FF2B5EF4-FFF2-40B4-BE49-F238E27FC236}">
                <a16:creationId xmlns:a16="http://schemas.microsoft.com/office/drawing/2014/main" id="{9A772426-FA27-46F7-97E2-F80FCA692934}"/>
              </a:ext>
            </a:extLst>
          </p:cNvPr>
          <p:cNvSpPr txBox="1"/>
          <p:nvPr/>
        </p:nvSpPr>
        <p:spPr>
          <a:xfrm>
            <a:off x="368300" y="1552278"/>
            <a:ext cx="5232400" cy="181845"/>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spAutoFit/>
          </a:bodyPr>
          <a:lstStyle/>
          <a:p>
            <a:pPr defTabSz="857250">
              <a:lnSpc>
                <a:spcPct val="90000"/>
              </a:lnSpc>
              <a:spcBef>
                <a:spcPct val="0"/>
              </a:spcBef>
              <a:spcAft>
                <a:spcPct val="0"/>
              </a:spcAft>
              <a:buClr>
                <a:srgbClr val="000000"/>
              </a:buClr>
            </a:pPr>
            <a:r>
              <a:rPr lang="en-GB" sz="1313" b="1" kern="0" dirty="0">
                <a:solidFill>
                  <a:srgbClr val="000000"/>
                </a:solidFill>
                <a:latin typeface="Arial" panose="020B0604020202020204" pitchFamily="34" charset="0"/>
                <a:cs typeface="Arial" panose="020B0604020202020204" pitchFamily="34" charset="0"/>
                <a:sym typeface="Arial"/>
              </a:rPr>
              <a:t>% </a:t>
            </a:r>
            <a:r>
              <a:rPr lang="en-GB" sz="1313" b="1" kern="0">
                <a:solidFill>
                  <a:srgbClr val="000000"/>
                </a:solidFill>
                <a:latin typeface="Arial" panose="020B0604020202020204" pitchFamily="34" charset="0"/>
                <a:cs typeface="Arial" panose="020B0604020202020204" pitchFamily="34" charset="0"/>
                <a:sym typeface="Arial"/>
              </a:rPr>
              <a:t>with program </a:t>
            </a:r>
            <a:r>
              <a:rPr lang="en-GB" sz="1313" b="1" kern="0" dirty="0">
                <a:solidFill>
                  <a:srgbClr val="000000"/>
                </a:solidFill>
                <a:latin typeface="Arial" panose="020B0604020202020204" pitchFamily="34" charset="0"/>
                <a:cs typeface="Arial" panose="020B0604020202020204" pitchFamily="34" charset="0"/>
                <a:sym typeface="Arial"/>
              </a:rPr>
              <a:t>by industry</a:t>
            </a:r>
          </a:p>
        </p:txBody>
      </p:sp>
      <p:sp>
        <p:nvSpPr>
          <p:cNvPr id="48" name="TextBox 47">
            <a:extLst>
              <a:ext uri="{FF2B5EF4-FFF2-40B4-BE49-F238E27FC236}">
                <a16:creationId xmlns:a16="http://schemas.microsoft.com/office/drawing/2014/main" id="{278E922D-CF10-4B00-BB55-7AD4DA8421EE}"/>
              </a:ext>
            </a:extLst>
          </p:cNvPr>
          <p:cNvSpPr txBox="1"/>
          <p:nvPr/>
        </p:nvSpPr>
        <p:spPr>
          <a:xfrm>
            <a:off x="357187" y="6433084"/>
            <a:ext cx="5998369" cy="345281"/>
          </a:xfrm>
          <a:prstGeom prst="rect">
            <a:avLst/>
          </a:prstGeom>
          <a:noFill/>
        </p:spPr>
        <p:txBody>
          <a:bodyPr vert="horz" wrap="square" lIns="0" tIns="0" rIns="0" bIns="0" rtlCol="0" anchor="b" anchorCtr="0">
            <a:noAutofit/>
          </a:bodyPr>
          <a:lstStyle/>
          <a:p>
            <a:pPr marL="214313" indent="-214313" defTabSz="857250">
              <a:lnSpc>
                <a:spcPct val="90000"/>
              </a:lnSpc>
              <a:spcBef>
                <a:spcPct val="0"/>
              </a:spcBef>
              <a:buClr>
                <a:srgbClr val="000000"/>
              </a:buClr>
              <a:buFont typeface="Arial"/>
              <a:buAutoNum type="arabicPeriod"/>
            </a:pPr>
            <a:r>
              <a:rPr lang="en-GB" sz="750" kern="0" dirty="0">
                <a:solidFill>
                  <a:srgbClr val="000000"/>
                </a:solidFill>
                <a:latin typeface="Arial" panose="020B0604020202020204" pitchFamily="34" charset="0"/>
                <a:cs typeface="Arial"/>
                <a:sym typeface="Arial"/>
              </a:rPr>
              <a:t>Declining total reflects survey participant drop-outs</a:t>
            </a:r>
          </a:p>
          <a:p>
            <a:pPr marL="214313" indent="-214313" defTabSz="857250">
              <a:lnSpc>
                <a:spcPct val="90000"/>
              </a:lnSpc>
              <a:spcBef>
                <a:spcPct val="0"/>
              </a:spcBef>
              <a:buClr>
                <a:srgbClr val="000000"/>
              </a:buClr>
              <a:buFont typeface="Arial"/>
              <a:buAutoNum type="arabicPeriod"/>
            </a:pPr>
            <a:r>
              <a:rPr lang="en-GB" sz="750" kern="0" dirty="0">
                <a:solidFill>
                  <a:srgbClr val="000000"/>
                </a:solidFill>
                <a:latin typeface="Arial" panose="020B0604020202020204" pitchFamily="34" charset="0"/>
                <a:cs typeface="Arial"/>
                <a:sym typeface="Arial"/>
              </a:rPr>
              <a:t>Other primarily includes p</a:t>
            </a:r>
            <a:r>
              <a:rPr lang="en-GB" sz="750" kern="0" dirty="0">
                <a:solidFill>
                  <a:srgbClr val="000000"/>
                </a:solidFill>
                <a:latin typeface="Arial"/>
                <a:cs typeface="Arial"/>
                <a:sym typeface="Arial"/>
              </a:rPr>
              <a:t>ackaging, health and miscellaneous other businesses</a:t>
            </a:r>
            <a:endParaRPr lang="en-GB" sz="750" kern="0" dirty="0">
              <a:solidFill>
                <a:srgbClr val="000000"/>
              </a:solidFill>
              <a:latin typeface="Arial" panose="020B0604020202020204" pitchFamily="34" charset="0"/>
              <a:cs typeface="Arial"/>
              <a:sym typeface="Arial"/>
            </a:endParaRPr>
          </a:p>
          <a:p>
            <a:pPr defTabSz="857250">
              <a:lnSpc>
                <a:spcPct val="90000"/>
              </a:lnSpc>
              <a:spcBef>
                <a:spcPct val="0"/>
              </a:spcBef>
              <a:buClr>
                <a:srgbClr val="000000"/>
              </a:buClr>
            </a:pPr>
            <a:r>
              <a:rPr lang="en-GB" sz="750" kern="0" dirty="0">
                <a:solidFill>
                  <a:srgbClr val="000000"/>
                </a:solidFill>
                <a:latin typeface="Arial" panose="020B0604020202020204" pitchFamily="34" charset="0"/>
                <a:cs typeface="Arial"/>
                <a:sym typeface="Arial"/>
              </a:rPr>
              <a:t>Source: Women’s Forum Survey; Kearney Analysis</a:t>
            </a:r>
          </a:p>
        </p:txBody>
      </p:sp>
      <p:grpSp>
        <p:nvGrpSpPr>
          <p:cNvPr id="289" name="Group 288">
            <a:extLst>
              <a:ext uri="{FF2B5EF4-FFF2-40B4-BE49-F238E27FC236}">
                <a16:creationId xmlns:a16="http://schemas.microsoft.com/office/drawing/2014/main" id="{A2487014-FF0C-42CB-8C69-A89B64A15BBA}"/>
              </a:ext>
            </a:extLst>
          </p:cNvPr>
          <p:cNvGrpSpPr/>
          <p:nvPr/>
        </p:nvGrpSpPr>
        <p:grpSpPr>
          <a:xfrm>
            <a:off x="374650" y="5314204"/>
            <a:ext cx="492125" cy="494158"/>
            <a:chOff x="5192713" y="2139950"/>
            <a:chExt cx="3382962" cy="3382963"/>
          </a:xfrm>
        </p:grpSpPr>
        <p:grpSp>
          <p:nvGrpSpPr>
            <p:cNvPr id="290" name="Group 13" descr="© INSCALE GmbH, 15.06.2010">
              <a:extLst>
                <a:ext uri="{FF2B5EF4-FFF2-40B4-BE49-F238E27FC236}">
                  <a16:creationId xmlns:a16="http://schemas.microsoft.com/office/drawing/2014/main" id="{27CCA7DE-E60C-438D-9BCD-BAE2EDAC29BE}"/>
                </a:ext>
              </a:extLst>
            </p:cNvPr>
            <p:cNvGrpSpPr>
              <a:grpSpLocks/>
            </p:cNvGrpSpPr>
            <p:nvPr/>
          </p:nvGrpSpPr>
          <p:grpSpPr bwMode="auto">
            <a:xfrm>
              <a:off x="5192713" y="2139950"/>
              <a:ext cx="3382962" cy="3382963"/>
              <a:chOff x="3271" y="1348"/>
              <a:chExt cx="2131" cy="2131"/>
            </a:xfrm>
          </p:grpSpPr>
          <p:sp>
            <p:nvSpPr>
              <p:cNvPr id="292" name="Freeform 7" descr="© INSCALE GmbH, 15.06.2010">
                <a:extLst>
                  <a:ext uri="{FF2B5EF4-FFF2-40B4-BE49-F238E27FC236}">
                    <a16:creationId xmlns:a16="http://schemas.microsoft.com/office/drawing/2014/main" id="{8F8FE705-E2B4-4AEF-8EE3-D80969312318}"/>
                  </a:ext>
                </a:extLst>
              </p:cNvPr>
              <p:cNvSpPr>
                <a:spLocks noEditPoints="1"/>
              </p:cNvSpPr>
              <p:nvPr/>
            </p:nvSpPr>
            <p:spPr bwMode="auto">
              <a:xfrm>
                <a:off x="3360" y="1348"/>
                <a:ext cx="2042" cy="2100"/>
              </a:xfrm>
              <a:custGeom>
                <a:avLst/>
                <a:gdLst>
                  <a:gd name="T0" fmla="*/ 1405 w 1640"/>
                  <a:gd name="T1" fmla="*/ 305 h 1690"/>
                  <a:gd name="T2" fmla="*/ 365 w 1640"/>
                  <a:gd name="T3" fmla="*/ 392 h 1690"/>
                  <a:gd name="T4" fmla="*/ 845 w 1640"/>
                  <a:gd name="T5" fmla="*/ 388 h 1690"/>
                  <a:gd name="T6" fmla="*/ 646 w 1640"/>
                  <a:gd name="T7" fmla="*/ 408 h 1690"/>
                  <a:gd name="T8" fmla="*/ 552 w 1640"/>
                  <a:gd name="T9" fmla="*/ 533 h 1690"/>
                  <a:gd name="T10" fmla="*/ 551 w 1640"/>
                  <a:gd name="T11" fmla="*/ 545 h 1690"/>
                  <a:gd name="T12" fmla="*/ 414 w 1640"/>
                  <a:gd name="T13" fmla="*/ 433 h 1690"/>
                  <a:gd name="T14" fmla="*/ 441 w 1640"/>
                  <a:gd name="T15" fmla="*/ 533 h 1690"/>
                  <a:gd name="T16" fmla="*/ 301 w 1640"/>
                  <a:gd name="T17" fmla="*/ 469 h 1690"/>
                  <a:gd name="T18" fmla="*/ 643 w 1640"/>
                  <a:gd name="T19" fmla="*/ 455 h 1690"/>
                  <a:gd name="T20" fmla="*/ 628 w 1640"/>
                  <a:gd name="T21" fmla="*/ 481 h 1690"/>
                  <a:gd name="T22" fmla="*/ 297 w 1640"/>
                  <a:gd name="T23" fmla="*/ 495 h 1690"/>
                  <a:gd name="T24" fmla="*/ 352 w 1640"/>
                  <a:gd name="T25" fmla="*/ 564 h 1690"/>
                  <a:gd name="T26" fmla="*/ 365 w 1640"/>
                  <a:gd name="T27" fmla="*/ 502 h 1690"/>
                  <a:gd name="T28" fmla="*/ 289 w 1640"/>
                  <a:gd name="T29" fmla="*/ 540 h 1690"/>
                  <a:gd name="T30" fmla="*/ 235 w 1640"/>
                  <a:gd name="T31" fmla="*/ 612 h 1690"/>
                  <a:gd name="T32" fmla="*/ 127 w 1640"/>
                  <a:gd name="T33" fmla="*/ 706 h 1690"/>
                  <a:gd name="T34" fmla="*/ 313 w 1640"/>
                  <a:gd name="T35" fmla="*/ 574 h 1690"/>
                  <a:gd name="T36" fmla="*/ 430 w 1640"/>
                  <a:gd name="T37" fmla="*/ 590 h 1690"/>
                  <a:gd name="T38" fmla="*/ 405 w 1640"/>
                  <a:gd name="T39" fmla="*/ 610 h 1690"/>
                  <a:gd name="T40" fmla="*/ 237 w 1640"/>
                  <a:gd name="T41" fmla="*/ 652 h 1690"/>
                  <a:gd name="T42" fmla="*/ 1207 w 1640"/>
                  <a:gd name="T43" fmla="*/ 719 h 1690"/>
                  <a:gd name="T44" fmla="*/ 538 w 1640"/>
                  <a:gd name="T45" fmla="*/ 793 h 1690"/>
                  <a:gd name="T46" fmla="*/ 389 w 1640"/>
                  <a:gd name="T47" fmla="*/ 708 h 1690"/>
                  <a:gd name="T48" fmla="*/ 274 w 1640"/>
                  <a:gd name="T49" fmla="*/ 692 h 1690"/>
                  <a:gd name="T50" fmla="*/ 169 w 1640"/>
                  <a:gd name="T51" fmla="*/ 792 h 1690"/>
                  <a:gd name="T52" fmla="*/ 250 w 1640"/>
                  <a:gd name="T53" fmla="*/ 990 h 1690"/>
                  <a:gd name="T54" fmla="*/ 347 w 1640"/>
                  <a:gd name="T55" fmla="*/ 917 h 1690"/>
                  <a:gd name="T56" fmla="*/ 563 w 1640"/>
                  <a:gd name="T57" fmla="*/ 846 h 1690"/>
                  <a:gd name="T58" fmla="*/ 49 w 1640"/>
                  <a:gd name="T59" fmla="*/ 797 h 1690"/>
                  <a:gd name="T60" fmla="*/ 36 w 1640"/>
                  <a:gd name="T61" fmla="*/ 882 h 1690"/>
                  <a:gd name="T62" fmla="*/ 398 w 1640"/>
                  <a:gd name="T63" fmla="*/ 1035 h 1690"/>
                  <a:gd name="T64" fmla="*/ 8 w 1640"/>
                  <a:gd name="T65" fmla="*/ 1073 h 1690"/>
                  <a:gd name="T66" fmla="*/ 234 w 1640"/>
                  <a:gd name="T67" fmla="*/ 1171 h 1690"/>
                  <a:gd name="T68" fmla="*/ 244 w 1640"/>
                  <a:gd name="T69" fmla="*/ 1231 h 1690"/>
                  <a:gd name="T70" fmla="*/ 1382 w 1640"/>
                  <a:gd name="T71" fmla="*/ 311 h 1690"/>
                  <a:gd name="T72" fmla="*/ 1383 w 1640"/>
                  <a:gd name="T73" fmla="*/ 257 h 1690"/>
                  <a:gd name="T74" fmla="*/ 412 w 1640"/>
                  <a:gd name="T75" fmla="*/ 140 h 1690"/>
                  <a:gd name="T76" fmla="*/ 511 w 1640"/>
                  <a:gd name="T77" fmla="*/ 145 h 1690"/>
                  <a:gd name="T78" fmla="*/ 429 w 1640"/>
                  <a:gd name="T79" fmla="*/ 235 h 1690"/>
                  <a:gd name="T80" fmla="*/ 540 w 1640"/>
                  <a:gd name="T81" fmla="*/ 371 h 1690"/>
                  <a:gd name="T82" fmla="*/ 615 w 1640"/>
                  <a:gd name="T83" fmla="*/ 383 h 1690"/>
                  <a:gd name="T84" fmla="*/ 646 w 1640"/>
                  <a:gd name="T85" fmla="*/ 344 h 1690"/>
                  <a:gd name="T86" fmla="*/ 798 w 1640"/>
                  <a:gd name="T87" fmla="*/ 257 h 1690"/>
                  <a:gd name="T88" fmla="*/ 973 w 1640"/>
                  <a:gd name="T89" fmla="*/ 281 h 1690"/>
                  <a:gd name="T90" fmla="*/ 1234 w 1640"/>
                  <a:gd name="T91" fmla="*/ 274 h 1690"/>
                  <a:gd name="T92" fmla="*/ 1211 w 1640"/>
                  <a:gd name="T93" fmla="*/ 367 h 1690"/>
                  <a:gd name="T94" fmla="*/ 1371 w 1640"/>
                  <a:gd name="T95" fmla="*/ 369 h 1690"/>
                  <a:gd name="T96" fmla="*/ 1249 w 1640"/>
                  <a:gd name="T97" fmla="*/ 483 h 1690"/>
                  <a:gd name="T98" fmla="*/ 1314 w 1640"/>
                  <a:gd name="T99" fmla="*/ 863 h 1690"/>
                  <a:gd name="T100" fmla="*/ 1440 w 1640"/>
                  <a:gd name="T101" fmla="*/ 1013 h 1690"/>
                  <a:gd name="T102" fmla="*/ 1584 w 1640"/>
                  <a:gd name="T103" fmla="*/ 745 h 1690"/>
                  <a:gd name="T104" fmla="*/ 1289 w 1640"/>
                  <a:gd name="T105" fmla="*/ 188 h 1690"/>
                  <a:gd name="T106" fmla="*/ 348 w 1640"/>
                  <a:gd name="T107" fmla="*/ 170 h 1690"/>
                  <a:gd name="T108" fmla="*/ 1069 w 1640"/>
                  <a:gd name="T109" fmla="*/ 1659 h 1690"/>
                  <a:gd name="T110" fmla="*/ 976 w 1640"/>
                  <a:gd name="T111" fmla="*/ 1665 h 1690"/>
                  <a:gd name="T112" fmla="*/ 301 w 1640"/>
                  <a:gd name="T113" fmla="*/ 227 h 1690"/>
                  <a:gd name="T114" fmla="*/ 369 w 1640"/>
                  <a:gd name="T115" fmla="*/ 213 h 1690"/>
                  <a:gd name="T116" fmla="*/ 331 w 1640"/>
                  <a:gd name="T117" fmla="*/ 421 h 1690"/>
                  <a:gd name="T118" fmla="*/ 780 w 1640"/>
                  <a:gd name="T119" fmla="*/ 144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40" h="1690">
                    <a:moveTo>
                      <a:pt x="329" y="163"/>
                    </a:moveTo>
                    <a:cubicBezTo>
                      <a:pt x="330" y="160"/>
                      <a:pt x="333" y="161"/>
                      <a:pt x="332" y="158"/>
                    </a:cubicBezTo>
                    <a:cubicBezTo>
                      <a:pt x="329" y="158"/>
                      <a:pt x="327" y="159"/>
                      <a:pt x="327" y="161"/>
                    </a:cubicBezTo>
                    <a:cubicBezTo>
                      <a:pt x="328" y="161"/>
                      <a:pt x="328" y="162"/>
                      <a:pt x="329" y="163"/>
                    </a:cubicBezTo>
                    <a:close/>
                    <a:moveTo>
                      <a:pt x="397" y="205"/>
                    </a:moveTo>
                    <a:cubicBezTo>
                      <a:pt x="400" y="205"/>
                      <a:pt x="402" y="204"/>
                      <a:pt x="403" y="202"/>
                    </a:cubicBezTo>
                    <a:cubicBezTo>
                      <a:pt x="400" y="202"/>
                      <a:pt x="397" y="202"/>
                      <a:pt x="397" y="205"/>
                    </a:cubicBezTo>
                    <a:close/>
                    <a:moveTo>
                      <a:pt x="401" y="293"/>
                    </a:moveTo>
                    <a:cubicBezTo>
                      <a:pt x="406" y="288"/>
                      <a:pt x="412" y="283"/>
                      <a:pt x="416" y="277"/>
                    </a:cubicBezTo>
                    <a:cubicBezTo>
                      <a:pt x="414" y="272"/>
                      <a:pt x="412" y="267"/>
                      <a:pt x="409" y="264"/>
                    </a:cubicBezTo>
                    <a:cubicBezTo>
                      <a:pt x="393" y="263"/>
                      <a:pt x="398" y="288"/>
                      <a:pt x="401" y="293"/>
                    </a:cubicBezTo>
                    <a:close/>
                    <a:moveTo>
                      <a:pt x="533" y="288"/>
                    </a:moveTo>
                    <a:cubicBezTo>
                      <a:pt x="528" y="280"/>
                      <a:pt x="514" y="283"/>
                      <a:pt x="506" y="287"/>
                    </a:cubicBezTo>
                    <a:cubicBezTo>
                      <a:pt x="506" y="292"/>
                      <a:pt x="508" y="295"/>
                      <a:pt x="509" y="299"/>
                    </a:cubicBezTo>
                    <a:cubicBezTo>
                      <a:pt x="518" y="300"/>
                      <a:pt x="531" y="298"/>
                      <a:pt x="533" y="288"/>
                    </a:cubicBezTo>
                    <a:close/>
                    <a:moveTo>
                      <a:pt x="1405" y="305"/>
                    </a:moveTo>
                    <a:cubicBezTo>
                      <a:pt x="1408" y="311"/>
                      <a:pt x="1413" y="314"/>
                      <a:pt x="1420" y="316"/>
                    </a:cubicBezTo>
                    <a:cubicBezTo>
                      <a:pt x="1417" y="310"/>
                      <a:pt x="1409" y="309"/>
                      <a:pt x="1405" y="305"/>
                    </a:cubicBezTo>
                    <a:close/>
                    <a:moveTo>
                      <a:pt x="711" y="319"/>
                    </a:moveTo>
                    <a:cubicBezTo>
                      <a:pt x="714" y="325"/>
                      <a:pt x="711" y="337"/>
                      <a:pt x="716" y="340"/>
                    </a:cubicBezTo>
                    <a:cubicBezTo>
                      <a:pt x="718" y="334"/>
                      <a:pt x="719" y="325"/>
                      <a:pt x="716" y="319"/>
                    </a:cubicBezTo>
                    <a:cubicBezTo>
                      <a:pt x="715" y="319"/>
                      <a:pt x="713" y="319"/>
                      <a:pt x="711" y="319"/>
                    </a:cubicBezTo>
                    <a:close/>
                    <a:moveTo>
                      <a:pt x="375" y="329"/>
                    </a:moveTo>
                    <a:cubicBezTo>
                      <a:pt x="372" y="332"/>
                      <a:pt x="372" y="337"/>
                      <a:pt x="368" y="339"/>
                    </a:cubicBezTo>
                    <a:cubicBezTo>
                      <a:pt x="369" y="347"/>
                      <a:pt x="368" y="349"/>
                      <a:pt x="366" y="355"/>
                    </a:cubicBezTo>
                    <a:cubicBezTo>
                      <a:pt x="366" y="357"/>
                      <a:pt x="370" y="356"/>
                      <a:pt x="370" y="360"/>
                    </a:cubicBezTo>
                    <a:cubicBezTo>
                      <a:pt x="369" y="367"/>
                      <a:pt x="370" y="376"/>
                      <a:pt x="359" y="374"/>
                    </a:cubicBezTo>
                    <a:cubicBezTo>
                      <a:pt x="351" y="379"/>
                      <a:pt x="338" y="382"/>
                      <a:pt x="340" y="394"/>
                    </a:cubicBezTo>
                    <a:cubicBezTo>
                      <a:pt x="350" y="394"/>
                      <a:pt x="349" y="384"/>
                      <a:pt x="355" y="381"/>
                    </a:cubicBezTo>
                    <a:cubicBezTo>
                      <a:pt x="356" y="381"/>
                      <a:pt x="356" y="382"/>
                      <a:pt x="356" y="384"/>
                    </a:cubicBezTo>
                    <a:cubicBezTo>
                      <a:pt x="362" y="383"/>
                      <a:pt x="365" y="373"/>
                      <a:pt x="371" y="379"/>
                    </a:cubicBezTo>
                    <a:cubicBezTo>
                      <a:pt x="368" y="383"/>
                      <a:pt x="365" y="386"/>
                      <a:pt x="365" y="392"/>
                    </a:cubicBezTo>
                    <a:cubicBezTo>
                      <a:pt x="367" y="392"/>
                      <a:pt x="367" y="393"/>
                      <a:pt x="369" y="393"/>
                    </a:cubicBezTo>
                    <a:cubicBezTo>
                      <a:pt x="372" y="388"/>
                      <a:pt x="374" y="383"/>
                      <a:pt x="377" y="378"/>
                    </a:cubicBezTo>
                    <a:cubicBezTo>
                      <a:pt x="376" y="378"/>
                      <a:pt x="374" y="378"/>
                      <a:pt x="374" y="377"/>
                    </a:cubicBezTo>
                    <a:cubicBezTo>
                      <a:pt x="382" y="368"/>
                      <a:pt x="390" y="360"/>
                      <a:pt x="396" y="348"/>
                    </a:cubicBezTo>
                    <a:cubicBezTo>
                      <a:pt x="393" y="348"/>
                      <a:pt x="392" y="351"/>
                      <a:pt x="389" y="350"/>
                    </a:cubicBezTo>
                    <a:cubicBezTo>
                      <a:pt x="392" y="347"/>
                      <a:pt x="389" y="345"/>
                      <a:pt x="389" y="341"/>
                    </a:cubicBezTo>
                    <a:cubicBezTo>
                      <a:pt x="390" y="339"/>
                      <a:pt x="392" y="338"/>
                      <a:pt x="393" y="335"/>
                    </a:cubicBezTo>
                    <a:cubicBezTo>
                      <a:pt x="390" y="323"/>
                      <a:pt x="384" y="331"/>
                      <a:pt x="375" y="329"/>
                    </a:cubicBezTo>
                    <a:close/>
                    <a:moveTo>
                      <a:pt x="713" y="353"/>
                    </a:moveTo>
                    <a:cubicBezTo>
                      <a:pt x="716" y="353"/>
                      <a:pt x="717" y="351"/>
                      <a:pt x="717" y="348"/>
                    </a:cubicBezTo>
                    <a:cubicBezTo>
                      <a:pt x="716" y="348"/>
                      <a:pt x="716" y="347"/>
                      <a:pt x="714" y="347"/>
                    </a:cubicBezTo>
                    <a:cubicBezTo>
                      <a:pt x="713" y="348"/>
                      <a:pt x="713" y="350"/>
                      <a:pt x="713" y="353"/>
                    </a:cubicBezTo>
                    <a:close/>
                    <a:moveTo>
                      <a:pt x="872" y="371"/>
                    </a:moveTo>
                    <a:cubicBezTo>
                      <a:pt x="872" y="367"/>
                      <a:pt x="876" y="368"/>
                      <a:pt x="876" y="364"/>
                    </a:cubicBezTo>
                    <a:cubicBezTo>
                      <a:pt x="873" y="364"/>
                      <a:pt x="874" y="360"/>
                      <a:pt x="872" y="360"/>
                    </a:cubicBezTo>
                    <a:cubicBezTo>
                      <a:pt x="854" y="361"/>
                      <a:pt x="850" y="375"/>
                      <a:pt x="845" y="388"/>
                    </a:cubicBezTo>
                    <a:cubicBezTo>
                      <a:pt x="854" y="401"/>
                      <a:pt x="880" y="400"/>
                      <a:pt x="878" y="381"/>
                    </a:cubicBezTo>
                    <a:cubicBezTo>
                      <a:pt x="877" y="377"/>
                      <a:pt x="873" y="376"/>
                      <a:pt x="872" y="371"/>
                    </a:cubicBezTo>
                    <a:close/>
                    <a:moveTo>
                      <a:pt x="696" y="388"/>
                    </a:moveTo>
                    <a:cubicBezTo>
                      <a:pt x="698" y="386"/>
                      <a:pt x="701" y="386"/>
                      <a:pt x="700" y="382"/>
                    </a:cubicBezTo>
                    <a:cubicBezTo>
                      <a:pt x="696" y="380"/>
                      <a:pt x="694" y="386"/>
                      <a:pt x="696" y="388"/>
                    </a:cubicBezTo>
                    <a:close/>
                    <a:moveTo>
                      <a:pt x="392" y="399"/>
                    </a:moveTo>
                    <a:cubicBezTo>
                      <a:pt x="390" y="398"/>
                      <a:pt x="390" y="394"/>
                      <a:pt x="385" y="395"/>
                    </a:cubicBezTo>
                    <a:cubicBezTo>
                      <a:pt x="384" y="401"/>
                      <a:pt x="382" y="405"/>
                      <a:pt x="381" y="410"/>
                    </a:cubicBezTo>
                    <a:cubicBezTo>
                      <a:pt x="385" y="412"/>
                      <a:pt x="391" y="411"/>
                      <a:pt x="396" y="412"/>
                    </a:cubicBezTo>
                    <a:cubicBezTo>
                      <a:pt x="395" y="416"/>
                      <a:pt x="397" y="416"/>
                      <a:pt x="398" y="418"/>
                    </a:cubicBezTo>
                    <a:cubicBezTo>
                      <a:pt x="405" y="415"/>
                      <a:pt x="404" y="421"/>
                      <a:pt x="410" y="422"/>
                    </a:cubicBezTo>
                    <a:cubicBezTo>
                      <a:pt x="413" y="417"/>
                      <a:pt x="407" y="412"/>
                      <a:pt x="400" y="413"/>
                    </a:cubicBezTo>
                    <a:cubicBezTo>
                      <a:pt x="398" y="409"/>
                      <a:pt x="392" y="407"/>
                      <a:pt x="388" y="405"/>
                    </a:cubicBezTo>
                    <a:cubicBezTo>
                      <a:pt x="390" y="403"/>
                      <a:pt x="391" y="401"/>
                      <a:pt x="392" y="399"/>
                    </a:cubicBezTo>
                    <a:close/>
                    <a:moveTo>
                      <a:pt x="664" y="405"/>
                    </a:moveTo>
                    <a:cubicBezTo>
                      <a:pt x="656" y="407"/>
                      <a:pt x="651" y="405"/>
                      <a:pt x="646" y="408"/>
                    </a:cubicBezTo>
                    <a:cubicBezTo>
                      <a:pt x="642" y="410"/>
                      <a:pt x="640" y="416"/>
                      <a:pt x="636" y="420"/>
                    </a:cubicBezTo>
                    <a:cubicBezTo>
                      <a:pt x="631" y="424"/>
                      <a:pt x="623" y="427"/>
                      <a:pt x="617" y="432"/>
                    </a:cubicBezTo>
                    <a:cubicBezTo>
                      <a:pt x="616" y="436"/>
                      <a:pt x="613" y="439"/>
                      <a:pt x="609" y="442"/>
                    </a:cubicBezTo>
                    <a:cubicBezTo>
                      <a:pt x="605" y="439"/>
                      <a:pt x="602" y="444"/>
                      <a:pt x="599" y="445"/>
                    </a:cubicBezTo>
                    <a:cubicBezTo>
                      <a:pt x="597" y="442"/>
                      <a:pt x="595" y="443"/>
                      <a:pt x="592" y="445"/>
                    </a:cubicBezTo>
                    <a:cubicBezTo>
                      <a:pt x="596" y="453"/>
                      <a:pt x="583" y="457"/>
                      <a:pt x="580" y="464"/>
                    </a:cubicBezTo>
                    <a:cubicBezTo>
                      <a:pt x="577" y="463"/>
                      <a:pt x="574" y="464"/>
                      <a:pt x="571" y="465"/>
                    </a:cubicBezTo>
                    <a:cubicBezTo>
                      <a:pt x="574" y="470"/>
                      <a:pt x="574" y="472"/>
                      <a:pt x="575" y="478"/>
                    </a:cubicBezTo>
                    <a:cubicBezTo>
                      <a:pt x="573" y="480"/>
                      <a:pt x="568" y="480"/>
                      <a:pt x="565" y="481"/>
                    </a:cubicBezTo>
                    <a:cubicBezTo>
                      <a:pt x="563" y="484"/>
                      <a:pt x="563" y="489"/>
                      <a:pt x="561" y="491"/>
                    </a:cubicBezTo>
                    <a:cubicBezTo>
                      <a:pt x="547" y="482"/>
                      <a:pt x="537" y="493"/>
                      <a:pt x="535" y="506"/>
                    </a:cubicBezTo>
                    <a:cubicBezTo>
                      <a:pt x="546" y="508"/>
                      <a:pt x="547" y="499"/>
                      <a:pt x="551" y="494"/>
                    </a:cubicBezTo>
                    <a:cubicBezTo>
                      <a:pt x="553" y="494"/>
                      <a:pt x="557" y="493"/>
                      <a:pt x="557" y="495"/>
                    </a:cubicBezTo>
                    <a:cubicBezTo>
                      <a:pt x="556" y="497"/>
                      <a:pt x="553" y="497"/>
                      <a:pt x="550" y="497"/>
                    </a:cubicBezTo>
                    <a:cubicBezTo>
                      <a:pt x="550" y="501"/>
                      <a:pt x="547" y="503"/>
                      <a:pt x="545" y="507"/>
                    </a:cubicBezTo>
                    <a:cubicBezTo>
                      <a:pt x="549" y="514"/>
                      <a:pt x="548" y="525"/>
                      <a:pt x="552" y="533"/>
                    </a:cubicBezTo>
                    <a:cubicBezTo>
                      <a:pt x="541" y="534"/>
                      <a:pt x="535" y="540"/>
                      <a:pt x="524" y="541"/>
                    </a:cubicBezTo>
                    <a:cubicBezTo>
                      <a:pt x="519" y="552"/>
                      <a:pt x="505" y="553"/>
                      <a:pt x="494" y="557"/>
                    </a:cubicBezTo>
                    <a:cubicBezTo>
                      <a:pt x="492" y="556"/>
                      <a:pt x="492" y="553"/>
                      <a:pt x="490" y="553"/>
                    </a:cubicBezTo>
                    <a:cubicBezTo>
                      <a:pt x="483" y="559"/>
                      <a:pt x="474" y="562"/>
                      <a:pt x="467" y="567"/>
                    </a:cubicBezTo>
                    <a:cubicBezTo>
                      <a:pt x="468" y="570"/>
                      <a:pt x="471" y="577"/>
                      <a:pt x="466" y="578"/>
                    </a:cubicBezTo>
                    <a:cubicBezTo>
                      <a:pt x="460" y="572"/>
                      <a:pt x="451" y="579"/>
                      <a:pt x="448" y="584"/>
                    </a:cubicBezTo>
                    <a:cubicBezTo>
                      <a:pt x="447" y="580"/>
                      <a:pt x="441" y="584"/>
                      <a:pt x="440" y="586"/>
                    </a:cubicBezTo>
                    <a:cubicBezTo>
                      <a:pt x="440" y="590"/>
                      <a:pt x="442" y="591"/>
                      <a:pt x="446" y="592"/>
                    </a:cubicBezTo>
                    <a:cubicBezTo>
                      <a:pt x="449" y="591"/>
                      <a:pt x="448" y="587"/>
                      <a:pt x="451" y="586"/>
                    </a:cubicBezTo>
                    <a:cubicBezTo>
                      <a:pt x="455" y="587"/>
                      <a:pt x="452" y="590"/>
                      <a:pt x="452" y="593"/>
                    </a:cubicBezTo>
                    <a:cubicBezTo>
                      <a:pt x="463" y="594"/>
                      <a:pt x="463" y="586"/>
                      <a:pt x="471" y="582"/>
                    </a:cubicBezTo>
                    <a:cubicBezTo>
                      <a:pt x="479" y="578"/>
                      <a:pt x="490" y="578"/>
                      <a:pt x="495" y="574"/>
                    </a:cubicBezTo>
                    <a:cubicBezTo>
                      <a:pt x="498" y="571"/>
                      <a:pt x="499" y="567"/>
                      <a:pt x="503" y="565"/>
                    </a:cubicBezTo>
                    <a:cubicBezTo>
                      <a:pt x="509" y="562"/>
                      <a:pt x="519" y="562"/>
                      <a:pt x="526" y="559"/>
                    </a:cubicBezTo>
                    <a:cubicBezTo>
                      <a:pt x="536" y="555"/>
                      <a:pt x="539" y="548"/>
                      <a:pt x="550" y="551"/>
                    </a:cubicBezTo>
                    <a:cubicBezTo>
                      <a:pt x="553" y="549"/>
                      <a:pt x="549" y="546"/>
                      <a:pt x="551" y="545"/>
                    </a:cubicBezTo>
                    <a:cubicBezTo>
                      <a:pt x="553" y="543"/>
                      <a:pt x="559" y="545"/>
                      <a:pt x="561" y="543"/>
                    </a:cubicBezTo>
                    <a:cubicBezTo>
                      <a:pt x="559" y="539"/>
                      <a:pt x="553" y="540"/>
                      <a:pt x="553" y="534"/>
                    </a:cubicBezTo>
                    <a:cubicBezTo>
                      <a:pt x="557" y="531"/>
                      <a:pt x="565" y="529"/>
                      <a:pt x="569" y="531"/>
                    </a:cubicBezTo>
                    <a:cubicBezTo>
                      <a:pt x="573" y="518"/>
                      <a:pt x="589" y="519"/>
                      <a:pt x="591" y="504"/>
                    </a:cubicBezTo>
                    <a:cubicBezTo>
                      <a:pt x="611" y="496"/>
                      <a:pt x="609" y="473"/>
                      <a:pt x="624" y="460"/>
                    </a:cubicBezTo>
                    <a:cubicBezTo>
                      <a:pt x="626" y="460"/>
                      <a:pt x="627" y="460"/>
                      <a:pt x="629" y="460"/>
                    </a:cubicBezTo>
                    <a:cubicBezTo>
                      <a:pt x="629" y="447"/>
                      <a:pt x="635" y="440"/>
                      <a:pt x="645" y="437"/>
                    </a:cubicBezTo>
                    <a:cubicBezTo>
                      <a:pt x="646" y="435"/>
                      <a:pt x="648" y="434"/>
                      <a:pt x="648" y="432"/>
                    </a:cubicBezTo>
                    <a:cubicBezTo>
                      <a:pt x="654" y="428"/>
                      <a:pt x="658" y="421"/>
                      <a:pt x="663" y="417"/>
                    </a:cubicBezTo>
                    <a:cubicBezTo>
                      <a:pt x="669" y="413"/>
                      <a:pt x="679" y="411"/>
                      <a:pt x="679" y="402"/>
                    </a:cubicBezTo>
                    <a:cubicBezTo>
                      <a:pt x="673" y="396"/>
                      <a:pt x="668" y="404"/>
                      <a:pt x="664" y="405"/>
                    </a:cubicBezTo>
                    <a:close/>
                    <a:moveTo>
                      <a:pt x="327" y="432"/>
                    </a:moveTo>
                    <a:cubicBezTo>
                      <a:pt x="331" y="433"/>
                      <a:pt x="331" y="430"/>
                      <a:pt x="330" y="427"/>
                    </a:cubicBezTo>
                    <a:cubicBezTo>
                      <a:pt x="327" y="427"/>
                      <a:pt x="324" y="430"/>
                      <a:pt x="327" y="432"/>
                    </a:cubicBezTo>
                    <a:close/>
                    <a:moveTo>
                      <a:pt x="424" y="442"/>
                    </a:moveTo>
                    <a:cubicBezTo>
                      <a:pt x="425" y="439"/>
                      <a:pt x="420" y="433"/>
                      <a:pt x="414" y="433"/>
                    </a:cubicBezTo>
                    <a:cubicBezTo>
                      <a:pt x="413" y="429"/>
                      <a:pt x="412" y="426"/>
                      <a:pt x="407" y="429"/>
                    </a:cubicBezTo>
                    <a:cubicBezTo>
                      <a:pt x="407" y="434"/>
                      <a:pt x="403" y="437"/>
                      <a:pt x="399" y="438"/>
                    </a:cubicBezTo>
                    <a:cubicBezTo>
                      <a:pt x="397" y="449"/>
                      <a:pt x="384" y="449"/>
                      <a:pt x="380" y="458"/>
                    </a:cubicBezTo>
                    <a:cubicBezTo>
                      <a:pt x="384" y="463"/>
                      <a:pt x="387" y="457"/>
                      <a:pt x="392" y="456"/>
                    </a:cubicBezTo>
                    <a:cubicBezTo>
                      <a:pt x="393" y="461"/>
                      <a:pt x="389" y="461"/>
                      <a:pt x="389" y="464"/>
                    </a:cubicBezTo>
                    <a:cubicBezTo>
                      <a:pt x="394" y="466"/>
                      <a:pt x="397" y="460"/>
                      <a:pt x="399" y="461"/>
                    </a:cubicBezTo>
                    <a:cubicBezTo>
                      <a:pt x="400" y="468"/>
                      <a:pt x="397" y="474"/>
                      <a:pt x="399" y="477"/>
                    </a:cubicBezTo>
                    <a:cubicBezTo>
                      <a:pt x="394" y="478"/>
                      <a:pt x="391" y="483"/>
                      <a:pt x="395" y="488"/>
                    </a:cubicBezTo>
                    <a:cubicBezTo>
                      <a:pt x="390" y="492"/>
                      <a:pt x="389" y="499"/>
                      <a:pt x="385" y="504"/>
                    </a:cubicBezTo>
                    <a:cubicBezTo>
                      <a:pt x="391" y="507"/>
                      <a:pt x="399" y="496"/>
                      <a:pt x="402" y="504"/>
                    </a:cubicBezTo>
                    <a:cubicBezTo>
                      <a:pt x="400" y="505"/>
                      <a:pt x="397" y="505"/>
                      <a:pt x="398" y="508"/>
                    </a:cubicBezTo>
                    <a:cubicBezTo>
                      <a:pt x="399" y="514"/>
                      <a:pt x="405" y="511"/>
                      <a:pt x="412" y="511"/>
                    </a:cubicBezTo>
                    <a:cubicBezTo>
                      <a:pt x="414" y="513"/>
                      <a:pt x="415" y="516"/>
                      <a:pt x="416" y="519"/>
                    </a:cubicBezTo>
                    <a:cubicBezTo>
                      <a:pt x="414" y="520"/>
                      <a:pt x="411" y="521"/>
                      <a:pt x="411" y="525"/>
                    </a:cubicBezTo>
                    <a:cubicBezTo>
                      <a:pt x="418" y="533"/>
                      <a:pt x="428" y="544"/>
                      <a:pt x="443" y="542"/>
                    </a:cubicBezTo>
                    <a:cubicBezTo>
                      <a:pt x="443" y="538"/>
                      <a:pt x="440" y="538"/>
                      <a:pt x="441" y="533"/>
                    </a:cubicBezTo>
                    <a:cubicBezTo>
                      <a:pt x="446" y="530"/>
                      <a:pt x="450" y="531"/>
                      <a:pt x="456" y="530"/>
                    </a:cubicBezTo>
                    <a:cubicBezTo>
                      <a:pt x="458" y="520"/>
                      <a:pt x="469" y="525"/>
                      <a:pt x="476" y="524"/>
                    </a:cubicBezTo>
                    <a:cubicBezTo>
                      <a:pt x="479" y="522"/>
                      <a:pt x="474" y="518"/>
                      <a:pt x="477" y="516"/>
                    </a:cubicBezTo>
                    <a:cubicBezTo>
                      <a:pt x="484" y="519"/>
                      <a:pt x="488" y="516"/>
                      <a:pt x="495" y="515"/>
                    </a:cubicBezTo>
                    <a:cubicBezTo>
                      <a:pt x="499" y="506"/>
                      <a:pt x="497" y="500"/>
                      <a:pt x="498" y="491"/>
                    </a:cubicBezTo>
                    <a:cubicBezTo>
                      <a:pt x="507" y="487"/>
                      <a:pt x="516" y="470"/>
                      <a:pt x="504" y="464"/>
                    </a:cubicBezTo>
                    <a:cubicBezTo>
                      <a:pt x="494" y="464"/>
                      <a:pt x="487" y="469"/>
                      <a:pt x="478" y="469"/>
                    </a:cubicBezTo>
                    <a:cubicBezTo>
                      <a:pt x="479" y="466"/>
                      <a:pt x="482" y="466"/>
                      <a:pt x="481" y="462"/>
                    </a:cubicBezTo>
                    <a:cubicBezTo>
                      <a:pt x="473" y="451"/>
                      <a:pt x="451" y="464"/>
                      <a:pt x="446" y="450"/>
                    </a:cubicBezTo>
                    <a:cubicBezTo>
                      <a:pt x="443" y="448"/>
                      <a:pt x="440" y="447"/>
                      <a:pt x="438" y="445"/>
                    </a:cubicBezTo>
                    <a:cubicBezTo>
                      <a:pt x="438" y="443"/>
                      <a:pt x="436" y="443"/>
                      <a:pt x="437" y="440"/>
                    </a:cubicBezTo>
                    <a:cubicBezTo>
                      <a:pt x="431" y="439"/>
                      <a:pt x="430" y="443"/>
                      <a:pt x="424" y="442"/>
                    </a:cubicBezTo>
                    <a:close/>
                    <a:moveTo>
                      <a:pt x="663" y="434"/>
                    </a:moveTo>
                    <a:cubicBezTo>
                      <a:pt x="667" y="434"/>
                      <a:pt x="672" y="433"/>
                      <a:pt x="671" y="428"/>
                    </a:cubicBezTo>
                    <a:cubicBezTo>
                      <a:pt x="666" y="427"/>
                      <a:pt x="661" y="431"/>
                      <a:pt x="663" y="434"/>
                    </a:cubicBezTo>
                    <a:close/>
                    <a:moveTo>
                      <a:pt x="301" y="469"/>
                    </a:moveTo>
                    <a:cubicBezTo>
                      <a:pt x="303" y="470"/>
                      <a:pt x="302" y="475"/>
                      <a:pt x="306" y="475"/>
                    </a:cubicBezTo>
                    <a:cubicBezTo>
                      <a:pt x="308" y="472"/>
                      <a:pt x="308" y="468"/>
                      <a:pt x="312" y="468"/>
                    </a:cubicBezTo>
                    <a:cubicBezTo>
                      <a:pt x="314" y="474"/>
                      <a:pt x="307" y="476"/>
                      <a:pt x="310" y="481"/>
                    </a:cubicBezTo>
                    <a:cubicBezTo>
                      <a:pt x="320" y="476"/>
                      <a:pt x="331" y="473"/>
                      <a:pt x="330" y="457"/>
                    </a:cubicBezTo>
                    <a:cubicBezTo>
                      <a:pt x="334" y="450"/>
                      <a:pt x="350" y="458"/>
                      <a:pt x="351" y="448"/>
                    </a:cubicBezTo>
                    <a:cubicBezTo>
                      <a:pt x="351" y="446"/>
                      <a:pt x="349" y="446"/>
                      <a:pt x="349" y="444"/>
                    </a:cubicBezTo>
                    <a:cubicBezTo>
                      <a:pt x="342" y="447"/>
                      <a:pt x="343" y="444"/>
                      <a:pt x="337" y="442"/>
                    </a:cubicBezTo>
                    <a:cubicBezTo>
                      <a:pt x="330" y="450"/>
                      <a:pt x="322" y="441"/>
                      <a:pt x="315" y="442"/>
                    </a:cubicBezTo>
                    <a:cubicBezTo>
                      <a:pt x="315" y="439"/>
                      <a:pt x="320" y="437"/>
                      <a:pt x="316" y="435"/>
                    </a:cubicBezTo>
                    <a:cubicBezTo>
                      <a:pt x="305" y="440"/>
                      <a:pt x="305" y="457"/>
                      <a:pt x="301" y="469"/>
                    </a:cubicBezTo>
                    <a:close/>
                    <a:moveTo>
                      <a:pt x="515" y="441"/>
                    </a:moveTo>
                    <a:cubicBezTo>
                      <a:pt x="519" y="442"/>
                      <a:pt x="520" y="439"/>
                      <a:pt x="521" y="437"/>
                    </a:cubicBezTo>
                    <a:cubicBezTo>
                      <a:pt x="519" y="435"/>
                      <a:pt x="514" y="437"/>
                      <a:pt x="515" y="441"/>
                    </a:cubicBezTo>
                    <a:close/>
                    <a:moveTo>
                      <a:pt x="643" y="455"/>
                    </a:moveTo>
                    <a:cubicBezTo>
                      <a:pt x="649" y="453"/>
                      <a:pt x="652" y="449"/>
                      <a:pt x="653" y="443"/>
                    </a:cubicBezTo>
                    <a:cubicBezTo>
                      <a:pt x="645" y="442"/>
                      <a:pt x="640" y="448"/>
                      <a:pt x="643" y="455"/>
                    </a:cubicBezTo>
                    <a:close/>
                    <a:moveTo>
                      <a:pt x="369" y="457"/>
                    </a:moveTo>
                    <a:cubicBezTo>
                      <a:pt x="370" y="456"/>
                      <a:pt x="370" y="452"/>
                      <a:pt x="368" y="452"/>
                    </a:cubicBezTo>
                    <a:cubicBezTo>
                      <a:pt x="366" y="453"/>
                      <a:pt x="363" y="455"/>
                      <a:pt x="366" y="457"/>
                    </a:cubicBezTo>
                    <a:cubicBezTo>
                      <a:pt x="367" y="457"/>
                      <a:pt x="368" y="457"/>
                      <a:pt x="369" y="457"/>
                    </a:cubicBezTo>
                    <a:close/>
                    <a:moveTo>
                      <a:pt x="356" y="457"/>
                    </a:moveTo>
                    <a:cubicBezTo>
                      <a:pt x="352" y="453"/>
                      <a:pt x="346" y="462"/>
                      <a:pt x="351" y="464"/>
                    </a:cubicBezTo>
                    <a:cubicBezTo>
                      <a:pt x="353" y="462"/>
                      <a:pt x="356" y="461"/>
                      <a:pt x="356" y="457"/>
                    </a:cubicBezTo>
                    <a:close/>
                    <a:moveTo>
                      <a:pt x="559" y="463"/>
                    </a:moveTo>
                    <a:cubicBezTo>
                      <a:pt x="562" y="463"/>
                      <a:pt x="563" y="461"/>
                      <a:pt x="564" y="458"/>
                    </a:cubicBezTo>
                    <a:cubicBezTo>
                      <a:pt x="559" y="457"/>
                      <a:pt x="557" y="461"/>
                      <a:pt x="559" y="463"/>
                    </a:cubicBezTo>
                    <a:close/>
                    <a:moveTo>
                      <a:pt x="557" y="474"/>
                    </a:moveTo>
                    <a:cubicBezTo>
                      <a:pt x="560" y="474"/>
                      <a:pt x="563" y="470"/>
                      <a:pt x="561" y="467"/>
                    </a:cubicBezTo>
                    <a:cubicBezTo>
                      <a:pt x="557" y="467"/>
                      <a:pt x="554" y="471"/>
                      <a:pt x="557" y="474"/>
                    </a:cubicBezTo>
                    <a:close/>
                    <a:moveTo>
                      <a:pt x="628" y="481"/>
                    </a:moveTo>
                    <a:cubicBezTo>
                      <a:pt x="634" y="483"/>
                      <a:pt x="636" y="475"/>
                      <a:pt x="634" y="471"/>
                    </a:cubicBezTo>
                    <a:cubicBezTo>
                      <a:pt x="628" y="470"/>
                      <a:pt x="626" y="478"/>
                      <a:pt x="628" y="481"/>
                    </a:cubicBezTo>
                    <a:close/>
                    <a:moveTo>
                      <a:pt x="560" y="480"/>
                    </a:moveTo>
                    <a:cubicBezTo>
                      <a:pt x="564" y="482"/>
                      <a:pt x="567" y="476"/>
                      <a:pt x="563" y="475"/>
                    </a:cubicBezTo>
                    <a:cubicBezTo>
                      <a:pt x="561" y="476"/>
                      <a:pt x="559" y="477"/>
                      <a:pt x="560" y="480"/>
                    </a:cubicBezTo>
                    <a:close/>
                    <a:moveTo>
                      <a:pt x="619" y="484"/>
                    </a:moveTo>
                    <a:cubicBezTo>
                      <a:pt x="619" y="486"/>
                      <a:pt x="620" y="486"/>
                      <a:pt x="620" y="487"/>
                    </a:cubicBezTo>
                    <a:cubicBezTo>
                      <a:pt x="622" y="487"/>
                      <a:pt x="625" y="487"/>
                      <a:pt x="624" y="483"/>
                    </a:cubicBezTo>
                    <a:cubicBezTo>
                      <a:pt x="622" y="483"/>
                      <a:pt x="620" y="484"/>
                      <a:pt x="619" y="484"/>
                    </a:cubicBezTo>
                    <a:close/>
                    <a:moveTo>
                      <a:pt x="319" y="487"/>
                    </a:moveTo>
                    <a:cubicBezTo>
                      <a:pt x="316" y="487"/>
                      <a:pt x="315" y="488"/>
                      <a:pt x="315" y="491"/>
                    </a:cubicBezTo>
                    <a:cubicBezTo>
                      <a:pt x="317" y="491"/>
                      <a:pt x="319" y="490"/>
                      <a:pt x="319" y="487"/>
                    </a:cubicBezTo>
                    <a:close/>
                    <a:moveTo>
                      <a:pt x="620" y="488"/>
                    </a:moveTo>
                    <a:cubicBezTo>
                      <a:pt x="617" y="490"/>
                      <a:pt x="613" y="492"/>
                      <a:pt x="613" y="496"/>
                    </a:cubicBezTo>
                    <a:cubicBezTo>
                      <a:pt x="616" y="498"/>
                      <a:pt x="624" y="490"/>
                      <a:pt x="620" y="488"/>
                    </a:cubicBezTo>
                    <a:close/>
                    <a:moveTo>
                      <a:pt x="301" y="502"/>
                    </a:moveTo>
                    <a:cubicBezTo>
                      <a:pt x="301" y="499"/>
                      <a:pt x="301" y="497"/>
                      <a:pt x="301" y="495"/>
                    </a:cubicBezTo>
                    <a:cubicBezTo>
                      <a:pt x="299" y="495"/>
                      <a:pt x="298" y="495"/>
                      <a:pt x="297" y="495"/>
                    </a:cubicBezTo>
                    <a:cubicBezTo>
                      <a:pt x="297" y="498"/>
                      <a:pt x="296" y="503"/>
                      <a:pt x="301" y="502"/>
                    </a:cubicBezTo>
                    <a:close/>
                    <a:moveTo>
                      <a:pt x="330" y="520"/>
                    </a:moveTo>
                    <a:cubicBezTo>
                      <a:pt x="327" y="516"/>
                      <a:pt x="314" y="516"/>
                      <a:pt x="315" y="524"/>
                    </a:cubicBezTo>
                    <a:cubicBezTo>
                      <a:pt x="322" y="522"/>
                      <a:pt x="322" y="526"/>
                      <a:pt x="326" y="528"/>
                    </a:cubicBezTo>
                    <a:cubicBezTo>
                      <a:pt x="329" y="525"/>
                      <a:pt x="333" y="528"/>
                      <a:pt x="336" y="527"/>
                    </a:cubicBezTo>
                    <a:cubicBezTo>
                      <a:pt x="343" y="525"/>
                      <a:pt x="347" y="517"/>
                      <a:pt x="353" y="515"/>
                    </a:cubicBezTo>
                    <a:cubicBezTo>
                      <a:pt x="355" y="515"/>
                      <a:pt x="357" y="516"/>
                      <a:pt x="358" y="516"/>
                    </a:cubicBezTo>
                    <a:cubicBezTo>
                      <a:pt x="363" y="516"/>
                      <a:pt x="366" y="510"/>
                      <a:pt x="372" y="510"/>
                    </a:cubicBezTo>
                    <a:cubicBezTo>
                      <a:pt x="375" y="512"/>
                      <a:pt x="376" y="515"/>
                      <a:pt x="376" y="519"/>
                    </a:cubicBezTo>
                    <a:cubicBezTo>
                      <a:pt x="371" y="521"/>
                      <a:pt x="369" y="527"/>
                      <a:pt x="365" y="530"/>
                    </a:cubicBezTo>
                    <a:cubicBezTo>
                      <a:pt x="362" y="530"/>
                      <a:pt x="362" y="526"/>
                      <a:pt x="357" y="527"/>
                    </a:cubicBezTo>
                    <a:cubicBezTo>
                      <a:pt x="352" y="532"/>
                      <a:pt x="339" y="524"/>
                      <a:pt x="340" y="536"/>
                    </a:cubicBezTo>
                    <a:cubicBezTo>
                      <a:pt x="344" y="537"/>
                      <a:pt x="345" y="534"/>
                      <a:pt x="349" y="534"/>
                    </a:cubicBezTo>
                    <a:cubicBezTo>
                      <a:pt x="352" y="536"/>
                      <a:pt x="353" y="540"/>
                      <a:pt x="358" y="539"/>
                    </a:cubicBezTo>
                    <a:cubicBezTo>
                      <a:pt x="352" y="544"/>
                      <a:pt x="356" y="553"/>
                      <a:pt x="350" y="558"/>
                    </a:cubicBezTo>
                    <a:cubicBezTo>
                      <a:pt x="350" y="561"/>
                      <a:pt x="353" y="560"/>
                      <a:pt x="352" y="564"/>
                    </a:cubicBezTo>
                    <a:cubicBezTo>
                      <a:pt x="350" y="570"/>
                      <a:pt x="342" y="573"/>
                      <a:pt x="346" y="581"/>
                    </a:cubicBezTo>
                    <a:cubicBezTo>
                      <a:pt x="350" y="584"/>
                      <a:pt x="351" y="578"/>
                      <a:pt x="353" y="580"/>
                    </a:cubicBezTo>
                    <a:cubicBezTo>
                      <a:pt x="353" y="583"/>
                      <a:pt x="353" y="586"/>
                      <a:pt x="355" y="587"/>
                    </a:cubicBezTo>
                    <a:cubicBezTo>
                      <a:pt x="357" y="584"/>
                      <a:pt x="361" y="585"/>
                      <a:pt x="364" y="583"/>
                    </a:cubicBezTo>
                    <a:cubicBezTo>
                      <a:pt x="365" y="566"/>
                      <a:pt x="368" y="553"/>
                      <a:pt x="374" y="538"/>
                    </a:cubicBezTo>
                    <a:cubicBezTo>
                      <a:pt x="379" y="544"/>
                      <a:pt x="370" y="563"/>
                      <a:pt x="381" y="567"/>
                    </a:cubicBezTo>
                    <a:cubicBezTo>
                      <a:pt x="375" y="579"/>
                      <a:pt x="397" y="579"/>
                      <a:pt x="394" y="566"/>
                    </a:cubicBezTo>
                    <a:cubicBezTo>
                      <a:pt x="387" y="561"/>
                      <a:pt x="388" y="556"/>
                      <a:pt x="389" y="547"/>
                    </a:cubicBezTo>
                    <a:cubicBezTo>
                      <a:pt x="392" y="546"/>
                      <a:pt x="395" y="546"/>
                      <a:pt x="397" y="544"/>
                    </a:cubicBezTo>
                    <a:cubicBezTo>
                      <a:pt x="394" y="540"/>
                      <a:pt x="397" y="537"/>
                      <a:pt x="396" y="533"/>
                    </a:cubicBezTo>
                    <a:cubicBezTo>
                      <a:pt x="393" y="532"/>
                      <a:pt x="388" y="533"/>
                      <a:pt x="387" y="529"/>
                    </a:cubicBezTo>
                    <a:cubicBezTo>
                      <a:pt x="389" y="529"/>
                      <a:pt x="389" y="526"/>
                      <a:pt x="389" y="523"/>
                    </a:cubicBezTo>
                    <a:cubicBezTo>
                      <a:pt x="388" y="519"/>
                      <a:pt x="383" y="519"/>
                      <a:pt x="381" y="516"/>
                    </a:cubicBezTo>
                    <a:cubicBezTo>
                      <a:pt x="385" y="512"/>
                      <a:pt x="379" y="509"/>
                      <a:pt x="379" y="505"/>
                    </a:cubicBezTo>
                    <a:cubicBezTo>
                      <a:pt x="376" y="505"/>
                      <a:pt x="374" y="505"/>
                      <a:pt x="371" y="505"/>
                    </a:cubicBezTo>
                    <a:cubicBezTo>
                      <a:pt x="368" y="505"/>
                      <a:pt x="369" y="500"/>
                      <a:pt x="365" y="502"/>
                    </a:cubicBezTo>
                    <a:cubicBezTo>
                      <a:pt x="358" y="508"/>
                      <a:pt x="352" y="515"/>
                      <a:pt x="339" y="515"/>
                    </a:cubicBezTo>
                    <a:cubicBezTo>
                      <a:pt x="336" y="517"/>
                      <a:pt x="334" y="519"/>
                      <a:pt x="330" y="520"/>
                    </a:cubicBezTo>
                    <a:close/>
                    <a:moveTo>
                      <a:pt x="519" y="514"/>
                    </a:moveTo>
                    <a:cubicBezTo>
                      <a:pt x="523" y="514"/>
                      <a:pt x="522" y="510"/>
                      <a:pt x="527" y="511"/>
                    </a:cubicBezTo>
                    <a:cubicBezTo>
                      <a:pt x="527" y="509"/>
                      <a:pt x="529" y="508"/>
                      <a:pt x="528" y="504"/>
                    </a:cubicBezTo>
                    <a:cubicBezTo>
                      <a:pt x="522" y="501"/>
                      <a:pt x="515" y="510"/>
                      <a:pt x="519" y="514"/>
                    </a:cubicBezTo>
                    <a:close/>
                    <a:moveTo>
                      <a:pt x="280" y="523"/>
                    </a:moveTo>
                    <a:cubicBezTo>
                      <a:pt x="278" y="525"/>
                      <a:pt x="272" y="526"/>
                      <a:pt x="276" y="530"/>
                    </a:cubicBezTo>
                    <a:cubicBezTo>
                      <a:pt x="279" y="530"/>
                      <a:pt x="283" y="526"/>
                      <a:pt x="280" y="523"/>
                    </a:cubicBezTo>
                    <a:close/>
                    <a:moveTo>
                      <a:pt x="280" y="539"/>
                    </a:moveTo>
                    <a:cubicBezTo>
                      <a:pt x="274" y="541"/>
                      <a:pt x="276" y="549"/>
                      <a:pt x="279" y="552"/>
                    </a:cubicBezTo>
                    <a:cubicBezTo>
                      <a:pt x="280" y="551"/>
                      <a:pt x="285" y="548"/>
                      <a:pt x="286" y="552"/>
                    </a:cubicBezTo>
                    <a:cubicBezTo>
                      <a:pt x="285" y="555"/>
                      <a:pt x="278" y="559"/>
                      <a:pt x="282" y="561"/>
                    </a:cubicBezTo>
                    <a:cubicBezTo>
                      <a:pt x="291" y="554"/>
                      <a:pt x="296" y="546"/>
                      <a:pt x="297" y="532"/>
                    </a:cubicBezTo>
                    <a:cubicBezTo>
                      <a:pt x="291" y="532"/>
                      <a:pt x="292" y="525"/>
                      <a:pt x="285" y="525"/>
                    </a:cubicBezTo>
                    <a:cubicBezTo>
                      <a:pt x="284" y="530"/>
                      <a:pt x="288" y="533"/>
                      <a:pt x="289" y="540"/>
                    </a:cubicBezTo>
                    <a:cubicBezTo>
                      <a:pt x="288" y="540"/>
                      <a:pt x="288" y="541"/>
                      <a:pt x="287" y="541"/>
                    </a:cubicBezTo>
                    <a:cubicBezTo>
                      <a:pt x="284" y="541"/>
                      <a:pt x="284" y="538"/>
                      <a:pt x="280" y="539"/>
                    </a:cubicBezTo>
                    <a:close/>
                    <a:moveTo>
                      <a:pt x="346" y="542"/>
                    </a:moveTo>
                    <a:cubicBezTo>
                      <a:pt x="342" y="542"/>
                      <a:pt x="339" y="542"/>
                      <a:pt x="339" y="546"/>
                    </a:cubicBezTo>
                    <a:cubicBezTo>
                      <a:pt x="342" y="547"/>
                      <a:pt x="346" y="547"/>
                      <a:pt x="346" y="542"/>
                    </a:cubicBezTo>
                    <a:close/>
                    <a:moveTo>
                      <a:pt x="331" y="551"/>
                    </a:moveTo>
                    <a:cubicBezTo>
                      <a:pt x="326" y="547"/>
                      <a:pt x="318" y="557"/>
                      <a:pt x="312" y="559"/>
                    </a:cubicBezTo>
                    <a:cubicBezTo>
                      <a:pt x="319" y="557"/>
                      <a:pt x="328" y="557"/>
                      <a:pt x="331" y="551"/>
                    </a:cubicBezTo>
                    <a:close/>
                    <a:moveTo>
                      <a:pt x="450" y="567"/>
                    </a:moveTo>
                    <a:cubicBezTo>
                      <a:pt x="455" y="568"/>
                      <a:pt x="464" y="572"/>
                      <a:pt x="464" y="564"/>
                    </a:cubicBezTo>
                    <a:cubicBezTo>
                      <a:pt x="460" y="562"/>
                      <a:pt x="451" y="562"/>
                      <a:pt x="450" y="567"/>
                    </a:cubicBezTo>
                    <a:close/>
                    <a:moveTo>
                      <a:pt x="187" y="696"/>
                    </a:moveTo>
                    <a:cubicBezTo>
                      <a:pt x="196" y="694"/>
                      <a:pt x="201" y="690"/>
                      <a:pt x="208" y="687"/>
                    </a:cubicBezTo>
                    <a:cubicBezTo>
                      <a:pt x="208" y="683"/>
                      <a:pt x="205" y="681"/>
                      <a:pt x="203" y="679"/>
                    </a:cubicBezTo>
                    <a:cubicBezTo>
                      <a:pt x="199" y="678"/>
                      <a:pt x="196" y="683"/>
                      <a:pt x="195" y="681"/>
                    </a:cubicBezTo>
                    <a:cubicBezTo>
                      <a:pt x="191" y="646"/>
                      <a:pt x="224" y="637"/>
                      <a:pt x="235" y="612"/>
                    </a:cubicBezTo>
                    <a:cubicBezTo>
                      <a:pt x="238" y="613"/>
                      <a:pt x="239" y="617"/>
                      <a:pt x="244" y="617"/>
                    </a:cubicBezTo>
                    <a:cubicBezTo>
                      <a:pt x="248" y="614"/>
                      <a:pt x="244" y="612"/>
                      <a:pt x="244" y="607"/>
                    </a:cubicBezTo>
                    <a:cubicBezTo>
                      <a:pt x="245" y="603"/>
                      <a:pt x="250" y="602"/>
                      <a:pt x="252" y="598"/>
                    </a:cubicBezTo>
                    <a:cubicBezTo>
                      <a:pt x="244" y="597"/>
                      <a:pt x="238" y="600"/>
                      <a:pt x="231" y="603"/>
                    </a:cubicBezTo>
                    <a:cubicBezTo>
                      <a:pt x="232" y="596"/>
                      <a:pt x="242" y="597"/>
                      <a:pt x="248" y="593"/>
                    </a:cubicBezTo>
                    <a:cubicBezTo>
                      <a:pt x="249" y="590"/>
                      <a:pt x="249" y="588"/>
                      <a:pt x="249" y="584"/>
                    </a:cubicBezTo>
                    <a:cubicBezTo>
                      <a:pt x="255" y="581"/>
                      <a:pt x="261" y="580"/>
                      <a:pt x="261" y="571"/>
                    </a:cubicBezTo>
                    <a:cubicBezTo>
                      <a:pt x="256" y="576"/>
                      <a:pt x="250" y="573"/>
                      <a:pt x="241" y="573"/>
                    </a:cubicBezTo>
                    <a:cubicBezTo>
                      <a:pt x="233" y="582"/>
                      <a:pt x="220" y="588"/>
                      <a:pt x="227" y="606"/>
                    </a:cubicBezTo>
                    <a:cubicBezTo>
                      <a:pt x="227" y="609"/>
                      <a:pt x="223" y="608"/>
                      <a:pt x="222" y="609"/>
                    </a:cubicBezTo>
                    <a:cubicBezTo>
                      <a:pt x="226" y="622"/>
                      <a:pt x="207" y="624"/>
                      <a:pt x="207" y="614"/>
                    </a:cubicBezTo>
                    <a:cubicBezTo>
                      <a:pt x="203" y="614"/>
                      <a:pt x="201" y="617"/>
                      <a:pt x="197" y="618"/>
                    </a:cubicBezTo>
                    <a:cubicBezTo>
                      <a:pt x="197" y="615"/>
                      <a:pt x="199" y="615"/>
                      <a:pt x="197" y="613"/>
                    </a:cubicBezTo>
                    <a:cubicBezTo>
                      <a:pt x="194" y="612"/>
                      <a:pt x="194" y="615"/>
                      <a:pt x="190" y="614"/>
                    </a:cubicBezTo>
                    <a:cubicBezTo>
                      <a:pt x="170" y="643"/>
                      <a:pt x="139" y="662"/>
                      <a:pt x="125" y="698"/>
                    </a:cubicBezTo>
                    <a:cubicBezTo>
                      <a:pt x="126" y="700"/>
                      <a:pt x="127" y="703"/>
                      <a:pt x="127" y="706"/>
                    </a:cubicBezTo>
                    <a:cubicBezTo>
                      <a:pt x="123" y="713"/>
                      <a:pt x="114" y="719"/>
                      <a:pt x="114" y="728"/>
                    </a:cubicBezTo>
                    <a:cubicBezTo>
                      <a:pt x="115" y="730"/>
                      <a:pt x="120" y="728"/>
                      <a:pt x="121" y="730"/>
                    </a:cubicBezTo>
                    <a:cubicBezTo>
                      <a:pt x="123" y="736"/>
                      <a:pt x="117" y="741"/>
                      <a:pt x="116" y="746"/>
                    </a:cubicBezTo>
                    <a:cubicBezTo>
                      <a:pt x="115" y="753"/>
                      <a:pt x="119" y="762"/>
                      <a:pt x="111" y="765"/>
                    </a:cubicBezTo>
                    <a:cubicBezTo>
                      <a:pt x="116" y="774"/>
                      <a:pt x="103" y="786"/>
                      <a:pt x="110" y="794"/>
                    </a:cubicBezTo>
                    <a:cubicBezTo>
                      <a:pt x="112" y="776"/>
                      <a:pt x="133" y="776"/>
                      <a:pt x="130" y="752"/>
                    </a:cubicBezTo>
                    <a:cubicBezTo>
                      <a:pt x="131" y="750"/>
                      <a:pt x="134" y="749"/>
                      <a:pt x="134" y="745"/>
                    </a:cubicBezTo>
                    <a:cubicBezTo>
                      <a:pt x="133" y="743"/>
                      <a:pt x="132" y="738"/>
                      <a:pt x="134" y="735"/>
                    </a:cubicBezTo>
                    <a:cubicBezTo>
                      <a:pt x="134" y="734"/>
                      <a:pt x="145" y="719"/>
                      <a:pt x="146" y="719"/>
                    </a:cubicBezTo>
                    <a:cubicBezTo>
                      <a:pt x="151" y="716"/>
                      <a:pt x="152" y="721"/>
                      <a:pt x="157" y="720"/>
                    </a:cubicBezTo>
                    <a:cubicBezTo>
                      <a:pt x="160" y="720"/>
                      <a:pt x="159" y="715"/>
                      <a:pt x="162" y="718"/>
                    </a:cubicBezTo>
                    <a:cubicBezTo>
                      <a:pt x="161" y="720"/>
                      <a:pt x="159" y="722"/>
                      <a:pt x="159" y="726"/>
                    </a:cubicBezTo>
                    <a:cubicBezTo>
                      <a:pt x="175" y="722"/>
                      <a:pt x="186" y="713"/>
                      <a:pt x="187" y="696"/>
                    </a:cubicBezTo>
                    <a:close/>
                    <a:moveTo>
                      <a:pt x="313" y="574"/>
                    </a:moveTo>
                    <a:cubicBezTo>
                      <a:pt x="308" y="569"/>
                      <a:pt x="301" y="575"/>
                      <a:pt x="302" y="582"/>
                    </a:cubicBezTo>
                    <a:cubicBezTo>
                      <a:pt x="307" y="585"/>
                      <a:pt x="313" y="579"/>
                      <a:pt x="313" y="574"/>
                    </a:cubicBezTo>
                    <a:close/>
                    <a:moveTo>
                      <a:pt x="265" y="602"/>
                    </a:moveTo>
                    <a:cubicBezTo>
                      <a:pt x="268" y="599"/>
                      <a:pt x="269" y="596"/>
                      <a:pt x="275" y="596"/>
                    </a:cubicBezTo>
                    <a:cubicBezTo>
                      <a:pt x="275" y="593"/>
                      <a:pt x="274" y="590"/>
                      <a:pt x="277" y="590"/>
                    </a:cubicBezTo>
                    <a:cubicBezTo>
                      <a:pt x="284" y="588"/>
                      <a:pt x="293" y="589"/>
                      <a:pt x="293" y="580"/>
                    </a:cubicBezTo>
                    <a:cubicBezTo>
                      <a:pt x="288" y="578"/>
                      <a:pt x="281" y="581"/>
                      <a:pt x="276" y="581"/>
                    </a:cubicBezTo>
                    <a:cubicBezTo>
                      <a:pt x="276" y="580"/>
                      <a:pt x="280" y="575"/>
                      <a:pt x="276" y="575"/>
                    </a:cubicBezTo>
                    <a:cubicBezTo>
                      <a:pt x="274" y="578"/>
                      <a:pt x="267" y="577"/>
                      <a:pt x="267" y="581"/>
                    </a:cubicBezTo>
                    <a:cubicBezTo>
                      <a:pt x="269" y="583"/>
                      <a:pt x="273" y="582"/>
                      <a:pt x="274" y="584"/>
                    </a:cubicBezTo>
                    <a:cubicBezTo>
                      <a:pt x="269" y="587"/>
                      <a:pt x="261" y="597"/>
                      <a:pt x="265" y="602"/>
                    </a:cubicBezTo>
                    <a:close/>
                    <a:moveTo>
                      <a:pt x="377" y="579"/>
                    </a:moveTo>
                    <a:cubicBezTo>
                      <a:pt x="377" y="581"/>
                      <a:pt x="377" y="583"/>
                      <a:pt x="377" y="584"/>
                    </a:cubicBezTo>
                    <a:cubicBezTo>
                      <a:pt x="379" y="584"/>
                      <a:pt x="381" y="584"/>
                      <a:pt x="382" y="584"/>
                    </a:cubicBezTo>
                    <a:cubicBezTo>
                      <a:pt x="382" y="581"/>
                      <a:pt x="381" y="579"/>
                      <a:pt x="377" y="579"/>
                    </a:cubicBezTo>
                    <a:close/>
                    <a:moveTo>
                      <a:pt x="439" y="587"/>
                    </a:moveTo>
                    <a:cubicBezTo>
                      <a:pt x="438" y="587"/>
                      <a:pt x="438" y="586"/>
                      <a:pt x="438" y="585"/>
                    </a:cubicBezTo>
                    <a:cubicBezTo>
                      <a:pt x="434" y="585"/>
                      <a:pt x="431" y="587"/>
                      <a:pt x="430" y="590"/>
                    </a:cubicBezTo>
                    <a:cubicBezTo>
                      <a:pt x="433" y="592"/>
                      <a:pt x="437" y="589"/>
                      <a:pt x="439" y="587"/>
                    </a:cubicBezTo>
                    <a:close/>
                    <a:moveTo>
                      <a:pt x="412" y="592"/>
                    </a:moveTo>
                    <a:cubicBezTo>
                      <a:pt x="407" y="593"/>
                      <a:pt x="404" y="595"/>
                      <a:pt x="399" y="597"/>
                    </a:cubicBezTo>
                    <a:cubicBezTo>
                      <a:pt x="399" y="600"/>
                      <a:pt x="400" y="603"/>
                      <a:pt x="403" y="603"/>
                    </a:cubicBezTo>
                    <a:cubicBezTo>
                      <a:pt x="408" y="602"/>
                      <a:pt x="411" y="597"/>
                      <a:pt x="412" y="592"/>
                    </a:cubicBezTo>
                    <a:close/>
                    <a:moveTo>
                      <a:pt x="423" y="603"/>
                    </a:moveTo>
                    <a:cubicBezTo>
                      <a:pt x="424" y="599"/>
                      <a:pt x="430" y="599"/>
                      <a:pt x="432" y="596"/>
                    </a:cubicBezTo>
                    <a:cubicBezTo>
                      <a:pt x="425" y="588"/>
                      <a:pt x="414" y="596"/>
                      <a:pt x="410" y="602"/>
                    </a:cubicBezTo>
                    <a:cubicBezTo>
                      <a:pt x="414" y="607"/>
                      <a:pt x="417" y="601"/>
                      <a:pt x="423" y="603"/>
                    </a:cubicBezTo>
                    <a:close/>
                    <a:moveTo>
                      <a:pt x="387" y="612"/>
                    </a:moveTo>
                    <a:cubicBezTo>
                      <a:pt x="390" y="610"/>
                      <a:pt x="394" y="608"/>
                      <a:pt x="397" y="605"/>
                    </a:cubicBezTo>
                    <a:cubicBezTo>
                      <a:pt x="389" y="606"/>
                      <a:pt x="377" y="599"/>
                      <a:pt x="373" y="610"/>
                    </a:cubicBezTo>
                    <a:cubicBezTo>
                      <a:pt x="365" y="608"/>
                      <a:pt x="363" y="615"/>
                      <a:pt x="353" y="612"/>
                    </a:cubicBezTo>
                    <a:cubicBezTo>
                      <a:pt x="361" y="625"/>
                      <a:pt x="376" y="608"/>
                      <a:pt x="387" y="612"/>
                    </a:cubicBezTo>
                    <a:close/>
                    <a:moveTo>
                      <a:pt x="398" y="619"/>
                    </a:moveTo>
                    <a:cubicBezTo>
                      <a:pt x="402" y="617"/>
                      <a:pt x="406" y="617"/>
                      <a:pt x="405" y="610"/>
                    </a:cubicBezTo>
                    <a:cubicBezTo>
                      <a:pt x="396" y="612"/>
                      <a:pt x="387" y="614"/>
                      <a:pt x="387" y="625"/>
                    </a:cubicBezTo>
                    <a:cubicBezTo>
                      <a:pt x="394" y="627"/>
                      <a:pt x="395" y="622"/>
                      <a:pt x="398" y="619"/>
                    </a:cubicBezTo>
                    <a:close/>
                    <a:moveTo>
                      <a:pt x="319" y="624"/>
                    </a:moveTo>
                    <a:cubicBezTo>
                      <a:pt x="323" y="623"/>
                      <a:pt x="326" y="623"/>
                      <a:pt x="329" y="622"/>
                    </a:cubicBezTo>
                    <a:cubicBezTo>
                      <a:pt x="328" y="614"/>
                      <a:pt x="321" y="621"/>
                      <a:pt x="319" y="624"/>
                    </a:cubicBezTo>
                    <a:close/>
                    <a:moveTo>
                      <a:pt x="342" y="621"/>
                    </a:moveTo>
                    <a:cubicBezTo>
                      <a:pt x="342" y="620"/>
                      <a:pt x="342" y="619"/>
                      <a:pt x="342" y="618"/>
                    </a:cubicBezTo>
                    <a:cubicBezTo>
                      <a:pt x="340" y="618"/>
                      <a:pt x="339" y="618"/>
                      <a:pt x="338" y="619"/>
                    </a:cubicBezTo>
                    <a:cubicBezTo>
                      <a:pt x="337" y="622"/>
                      <a:pt x="340" y="620"/>
                      <a:pt x="342" y="621"/>
                    </a:cubicBezTo>
                    <a:close/>
                    <a:moveTo>
                      <a:pt x="332" y="636"/>
                    </a:moveTo>
                    <a:cubicBezTo>
                      <a:pt x="341" y="635"/>
                      <a:pt x="350" y="644"/>
                      <a:pt x="357" y="638"/>
                    </a:cubicBezTo>
                    <a:cubicBezTo>
                      <a:pt x="357" y="630"/>
                      <a:pt x="347" y="627"/>
                      <a:pt x="341" y="626"/>
                    </a:cubicBezTo>
                    <a:cubicBezTo>
                      <a:pt x="331" y="625"/>
                      <a:pt x="318" y="631"/>
                      <a:pt x="311" y="632"/>
                    </a:cubicBezTo>
                    <a:cubicBezTo>
                      <a:pt x="316" y="641"/>
                      <a:pt x="326" y="637"/>
                      <a:pt x="332" y="636"/>
                    </a:cubicBezTo>
                    <a:close/>
                    <a:moveTo>
                      <a:pt x="229" y="640"/>
                    </a:moveTo>
                    <a:cubicBezTo>
                      <a:pt x="233" y="643"/>
                      <a:pt x="232" y="650"/>
                      <a:pt x="237" y="652"/>
                    </a:cubicBezTo>
                    <a:cubicBezTo>
                      <a:pt x="239" y="647"/>
                      <a:pt x="235" y="637"/>
                      <a:pt x="229" y="640"/>
                    </a:cubicBezTo>
                    <a:close/>
                    <a:moveTo>
                      <a:pt x="274" y="646"/>
                    </a:moveTo>
                    <a:cubicBezTo>
                      <a:pt x="271" y="642"/>
                      <a:pt x="261" y="641"/>
                      <a:pt x="261" y="648"/>
                    </a:cubicBezTo>
                    <a:cubicBezTo>
                      <a:pt x="264" y="649"/>
                      <a:pt x="273" y="650"/>
                      <a:pt x="274" y="646"/>
                    </a:cubicBezTo>
                    <a:close/>
                    <a:moveTo>
                      <a:pt x="1261" y="735"/>
                    </a:moveTo>
                    <a:cubicBezTo>
                      <a:pt x="1252" y="729"/>
                      <a:pt x="1245" y="721"/>
                      <a:pt x="1237" y="716"/>
                    </a:cubicBezTo>
                    <a:cubicBezTo>
                      <a:pt x="1237" y="715"/>
                      <a:pt x="1239" y="710"/>
                      <a:pt x="1237" y="709"/>
                    </a:cubicBezTo>
                    <a:cubicBezTo>
                      <a:pt x="1237" y="710"/>
                      <a:pt x="1234" y="712"/>
                      <a:pt x="1234" y="710"/>
                    </a:cubicBezTo>
                    <a:cubicBezTo>
                      <a:pt x="1234" y="705"/>
                      <a:pt x="1235" y="704"/>
                      <a:pt x="1234" y="700"/>
                    </a:cubicBezTo>
                    <a:cubicBezTo>
                      <a:pt x="1231" y="699"/>
                      <a:pt x="1229" y="701"/>
                      <a:pt x="1228" y="696"/>
                    </a:cubicBezTo>
                    <a:cubicBezTo>
                      <a:pt x="1227" y="693"/>
                      <a:pt x="1231" y="694"/>
                      <a:pt x="1230" y="691"/>
                    </a:cubicBezTo>
                    <a:cubicBezTo>
                      <a:pt x="1218" y="688"/>
                      <a:pt x="1227" y="670"/>
                      <a:pt x="1217" y="666"/>
                    </a:cubicBezTo>
                    <a:cubicBezTo>
                      <a:pt x="1210" y="672"/>
                      <a:pt x="1200" y="678"/>
                      <a:pt x="1202" y="691"/>
                    </a:cubicBezTo>
                    <a:cubicBezTo>
                      <a:pt x="1200" y="694"/>
                      <a:pt x="1195" y="695"/>
                      <a:pt x="1195" y="700"/>
                    </a:cubicBezTo>
                    <a:cubicBezTo>
                      <a:pt x="1198" y="702"/>
                      <a:pt x="1205" y="700"/>
                      <a:pt x="1205" y="704"/>
                    </a:cubicBezTo>
                    <a:cubicBezTo>
                      <a:pt x="1203" y="711"/>
                      <a:pt x="1206" y="713"/>
                      <a:pt x="1207" y="719"/>
                    </a:cubicBezTo>
                    <a:cubicBezTo>
                      <a:pt x="1197" y="740"/>
                      <a:pt x="1214" y="773"/>
                      <a:pt x="1212" y="801"/>
                    </a:cubicBezTo>
                    <a:cubicBezTo>
                      <a:pt x="1211" y="812"/>
                      <a:pt x="1210" y="819"/>
                      <a:pt x="1215" y="827"/>
                    </a:cubicBezTo>
                    <a:cubicBezTo>
                      <a:pt x="1222" y="833"/>
                      <a:pt x="1232" y="844"/>
                      <a:pt x="1242" y="834"/>
                    </a:cubicBezTo>
                    <a:cubicBezTo>
                      <a:pt x="1244" y="832"/>
                      <a:pt x="1242" y="831"/>
                      <a:pt x="1242" y="828"/>
                    </a:cubicBezTo>
                    <a:cubicBezTo>
                      <a:pt x="1251" y="821"/>
                      <a:pt x="1259" y="814"/>
                      <a:pt x="1260" y="803"/>
                    </a:cubicBezTo>
                    <a:cubicBezTo>
                      <a:pt x="1260" y="794"/>
                      <a:pt x="1251" y="787"/>
                      <a:pt x="1251" y="779"/>
                    </a:cubicBezTo>
                    <a:cubicBezTo>
                      <a:pt x="1251" y="769"/>
                      <a:pt x="1262" y="761"/>
                      <a:pt x="1263" y="750"/>
                    </a:cubicBezTo>
                    <a:cubicBezTo>
                      <a:pt x="1263" y="744"/>
                      <a:pt x="1258" y="742"/>
                      <a:pt x="1261" y="735"/>
                    </a:cubicBezTo>
                    <a:close/>
                    <a:moveTo>
                      <a:pt x="112" y="674"/>
                    </a:moveTo>
                    <a:cubicBezTo>
                      <a:pt x="107" y="674"/>
                      <a:pt x="105" y="676"/>
                      <a:pt x="106" y="681"/>
                    </a:cubicBezTo>
                    <a:cubicBezTo>
                      <a:pt x="110" y="683"/>
                      <a:pt x="112" y="678"/>
                      <a:pt x="112" y="674"/>
                    </a:cubicBezTo>
                    <a:close/>
                    <a:moveTo>
                      <a:pt x="285" y="679"/>
                    </a:moveTo>
                    <a:cubicBezTo>
                      <a:pt x="283" y="685"/>
                      <a:pt x="292" y="686"/>
                      <a:pt x="292" y="681"/>
                    </a:cubicBezTo>
                    <a:cubicBezTo>
                      <a:pt x="292" y="678"/>
                      <a:pt x="288" y="679"/>
                      <a:pt x="285" y="679"/>
                    </a:cubicBezTo>
                    <a:close/>
                    <a:moveTo>
                      <a:pt x="541" y="828"/>
                    </a:moveTo>
                    <a:cubicBezTo>
                      <a:pt x="549" y="818"/>
                      <a:pt x="539" y="806"/>
                      <a:pt x="538" y="793"/>
                    </a:cubicBezTo>
                    <a:cubicBezTo>
                      <a:pt x="539" y="790"/>
                      <a:pt x="542" y="789"/>
                      <a:pt x="543" y="785"/>
                    </a:cubicBezTo>
                    <a:cubicBezTo>
                      <a:pt x="542" y="781"/>
                      <a:pt x="539" y="781"/>
                      <a:pt x="539" y="778"/>
                    </a:cubicBezTo>
                    <a:cubicBezTo>
                      <a:pt x="542" y="774"/>
                      <a:pt x="542" y="767"/>
                      <a:pt x="541" y="761"/>
                    </a:cubicBezTo>
                    <a:cubicBezTo>
                      <a:pt x="539" y="761"/>
                      <a:pt x="536" y="762"/>
                      <a:pt x="537" y="759"/>
                    </a:cubicBezTo>
                    <a:cubicBezTo>
                      <a:pt x="532" y="759"/>
                      <a:pt x="534" y="766"/>
                      <a:pt x="529" y="766"/>
                    </a:cubicBezTo>
                    <a:cubicBezTo>
                      <a:pt x="531" y="760"/>
                      <a:pt x="532" y="754"/>
                      <a:pt x="533" y="746"/>
                    </a:cubicBezTo>
                    <a:cubicBezTo>
                      <a:pt x="531" y="744"/>
                      <a:pt x="528" y="743"/>
                      <a:pt x="525" y="741"/>
                    </a:cubicBezTo>
                    <a:cubicBezTo>
                      <a:pt x="527" y="731"/>
                      <a:pt x="519" y="725"/>
                      <a:pt x="513" y="720"/>
                    </a:cubicBezTo>
                    <a:cubicBezTo>
                      <a:pt x="510" y="722"/>
                      <a:pt x="516" y="725"/>
                      <a:pt x="513" y="726"/>
                    </a:cubicBezTo>
                    <a:cubicBezTo>
                      <a:pt x="508" y="720"/>
                      <a:pt x="500" y="723"/>
                      <a:pt x="495" y="721"/>
                    </a:cubicBezTo>
                    <a:cubicBezTo>
                      <a:pt x="492" y="721"/>
                      <a:pt x="490" y="717"/>
                      <a:pt x="487" y="717"/>
                    </a:cubicBezTo>
                    <a:cubicBezTo>
                      <a:pt x="480" y="715"/>
                      <a:pt x="467" y="717"/>
                      <a:pt x="458" y="717"/>
                    </a:cubicBezTo>
                    <a:cubicBezTo>
                      <a:pt x="449" y="717"/>
                      <a:pt x="442" y="721"/>
                      <a:pt x="436" y="721"/>
                    </a:cubicBezTo>
                    <a:cubicBezTo>
                      <a:pt x="423" y="723"/>
                      <a:pt x="419" y="714"/>
                      <a:pt x="407" y="713"/>
                    </a:cubicBezTo>
                    <a:cubicBezTo>
                      <a:pt x="416" y="702"/>
                      <a:pt x="401" y="697"/>
                      <a:pt x="393" y="695"/>
                    </a:cubicBezTo>
                    <a:cubicBezTo>
                      <a:pt x="390" y="699"/>
                      <a:pt x="392" y="705"/>
                      <a:pt x="389" y="708"/>
                    </a:cubicBezTo>
                    <a:cubicBezTo>
                      <a:pt x="386" y="705"/>
                      <a:pt x="388" y="702"/>
                      <a:pt x="388" y="696"/>
                    </a:cubicBezTo>
                    <a:cubicBezTo>
                      <a:pt x="382" y="695"/>
                      <a:pt x="380" y="702"/>
                      <a:pt x="372" y="700"/>
                    </a:cubicBezTo>
                    <a:cubicBezTo>
                      <a:pt x="372" y="699"/>
                      <a:pt x="374" y="698"/>
                      <a:pt x="374" y="695"/>
                    </a:cubicBezTo>
                    <a:cubicBezTo>
                      <a:pt x="370" y="695"/>
                      <a:pt x="371" y="691"/>
                      <a:pt x="369" y="691"/>
                    </a:cubicBezTo>
                    <a:cubicBezTo>
                      <a:pt x="367" y="692"/>
                      <a:pt x="366" y="693"/>
                      <a:pt x="364" y="694"/>
                    </a:cubicBezTo>
                    <a:cubicBezTo>
                      <a:pt x="365" y="691"/>
                      <a:pt x="363" y="691"/>
                      <a:pt x="363" y="689"/>
                    </a:cubicBezTo>
                    <a:cubicBezTo>
                      <a:pt x="358" y="689"/>
                      <a:pt x="356" y="687"/>
                      <a:pt x="354" y="691"/>
                    </a:cubicBezTo>
                    <a:cubicBezTo>
                      <a:pt x="352" y="683"/>
                      <a:pt x="344" y="685"/>
                      <a:pt x="336" y="682"/>
                    </a:cubicBezTo>
                    <a:cubicBezTo>
                      <a:pt x="336" y="691"/>
                      <a:pt x="331" y="695"/>
                      <a:pt x="329" y="702"/>
                    </a:cubicBezTo>
                    <a:cubicBezTo>
                      <a:pt x="331" y="705"/>
                      <a:pt x="334" y="706"/>
                      <a:pt x="334" y="710"/>
                    </a:cubicBezTo>
                    <a:cubicBezTo>
                      <a:pt x="331" y="709"/>
                      <a:pt x="328" y="708"/>
                      <a:pt x="327" y="705"/>
                    </a:cubicBezTo>
                    <a:cubicBezTo>
                      <a:pt x="324" y="708"/>
                      <a:pt x="317" y="712"/>
                      <a:pt x="313" y="712"/>
                    </a:cubicBezTo>
                    <a:cubicBezTo>
                      <a:pt x="314" y="708"/>
                      <a:pt x="318" y="707"/>
                      <a:pt x="318" y="703"/>
                    </a:cubicBezTo>
                    <a:cubicBezTo>
                      <a:pt x="316" y="699"/>
                      <a:pt x="312" y="694"/>
                      <a:pt x="306" y="697"/>
                    </a:cubicBezTo>
                    <a:cubicBezTo>
                      <a:pt x="307" y="693"/>
                      <a:pt x="306" y="691"/>
                      <a:pt x="304" y="689"/>
                    </a:cubicBezTo>
                    <a:cubicBezTo>
                      <a:pt x="292" y="683"/>
                      <a:pt x="282" y="697"/>
                      <a:pt x="274" y="692"/>
                    </a:cubicBezTo>
                    <a:cubicBezTo>
                      <a:pt x="277" y="689"/>
                      <a:pt x="282" y="689"/>
                      <a:pt x="282" y="683"/>
                    </a:cubicBezTo>
                    <a:cubicBezTo>
                      <a:pt x="278" y="679"/>
                      <a:pt x="275" y="684"/>
                      <a:pt x="271" y="685"/>
                    </a:cubicBezTo>
                    <a:cubicBezTo>
                      <a:pt x="270" y="688"/>
                      <a:pt x="269" y="690"/>
                      <a:pt x="268" y="693"/>
                    </a:cubicBezTo>
                    <a:cubicBezTo>
                      <a:pt x="256" y="698"/>
                      <a:pt x="253" y="712"/>
                      <a:pt x="236" y="713"/>
                    </a:cubicBezTo>
                    <a:cubicBezTo>
                      <a:pt x="234" y="716"/>
                      <a:pt x="231" y="718"/>
                      <a:pt x="231" y="722"/>
                    </a:cubicBezTo>
                    <a:cubicBezTo>
                      <a:pt x="234" y="725"/>
                      <a:pt x="239" y="725"/>
                      <a:pt x="239" y="729"/>
                    </a:cubicBezTo>
                    <a:cubicBezTo>
                      <a:pt x="243" y="729"/>
                      <a:pt x="243" y="726"/>
                      <a:pt x="247" y="726"/>
                    </a:cubicBezTo>
                    <a:cubicBezTo>
                      <a:pt x="246" y="729"/>
                      <a:pt x="249" y="730"/>
                      <a:pt x="248" y="733"/>
                    </a:cubicBezTo>
                    <a:cubicBezTo>
                      <a:pt x="258" y="734"/>
                      <a:pt x="258" y="747"/>
                      <a:pt x="251" y="750"/>
                    </a:cubicBezTo>
                    <a:cubicBezTo>
                      <a:pt x="250" y="768"/>
                      <a:pt x="233" y="769"/>
                      <a:pt x="234" y="788"/>
                    </a:cubicBezTo>
                    <a:cubicBezTo>
                      <a:pt x="232" y="790"/>
                      <a:pt x="227" y="791"/>
                      <a:pt x="223" y="792"/>
                    </a:cubicBezTo>
                    <a:cubicBezTo>
                      <a:pt x="209" y="782"/>
                      <a:pt x="200" y="768"/>
                      <a:pt x="195" y="750"/>
                    </a:cubicBezTo>
                    <a:cubicBezTo>
                      <a:pt x="188" y="749"/>
                      <a:pt x="184" y="747"/>
                      <a:pt x="185" y="738"/>
                    </a:cubicBezTo>
                    <a:cubicBezTo>
                      <a:pt x="182" y="737"/>
                      <a:pt x="179" y="734"/>
                      <a:pt x="176" y="736"/>
                    </a:cubicBezTo>
                    <a:cubicBezTo>
                      <a:pt x="170" y="750"/>
                      <a:pt x="176" y="763"/>
                      <a:pt x="179" y="779"/>
                    </a:cubicBezTo>
                    <a:cubicBezTo>
                      <a:pt x="173" y="779"/>
                      <a:pt x="169" y="788"/>
                      <a:pt x="169" y="792"/>
                    </a:cubicBezTo>
                    <a:cubicBezTo>
                      <a:pt x="169" y="798"/>
                      <a:pt x="174" y="800"/>
                      <a:pt x="176" y="806"/>
                    </a:cubicBezTo>
                    <a:cubicBezTo>
                      <a:pt x="177" y="811"/>
                      <a:pt x="175" y="819"/>
                      <a:pt x="177" y="824"/>
                    </a:cubicBezTo>
                    <a:cubicBezTo>
                      <a:pt x="178" y="828"/>
                      <a:pt x="183" y="831"/>
                      <a:pt x="183" y="835"/>
                    </a:cubicBezTo>
                    <a:cubicBezTo>
                      <a:pt x="186" y="847"/>
                      <a:pt x="176" y="854"/>
                      <a:pt x="175" y="866"/>
                    </a:cubicBezTo>
                    <a:cubicBezTo>
                      <a:pt x="178" y="870"/>
                      <a:pt x="180" y="875"/>
                      <a:pt x="177" y="881"/>
                    </a:cubicBezTo>
                    <a:cubicBezTo>
                      <a:pt x="179" y="883"/>
                      <a:pt x="181" y="886"/>
                      <a:pt x="183" y="888"/>
                    </a:cubicBezTo>
                    <a:cubicBezTo>
                      <a:pt x="179" y="887"/>
                      <a:pt x="180" y="888"/>
                      <a:pt x="178" y="889"/>
                    </a:cubicBezTo>
                    <a:cubicBezTo>
                      <a:pt x="179" y="895"/>
                      <a:pt x="175" y="896"/>
                      <a:pt x="176" y="901"/>
                    </a:cubicBezTo>
                    <a:cubicBezTo>
                      <a:pt x="177" y="902"/>
                      <a:pt x="180" y="902"/>
                      <a:pt x="183" y="902"/>
                    </a:cubicBezTo>
                    <a:cubicBezTo>
                      <a:pt x="180" y="914"/>
                      <a:pt x="184" y="923"/>
                      <a:pt x="185" y="931"/>
                    </a:cubicBezTo>
                    <a:cubicBezTo>
                      <a:pt x="187" y="939"/>
                      <a:pt x="185" y="943"/>
                      <a:pt x="189" y="948"/>
                    </a:cubicBezTo>
                    <a:cubicBezTo>
                      <a:pt x="191" y="951"/>
                      <a:pt x="196" y="951"/>
                      <a:pt x="199" y="956"/>
                    </a:cubicBezTo>
                    <a:cubicBezTo>
                      <a:pt x="200" y="958"/>
                      <a:pt x="200" y="961"/>
                      <a:pt x="202" y="963"/>
                    </a:cubicBezTo>
                    <a:cubicBezTo>
                      <a:pt x="207" y="970"/>
                      <a:pt x="220" y="973"/>
                      <a:pt x="227" y="978"/>
                    </a:cubicBezTo>
                    <a:cubicBezTo>
                      <a:pt x="229" y="979"/>
                      <a:pt x="229" y="982"/>
                      <a:pt x="231" y="984"/>
                    </a:cubicBezTo>
                    <a:cubicBezTo>
                      <a:pt x="236" y="987"/>
                      <a:pt x="245" y="988"/>
                      <a:pt x="250" y="990"/>
                    </a:cubicBezTo>
                    <a:cubicBezTo>
                      <a:pt x="251" y="989"/>
                      <a:pt x="252" y="988"/>
                      <a:pt x="254" y="987"/>
                    </a:cubicBezTo>
                    <a:cubicBezTo>
                      <a:pt x="257" y="994"/>
                      <a:pt x="268" y="992"/>
                      <a:pt x="275" y="995"/>
                    </a:cubicBezTo>
                    <a:cubicBezTo>
                      <a:pt x="279" y="1003"/>
                      <a:pt x="290" y="1004"/>
                      <a:pt x="299" y="1008"/>
                    </a:cubicBezTo>
                    <a:cubicBezTo>
                      <a:pt x="301" y="1018"/>
                      <a:pt x="318" y="1018"/>
                      <a:pt x="323" y="1008"/>
                    </a:cubicBezTo>
                    <a:cubicBezTo>
                      <a:pt x="330" y="1012"/>
                      <a:pt x="336" y="1011"/>
                      <a:pt x="347" y="1011"/>
                    </a:cubicBezTo>
                    <a:cubicBezTo>
                      <a:pt x="348" y="1004"/>
                      <a:pt x="345" y="999"/>
                      <a:pt x="345" y="994"/>
                    </a:cubicBezTo>
                    <a:cubicBezTo>
                      <a:pt x="351" y="998"/>
                      <a:pt x="353" y="998"/>
                      <a:pt x="361" y="997"/>
                    </a:cubicBezTo>
                    <a:cubicBezTo>
                      <a:pt x="366" y="986"/>
                      <a:pt x="377" y="982"/>
                      <a:pt x="376" y="965"/>
                    </a:cubicBezTo>
                    <a:cubicBezTo>
                      <a:pt x="374" y="963"/>
                      <a:pt x="368" y="964"/>
                      <a:pt x="367" y="960"/>
                    </a:cubicBezTo>
                    <a:cubicBezTo>
                      <a:pt x="367" y="955"/>
                      <a:pt x="366" y="952"/>
                      <a:pt x="364" y="949"/>
                    </a:cubicBezTo>
                    <a:cubicBezTo>
                      <a:pt x="365" y="946"/>
                      <a:pt x="370" y="944"/>
                      <a:pt x="368" y="941"/>
                    </a:cubicBezTo>
                    <a:cubicBezTo>
                      <a:pt x="365" y="940"/>
                      <a:pt x="357" y="938"/>
                      <a:pt x="361" y="933"/>
                    </a:cubicBezTo>
                    <a:cubicBezTo>
                      <a:pt x="364" y="936"/>
                      <a:pt x="373" y="941"/>
                      <a:pt x="376" y="934"/>
                    </a:cubicBezTo>
                    <a:cubicBezTo>
                      <a:pt x="369" y="932"/>
                      <a:pt x="366" y="926"/>
                      <a:pt x="357" y="926"/>
                    </a:cubicBezTo>
                    <a:cubicBezTo>
                      <a:pt x="356" y="925"/>
                      <a:pt x="357" y="921"/>
                      <a:pt x="355" y="920"/>
                    </a:cubicBezTo>
                    <a:cubicBezTo>
                      <a:pt x="352" y="920"/>
                      <a:pt x="346" y="922"/>
                      <a:pt x="347" y="917"/>
                    </a:cubicBezTo>
                    <a:cubicBezTo>
                      <a:pt x="358" y="915"/>
                      <a:pt x="363" y="925"/>
                      <a:pt x="377" y="923"/>
                    </a:cubicBezTo>
                    <a:cubicBezTo>
                      <a:pt x="380" y="924"/>
                      <a:pt x="378" y="929"/>
                      <a:pt x="381" y="929"/>
                    </a:cubicBezTo>
                    <a:cubicBezTo>
                      <a:pt x="385" y="928"/>
                      <a:pt x="388" y="926"/>
                      <a:pt x="387" y="920"/>
                    </a:cubicBezTo>
                    <a:cubicBezTo>
                      <a:pt x="385" y="918"/>
                      <a:pt x="383" y="923"/>
                      <a:pt x="381" y="920"/>
                    </a:cubicBezTo>
                    <a:cubicBezTo>
                      <a:pt x="378" y="913"/>
                      <a:pt x="382" y="908"/>
                      <a:pt x="383" y="903"/>
                    </a:cubicBezTo>
                    <a:cubicBezTo>
                      <a:pt x="382" y="901"/>
                      <a:pt x="377" y="901"/>
                      <a:pt x="377" y="897"/>
                    </a:cubicBezTo>
                    <a:cubicBezTo>
                      <a:pt x="382" y="890"/>
                      <a:pt x="388" y="883"/>
                      <a:pt x="393" y="876"/>
                    </a:cubicBezTo>
                    <a:cubicBezTo>
                      <a:pt x="399" y="876"/>
                      <a:pt x="406" y="870"/>
                      <a:pt x="416" y="869"/>
                    </a:cubicBezTo>
                    <a:cubicBezTo>
                      <a:pt x="422" y="869"/>
                      <a:pt x="428" y="872"/>
                      <a:pt x="433" y="870"/>
                    </a:cubicBezTo>
                    <a:cubicBezTo>
                      <a:pt x="436" y="869"/>
                      <a:pt x="437" y="866"/>
                      <a:pt x="440" y="865"/>
                    </a:cubicBezTo>
                    <a:cubicBezTo>
                      <a:pt x="443" y="865"/>
                      <a:pt x="448" y="866"/>
                      <a:pt x="452" y="865"/>
                    </a:cubicBezTo>
                    <a:cubicBezTo>
                      <a:pt x="457" y="865"/>
                      <a:pt x="460" y="862"/>
                      <a:pt x="463" y="863"/>
                    </a:cubicBezTo>
                    <a:cubicBezTo>
                      <a:pt x="470" y="864"/>
                      <a:pt x="472" y="874"/>
                      <a:pt x="479" y="873"/>
                    </a:cubicBezTo>
                    <a:cubicBezTo>
                      <a:pt x="488" y="866"/>
                      <a:pt x="503" y="869"/>
                      <a:pt x="515" y="863"/>
                    </a:cubicBezTo>
                    <a:cubicBezTo>
                      <a:pt x="529" y="867"/>
                      <a:pt x="544" y="870"/>
                      <a:pt x="555" y="861"/>
                    </a:cubicBezTo>
                    <a:cubicBezTo>
                      <a:pt x="560" y="856"/>
                      <a:pt x="566" y="851"/>
                      <a:pt x="563" y="846"/>
                    </a:cubicBezTo>
                    <a:cubicBezTo>
                      <a:pt x="547" y="851"/>
                      <a:pt x="548" y="834"/>
                      <a:pt x="541" y="828"/>
                    </a:cubicBezTo>
                    <a:close/>
                    <a:moveTo>
                      <a:pt x="71" y="736"/>
                    </a:moveTo>
                    <a:cubicBezTo>
                      <a:pt x="72" y="725"/>
                      <a:pt x="82" y="716"/>
                      <a:pt x="82" y="708"/>
                    </a:cubicBezTo>
                    <a:cubicBezTo>
                      <a:pt x="80" y="708"/>
                      <a:pt x="80" y="707"/>
                      <a:pt x="79" y="707"/>
                    </a:cubicBezTo>
                    <a:cubicBezTo>
                      <a:pt x="78" y="721"/>
                      <a:pt x="58" y="744"/>
                      <a:pt x="71" y="751"/>
                    </a:cubicBezTo>
                    <a:cubicBezTo>
                      <a:pt x="76" y="746"/>
                      <a:pt x="71" y="741"/>
                      <a:pt x="71" y="736"/>
                    </a:cubicBezTo>
                    <a:close/>
                    <a:moveTo>
                      <a:pt x="82" y="740"/>
                    </a:moveTo>
                    <a:cubicBezTo>
                      <a:pt x="81" y="736"/>
                      <a:pt x="83" y="735"/>
                      <a:pt x="83" y="731"/>
                    </a:cubicBezTo>
                    <a:cubicBezTo>
                      <a:pt x="71" y="730"/>
                      <a:pt x="74" y="744"/>
                      <a:pt x="77" y="750"/>
                    </a:cubicBezTo>
                    <a:cubicBezTo>
                      <a:pt x="89" y="755"/>
                      <a:pt x="104" y="745"/>
                      <a:pt x="107" y="731"/>
                    </a:cubicBezTo>
                    <a:cubicBezTo>
                      <a:pt x="98" y="729"/>
                      <a:pt x="91" y="742"/>
                      <a:pt x="82" y="740"/>
                    </a:cubicBezTo>
                    <a:close/>
                    <a:moveTo>
                      <a:pt x="57" y="796"/>
                    </a:moveTo>
                    <a:cubicBezTo>
                      <a:pt x="59" y="788"/>
                      <a:pt x="64" y="772"/>
                      <a:pt x="60" y="763"/>
                    </a:cubicBezTo>
                    <a:cubicBezTo>
                      <a:pt x="56" y="771"/>
                      <a:pt x="51" y="787"/>
                      <a:pt x="57" y="796"/>
                    </a:cubicBezTo>
                    <a:close/>
                    <a:moveTo>
                      <a:pt x="50" y="804"/>
                    </a:moveTo>
                    <a:cubicBezTo>
                      <a:pt x="51" y="803"/>
                      <a:pt x="53" y="796"/>
                      <a:pt x="49" y="797"/>
                    </a:cubicBezTo>
                    <a:cubicBezTo>
                      <a:pt x="48" y="799"/>
                      <a:pt x="47" y="804"/>
                      <a:pt x="50" y="804"/>
                    </a:cubicBezTo>
                    <a:close/>
                    <a:moveTo>
                      <a:pt x="51" y="830"/>
                    </a:moveTo>
                    <a:cubicBezTo>
                      <a:pt x="52" y="824"/>
                      <a:pt x="54" y="815"/>
                      <a:pt x="54" y="810"/>
                    </a:cubicBezTo>
                    <a:cubicBezTo>
                      <a:pt x="52" y="814"/>
                      <a:pt x="49" y="817"/>
                      <a:pt x="48" y="821"/>
                    </a:cubicBezTo>
                    <a:cubicBezTo>
                      <a:pt x="54" y="822"/>
                      <a:pt x="47" y="829"/>
                      <a:pt x="51" y="830"/>
                    </a:cubicBezTo>
                    <a:close/>
                    <a:moveTo>
                      <a:pt x="40" y="817"/>
                    </a:moveTo>
                    <a:cubicBezTo>
                      <a:pt x="39" y="823"/>
                      <a:pt x="36" y="832"/>
                      <a:pt x="39" y="839"/>
                    </a:cubicBezTo>
                    <a:cubicBezTo>
                      <a:pt x="40" y="833"/>
                      <a:pt x="43" y="824"/>
                      <a:pt x="40" y="817"/>
                    </a:cubicBezTo>
                    <a:close/>
                    <a:moveTo>
                      <a:pt x="31" y="845"/>
                    </a:moveTo>
                    <a:cubicBezTo>
                      <a:pt x="31" y="852"/>
                      <a:pt x="31" y="859"/>
                      <a:pt x="33" y="864"/>
                    </a:cubicBezTo>
                    <a:cubicBezTo>
                      <a:pt x="34" y="858"/>
                      <a:pt x="37" y="847"/>
                      <a:pt x="31" y="845"/>
                    </a:cubicBezTo>
                    <a:close/>
                    <a:moveTo>
                      <a:pt x="38" y="861"/>
                    </a:moveTo>
                    <a:cubicBezTo>
                      <a:pt x="42" y="859"/>
                      <a:pt x="46" y="849"/>
                      <a:pt x="41" y="845"/>
                    </a:cubicBezTo>
                    <a:cubicBezTo>
                      <a:pt x="39" y="849"/>
                      <a:pt x="37" y="853"/>
                      <a:pt x="38" y="861"/>
                    </a:cubicBezTo>
                    <a:close/>
                    <a:moveTo>
                      <a:pt x="35" y="871"/>
                    </a:moveTo>
                    <a:cubicBezTo>
                      <a:pt x="35" y="875"/>
                      <a:pt x="30" y="881"/>
                      <a:pt x="36" y="882"/>
                    </a:cubicBezTo>
                    <a:cubicBezTo>
                      <a:pt x="34" y="878"/>
                      <a:pt x="39" y="872"/>
                      <a:pt x="35" y="871"/>
                    </a:cubicBezTo>
                    <a:close/>
                    <a:moveTo>
                      <a:pt x="389" y="936"/>
                    </a:moveTo>
                    <a:cubicBezTo>
                      <a:pt x="384" y="933"/>
                      <a:pt x="379" y="938"/>
                      <a:pt x="377" y="942"/>
                    </a:cubicBezTo>
                    <a:cubicBezTo>
                      <a:pt x="382" y="941"/>
                      <a:pt x="390" y="943"/>
                      <a:pt x="389" y="936"/>
                    </a:cubicBezTo>
                    <a:close/>
                    <a:moveTo>
                      <a:pt x="82" y="1015"/>
                    </a:moveTo>
                    <a:cubicBezTo>
                      <a:pt x="85" y="1004"/>
                      <a:pt x="85" y="985"/>
                      <a:pt x="79" y="978"/>
                    </a:cubicBezTo>
                    <a:cubicBezTo>
                      <a:pt x="77" y="989"/>
                      <a:pt x="79" y="1003"/>
                      <a:pt x="82" y="1015"/>
                    </a:cubicBezTo>
                    <a:close/>
                    <a:moveTo>
                      <a:pt x="375" y="999"/>
                    </a:moveTo>
                    <a:cubicBezTo>
                      <a:pt x="375" y="996"/>
                      <a:pt x="367" y="994"/>
                      <a:pt x="368" y="999"/>
                    </a:cubicBezTo>
                    <a:cubicBezTo>
                      <a:pt x="371" y="998"/>
                      <a:pt x="374" y="1002"/>
                      <a:pt x="375" y="999"/>
                    </a:cubicBezTo>
                    <a:close/>
                    <a:moveTo>
                      <a:pt x="386" y="1021"/>
                    </a:moveTo>
                    <a:cubicBezTo>
                      <a:pt x="383" y="1016"/>
                      <a:pt x="380" y="1011"/>
                      <a:pt x="376" y="1007"/>
                    </a:cubicBezTo>
                    <a:cubicBezTo>
                      <a:pt x="373" y="1015"/>
                      <a:pt x="368" y="1026"/>
                      <a:pt x="358" y="1025"/>
                    </a:cubicBezTo>
                    <a:cubicBezTo>
                      <a:pt x="362" y="1031"/>
                      <a:pt x="368" y="1037"/>
                      <a:pt x="376" y="1035"/>
                    </a:cubicBezTo>
                    <a:cubicBezTo>
                      <a:pt x="377" y="1041"/>
                      <a:pt x="383" y="1041"/>
                      <a:pt x="387" y="1043"/>
                    </a:cubicBezTo>
                    <a:cubicBezTo>
                      <a:pt x="387" y="1037"/>
                      <a:pt x="395" y="1039"/>
                      <a:pt x="398" y="1035"/>
                    </a:cubicBezTo>
                    <a:cubicBezTo>
                      <a:pt x="396" y="1030"/>
                      <a:pt x="395" y="1023"/>
                      <a:pt x="391" y="1019"/>
                    </a:cubicBezTo>
                    <a:cubicBezTo>
                      <a:pt x="388" y="1018"/>
                      <a:pt x="389" y="1022"/>
                      <a:pt x="386" y="1021"/>
                    </a:cubicBezTo>
                    <a:close/>
                    <a:moveTo>
                      <a:pt x="354" y="1020"/>
                    </a:moveTo>
                    <a:cubicBezTo>
                      <a:pt x="354" y="1017"/>
                      <a:pt x="353" y="1015"/>
                      <a:pt x="350" y="1015"/>
                    </a:cubicBezTo>
                    <a:cubicBezTo>
                      <a:pt x="350" y="1018"/>
                      <a:pt x="349" y="1021"/>
                      <a:pt x="351" y="1022"/>
                    </a:cubicBezTo>
                    <a:cubicBezTo>
                      <a:pt x="353" y="1023"/>
                      <a:pt x="352" y="1020"/>
                      <a:pt x="354" y="1020"/>
                    </a:cubicBezTo>
                    <a:close/>
                    <a:moveTo>
                      <a:pt x="351" y="1026"/>
                    </a:moveTo>
                    <a:cubicBezTo>
                      <a:pt x="352" y="1027"/>
                      <a:pt x="355" y="1029"/>
                      <a:pt x="355" y="1026"/>
                    </a:cubicBezTo>
                    <a:cubicBezTo>
                      <a:pt x="354" y="1025"/>
                      <a:pt x="351" y="1022"/>
                      <a:pt x="351" y="1026"/>
                    </a:cubicBezTo>
                    <a:close/>
                    <a:moveTo>
                      <a:pt x="17" y="1069"/>
                    </a:moveTo>
                    <a:cubicBezTo>
                      <a:pt x="11" y="1070"/>
                      <a:pt x="13" y="1084"/>
                      <a:pt x="19" y="1083"/>
                    </a:cubicBezTo>
                    <a:cubicBezTo>
                      <a:pt x="19" y="1077"/>
                      <a:pt x="22" y="1072"/>
                      <a:pt x="17" y="1069"/>
                    </a:cubicBezTo>
                    <a:close/>
                    <a:moveTo>
                      <a:pt x="8" y="1073"/>
                    </a:moveTo>
                    <a:cubicBezTo>
                      <a:pt x="6" y="1075"/>
                      <a:pt x="0" y="1084"/>
                      <a:pt x="9" y="1083"/>
                    </a:cubicBezTo>
                    <a:cubicBezTo>
                      <a:pt x="8" y="1079"/>
                      <a:pt x="12" y="1077"/>
                      <a:pt x="10" y="1074"/>
                    </a:cubicBezTo>
                    <a:cubicBezTo>
                      <a:pt x="9" y="1073"/>
                      <a:pt x="9" y="1073"/>
                      <a:pt x="8" y="1073"/>
                    </a:cubicBezTo>
                    <a:close/>
                    <a:moveTo>
                      <a:pt x="224" y="1172"/>
                    </a:moveTo>
                    <a:cubicBezTo>
                      <a:pt x="222" y="1170"/>
                      <a:pt x="219" y="1168"/>
                      <a:pt x="218" y="1165"/>
                    </a:cubicBezTo>
                    <a:cubicBezTo>
                      <a:pt x="218" y="1163"/>
                      <a:pt x="220" y="1163"/>
                      <a:pt x="220" y="1160"/>
                    </a:cubicBezTo>
                    <a:cubicBezTo>
                      <a:pt x="216" y="1147"/>
                      <a:pt x="204" y="1160"/>
                      <a:pt x="196" y="1159"/>
                    </a:cubicBezTo>
                    <a:cubicBezTo>
                      <a:pt x="181" y="1158"/>
                      <a:pt x="179" y="1140"/>
                      <a:pt x="167" y="1130"/>
                    </a:cubicBezTo>
                    <a:cubicBezTo>
                      <a:pt x="167" y="1130"/>
                      <a:pt x="166" y="1130"/>
                      <a:pt x="165" y="1130"/>
                    </a:cubicBezTo>
                    <a:cubicBezTo>
                      <a:pt x="169" y="1138"/>
                      <a:pt x="166" y="1154"/>
                      <a:pt x="179" y="1153"/>
                    </a:cubicBezTo>
                    <a:cubicBezTo>
                      <a:pt x="180" y="1156"/>
                      <a:pt x="181" y="1158"/>
                      <a:pt x="182" y="1161"/>
                    </a:cubicBezTo>
                    <a:cubicBezTo>
                      <a:pt x="179" y="1161"/>
                      <a:pt x="180" y="1157"/>
                      <a:pt x="176" y="1158"/>
                    </a:cubicBezTo>
                    <a:cubicBezTo>
                      <a:pt x="175" y="1167"/>
                      <a:pt x="188" y="1164"/>
                      <a:pt x="188" y="1172"/>
                    </a:cubicBezTo>
                    <a:cubicBezTo>
                      <a:pt x="187" y="1176"/>
                      <a:pt x="184" y="1178"/>
                      <a:pt x="183" y="1181"/>
                    </a:cubicBezTo>
                    <a:cubicBezTo>
                      <a:pt x="182" y="1184"/>
                      <a:pt x="185" y="1184"/>
                      <a:pt x="185" y="1186"/>
                    </a:cubicBezTo>
                    <a:cubicBezTo>
                      <a:pt x="192" y="1185"/>
                      <a:pt x="195" y="1182"/>
                      <a:pt x="201" y="1185"/>
                    </a:cubicBezTo>
                    <a:cubicBezTo>
                      <a:pt x="202" y="1183"/>
                      <a:pt x="201" y="1178"/>
                      <a:pt x="206" y="1178"/>
                    </a:cubicBezTo>
                    <a:cubicBezTo>
                      <a:pt x="212" y="1185"/>
                      <a:pt x="220" y="1174"/>
                      <a:pt x="232" y="1177"/>
                    </a:cubicBezTo>
                    <a:cubicBezTo>
                      <a:pt x="233" y="1175"/>
                      <a:pt x="235" y="1174"/>
                      <a:pt x="234" y="1171"/>
                    </a:cubicBezTo>
                    <a:cubicBezTo>
                      <a:pt x="230" y="1168"/>
                      <a:pt x="228" y="1170"/>
                      <a:pt x="224" y="1172"/>
                    </a:cubicBezTo>
                    <a:close/>
                    <a:moveTo>
                      <a:pt x="232" y="1152"/>
                    </a:moveTo>
                    <a:cubicBezTo>
                      <a:pt x="233" y="1155"/>
                      <a:pt x="235" y="1158"/>
                      <a:pt x="236" y="1160"/>
                    </a:cubicBezTo>
                    <a:cubicBezTo>
                      <a:pt x="235" y="1160"/>
                      <a:pt x="233" y="1160"/>
                      <a:pt x="233" y="1162"/>
                    </a:cubicBezTo>
                    <a:cubicBezTo>
                      <a:pt x="240" y="1174"/>
                      <a:pt x="263" y="1156"/>
                      <a:pt x="270" y="1168"/>
                    </a:cubicBezTo>
                    <a:cubicBezTo>
                      <a:pt x="272" y="1166"/>
                      <a:pt x="271" y="1163"/>
                      <a:pt x="273" y="1161"/>
                    </a:cubicBezTo>
                    <a:cubicBezTo>
                      <a:pt x="288" y="1160"/>
                      <a:pt x="297" y="1162"/>
                      <a:pt x="311" y="1160"/>
                    </a:cubicBezTo>
                    <a:cubicBezTo>
                      <a:pt x="315" y="1154"/>
                      <a:pt x="316" y="1144"/>
                      <a:pt x="321" y="1139"/>
                    </a:cubicBezTo>
                    <a:cubicBezTo>
                      <a:pt x="319" y="1138"/>
                      <a:pt x="319" y="1135"/>
                      <a:pt x="318" y="1133"/>
                    </a:cubicBezTo>
                    <a:cubicBezTo>
                      <a:pt x="288" y="1138"/>
                      <a:pt x="263" y="1151"/>
                      <a:pt x="232" y="1152"/>
                    </a:cubicBezTo>
                    <a:close/>
                    <a:moveTo>
                      <a:pt x="323" y="1146"/>
                    </a:moveTo>
                    <a:cubicBezTo>
                      <a:pt x="323" y="1147"/>
                      <a:pt x="323" y="1148"/>
                      <a:pt x="323" y="1150"/>
                    </a:cubicBezTo>
                    <a:cubicBezTo>
                      <a:pt x="327" y="1151"/>
                      <a:pt x="328" y="1152"/>
                      <a:pt x="331" y="1151"/>
                    </a:cubicBezTo>
                    <a:cubicBezTo>
                      <a:pt x="329" y="1148"/>
                      <a:pt x="327" y="1146"/>
                      <a:pt x="323" y="1146"/>
                    </a:cubicBezTo>
                    <a:close/>
                    <a:moveTo>
                      <a:pt x="237" y="1224"/>
                    </a:moveTo>
                    <a:cubicBezTo>
                      <a:pt x="234" y="1228"/>
                      <a:pt x="241" y="1234"/>
                      <a:pt x="244" y="1231"/>
                    </a:cubicBezTo>
                    <a:cubicBezTo>
                      <a:pt x="242" y="1229"/>
                      <a:pt x="241" y="1225"/>
                      <a:pt x="237" y="1224"/>
                    </a:cubicBezTo>
                    <a:close/>
                    <a:moveTo>
                      <a:pt x="1075" y="1623"/>
                    </a:moveTo>
                    <a:cubicBezTo>
                      <a:pt x="1085" y="1623"/>
                      <a:pt x="1090" y="1618"/>
                      <a:pt x="1095" y="1613"/>
                    </a:cubicBezTo>
                    <a:cubicBezTo>
                      <a:pt x="1087" y="1614"/>
                      <a:pt x="1082" y="1620"/>
                      <a:pt x="1075" y="1623"/>
                    </a:cubicBezTo>
                    <a:close/>
                    <a:moveTo>
                      <a:pt x="1081" y="1653"/>
                    </a:moveTo>
                    <a:cubicBezTo>
                      <a:pt x="1078" y="1653"/>
                      <a:pt x="1075" y="1654"/>
                      <a:pt x="1073" y="1656"/>
                    </a:cubicBezTo>
                    <a:cubicBezTo>
                      <a:pt x="1077" y="1656"/>
                      <a:pt x="1079" y="1654"/>
                      <a:pt x="1081" y="1653"/>
                    </a:cubicBezTo>
                    <a:close/>
                    <a:moveTo>
                      <a:pt x="1494" y="395"/>
                    </a:moveTo>
                    <a:cubicBezTo>
                      <a:pt x="1496" y="398"/>
                      <a:pt x="1497" y="400"/>
                      <a:pt x="1499" y="404"/>
                    </a:cubicBezTo>
                    <a:cubicBezTo>
                      <a:pt x="1493" y="401"/>
                      <a:pt x="1493" y="394"/>
                      <a:pt x="1486" y="392"/>
                    </a:cubicBezTo>
                    <a:cubicBezTo>
                      <a:pt x="1486" y="395"/>
                      <a:pt x="1488" y="395"/>
                      <a:pt x="1488" y="398"/>
                    </a:cubicBezTo>
                    <a:cubicBezTo>
                      <a:pt x="1483" y="396"/>
                      <a:pt x="1483" y="389"/>
                      <a:pt x="1475" y="390"/>
                    </a:cubicBezTo>
                    <a:cubicBezTo>
                      <a:pt x="1462" y="376"/>
                      <a:pt x="1457" y="355"/>
                      <a:pt x="1441" y="345"/>
                    </a:cubicBezTo>
                    <a:cubicBezTo>
                      <a:pt x="1435" y="349"/>
                      <a:pt x="1431" y="338"/>
                      <a:pt x="1427" y="342"/>
                    </a:cubicBezTo>
                    <a:cubicBezTo>
                      <a:pt x="1423" y="336"/>
                      <a:pt x="1417" y="336"/>
                      <a:pt x="1411" y="334"/>
                    </a:cubicBezTo>
                    <a:cubicBezTo>
                      <a:pt x="1399" y="328"/>
                      <a:pt x="1392" y="316"/>
                      <a:pt x="1382" y="311"/>
                    </a:cubicBezTo>
                    <a:cubicBezTo>
                      <a:pt x="1377" y="308"/>
                      <a:pt x="1371" y="309"/>
                      <a:pt x="1367" y="306"/>
                    </a:cubicBezTo>
                    <a:cubicBezTo>
                      <a:pt x="1352" y="296"/>
                      <a:pt x="1350" y="276"/>
                      <a:pt x="1336" y="265"/>
                    </a:cubicBezTo>
                    <a:cubicBezTo>
                      <a:pt x="1340" y="261"/>
                      <a:pt x="1319" y="245"/>
                      <a:pt x="1331" y="251"/>
                    </a:cubicBezTo>
                    <a:cubicBezTo>
                      <a:pt x="1341" y="257"/>
                      <a:pt x="1352" y="269"/>
                      <a:pt x="1361" y="267"/>
                    </a:cubicBezTo>
                    <a:cubicBezTo>
                      <a:pt x="1369" y="273"/>
                      <a:pt x="1379" y="286"/>
                      <a:pt x="1388" y="281"/>
                    </a:cubicBezTo>
                    <a:cubicBezTo>
                      <a:pt x="1386" y="279"/>
                      <a:pt x="1384" y="282"/>
                      <a:pt x="1384" y="277"/>
                    </a:cubicBezTo>
                    <a:cubicBezTo>
                      <a:pt x="1386" y="277"/>
                      <a:pt x="1388" y="281"/>
                      <a:pt x="1389" y="278"/>
                    </a:cubicBezTo>
                    <a:cubicBezTo>
                      <a:pt x="1386" y="276"/>
                      <a:pt x="1382" y="275"/>
                      <a:pt x="1381" y="270"/>
                    </a:cubicBezTo>
                    <a:cubicBezTo>
                      <a:pt x="1382" y="270"/>
                      <a:pt x="1383" y="274"/>
                      <a:pt x="1384" y="271"/>
                    </a:cubicBezTo>
                    <a:cubicBezTo>
                      <a:pt x="1381" y="269"/>
                      <a:pt x="1376" y="262"/>
                      <a:pt x="1376" y="260"/>
                    </a:cubicBezTo>
                    <a:cubicBezTo>
                      <a:pt x="1384" y="267"/>
                      <a:pt x="1393" y="273"/>
                      <a:pt x="1400" y="283"/>
                    </a:cubicBezTo>
                    <a:cubicBezTo>
                      <a:pt x="1400" y="285"/>
                      <a:pt x="1398" y="285"/>
                      <a:pt x="1398" y="286"/>
                    </a:cubicBezTo>
                    <a:cubicBezTo>
                      <a:pt x="1399" y="290"/>
                      <a:pt x="1417" y="299"/>
                      <a:pt x="1409" y="297"/>
                    </a:cubicBezTo>
                    <a:cubicBezTo>
                      <a:pt x="1414" y="302"/>
                      <a:pt x="1418" y="312"/>
                      <a:pt x="1424" y="312"/>
                    </a:cubicBezTo>
                    <a:cubicBezTo>
                      <a:pt x="1420" y="307"/>
                      <a:pt x="1416" y="303"/>
                      <a:pt x="1416" y="294"/>
                    </a:cubicBezTo>
                    <a:cubicBezTo>
                      <a:pt x="1404" y="280"/>
                      <a:pt x="1398" y="271"/>
                      <a:pt x="1383" y="257"/>
                    </a:cubicBezTo>
                    <a:cubicBezTo>
                      <a:pt x="1284" y="157"/>
                      <a:pt x="1149" y="74"/>
                      <a:pt x="996" y="35"/>
                    </a:cubicBezTo>
                    <a:cubicBezTo>
                      <a:pt x="950" y="23"/>
                      <a:pt x="896" y="11"/>
                      <a:pt x="845" y="8"/>
                    </a:cubicBezTo>
                    <a:cubicBezTo>
                      <a:pt x="704" y="0"/>
                      <a:pt x="574" y="21"/>
                      <a:pt x="471" y="65"/>
                    </a:cubicBezTo>
                    <a:cubicBezTo>
                      <a:pt x="476" y="63"/>
                      <a:pt x="481" y="61"/>
                      <a:pt x="487" y="59"/>
                    </a:cubicBezTo>
                    <a:cubicBezTo>
                      <a:pt x="485" y="62"/>
                      <a:pt x="480" y="62"/>
                      <a:pt x="477" y="65"/>
                    </a:cubicBezTo>
                    <a:cubicBezTo>
                      <a:pt x="499" y="58"/>
                      <a:pt x="517" y="52"/>
                      <a:pt x="542" y="48"/>
                    </a:cubicBezTo>
                    <a:cubicBezTo>
                      <a:pt x="538" y="51"/>
                      <a:pt x="538" y="54"/>
                      <a:pt x="534" y="56"/>
                    </a:cubicBezTo>
                    <a:cubicBezTo>
                      <a:pt x="533" y="59"/>
                      <a:pt x="537" y="57"/>
                      <a:pt x="537" y="60"/>
                    </a:cubicBezTo>
                    <a:cubicBezTo>
                      <a:pt x="534" y="60"/>
                      <a:pt x="524" y="65"/>
                      <a:pt x="525" y="61"/>
                    </a:cubicBezTo>
                    <a:cubicBezTo>
                      <a:pt x="512" y="70"/>
                      <a:pt x="489" y="73"/>
                      <a:pt x="473" y="79"/>
                    </a:cubicBezTo>
                    <a:cubicBezTo>
                      <a:pt x="474" y="77"/>
                      <a:pt x="480" y="77"/>
                      <a:pt x="477" y="75"/>
                    </a:cubicBezTo>
                    <a:cubicBezTo>
                      <a:pt x="454" y="89"/>
                      <a:pt x="428" y="100"/>
                      <a:pt x="406" y="115"/>
                    </a:cubicBezTo>
                    <a:cubicBezTo>
                      <a:pt x="408" y="115"/>
                      <a:pt x="408" y="114"/>
                      <a:pt x="410" y="114"/>
                    </a:cubicBezTo>
                    <a:cubicBezTo>
                      <a:pt x="401" y="124"/>
                      <a:pt x="383" y="129"/>
                      <a:pt x="375" y="138"/>
                    </a:cubicBezTo>
                    <a:cubicBezTo>
                      <a:pt x="402" y="126"/>
                      <a:pt x="427" y="102"/>
                      <a:pt x="457" y="89"/>
                    </a:cubicBezTo>
                    <a:cubicBezTo>
                      <a:pt x="439" y="103"/>
                      <a:pt x="415" y="114"/>
                      <a:pt x="412" y="140"/>
                    </a:cubicBezTo>
                    <a:cubicBezTo>
                      <a:pt x="423" y="143"/>
                      <a:pt x="429" y="134"/>
                      <a:pt x="438" y="132"/>
                    </a:cubicBezTo>
                    <a:cubicBezTo>
                      <a:pt x="435" y="136"/>
                      <a:pt x="436" y="137"/>
                      <a:pt x="440" y="139"/>
                    </a:cubicBezTo>
                    <a:cubicBezTo>
                      <a:pt x="438" y="142"/>
                      <a:pt x="435" y="143"/>
                      <a:pt x="433" y="146"/>
                    </a:cubicBezTo>
                    <a:cubicBezTo>
                      <a:pt x="436" y="148"/>
                      <a:pt x="438" y="151"/>
                      <a:pt x="442" y="151"/>
                    </a:cubicBezTo>
                    <a:cubicBezTo>
                      <a:pt x="424" y="165"/>
                      <a:pt x="400" y="174"/>
                      <a:pt x="388" y="194"/>
                    </a:cubicBezTo>
                    <a:cubicBezTo>
                      <a:pt x="396" y="194"/>
                      <a:pt x="402" y="193"/>
                      <a:pt x="409" y="194"/>
                    </a:cubicBezTo>
                    <a:cubicBezTo>
                      <a:pt x="417" y="185"/>
                      <a:pt x="421" y="178"/>
                      <a:pt x="431" y="170"/>
                    </a:cubicBezTo>
                    <a:cubicBezTo>
                      <a:pt x="429" y="170"/>
                      <a:pt x="429" y="171"/>
                      <a:pt x="427" y="171"/>
                    </a:cubicBezTo>
                    <a:cubicBezTo>
                      <a:pt x="433" y="166"/>
                      <a:pt x="441" y="162"/>
                      <a:pt x="451" y="161"/>
                    </a:cubicBezTo>
                    <a:cubicBezTo>
                      <a:pt x="458" y="149"/>
                      <a:pt x="468" y="140"/>
                      <a:pt x="488" y="142"/>
                    </a:cubicBezTo>
                    <a:cubicBezTo>
                      <a:pt x="487" y="146"/>
                      <a:pt x="491" y="145"/>
                      <a:pt x="494" y="145"/>
                    </a:cubicBezTo>
                    <a:cubicBezTo>
                      <a:pt x="494" y="141"/>
                      <a:pt x="503" y="140"/>
                      <a:pt x="498" y="133"/>
                    </a:cubicBezTo>
                    <a:cubicBezTo>
                      <a:pt x="506" y="128"/>
                      <a:pt x="513" y="130"/>
                      <a:pt x="519" y="133"/>
                    </a:cubicBezTo>
                    <a:cubicBezTo>
                      <a:pt x="520" y="136"/>
                      <a:pt x="516" y="135"/>
                      <a:pt x="519" y="138"/>
                    </a:cubicBezTo>
                    <a:cubicBezTo>
                      <a:pt x="522" y="137"/>
                      <a:pt x="528" y="135"/>
                      <a:pt x="530" y="137"/>
                    </a:cubicBezTo>
                    <a:cubicBezTo>
                      <a:pt x="528" y="144"/>
                      <a:pt x="518" y="142"/>
                      <a:pt x="511" y="145"/>
                    </a:cubicBezTo>
                    <a:cubicBezTo>
                      <a:pt x="506" y="148"/>
                      <a:pt x="504" y="154"/>
                      <a:pt x="498" y="154"/>
                    </a:cubicBezTo>
                    <a:cubicBezTo>
                      <a:pt x="496" y="154"/>
                      <a:pt x="493" y="151"/>
                      <a:pt x="491" y="151"/>
                    </a:cubicBezTo>
                    <a:cubicBezTo>
                      <a:pt x="488" y="151"/>
                      <a:pt x="485" y="154"/>
                      <a:pt x="482" y="155"/>
                    </a:cubicBezTo>
                    <a:cubicBezTo>
                      <a:pt x="478" y="157"/>
                      <a:pt x="467" y="156"/>
                      <a:pt x="470" y="163"/>
                    </a:cubicBezTo>
                    <a:cubicBezTo>
                      <a:pt x="472" y="161"/>
                      <a:pt x="477" y="160"/>
                      <a:pt x="480" y="162"/>
                    </a:cubicBezTo>
                    <a:cubicBezTo>
                      <a:pt x="481" y="162"/>
                      <a:pt x="480" y="165"/>
                      <a:pt x="480" y="166"/>
                    </a:cubicBezTo>
                    <a:cubicBezTo>
                      <a:pt x="480" y="165"/>
                      <a:pt x="488" y="168"/>
                      <a:pt x="488" y="170"/>
                    </a:cubicBezTo>
                    <a:cubicBezTo>
                      <a:pt x="487" y="173"/>
                      <a:pt x="477" y="176"/>
                      <a:pt x="471" y="179"/>
                    </a:cubicBezTo>
                    <a:cubicBezTo>
                      <a:pt x="462" y="185"/>
                      <a:pt x="456" y="190"/>
                      <a:pt x="451" y="195"/>
                    </a:cubicBezTo>
                    <a:cubicBezTo>
                      <a:pt x="446" y="197"/>
                      <a:pt x="440" y="202"/>
                      <a:pt x="440" y="205"/>
                    </a:cubicBezTo>
                    <a:cubicBezTo>
                      <a:pt x="441" y="204"/>
                      <a:pt x="445" y="202"/>
                      <a:pt x="447" y="204"/>
                    </a:cubicBezTo>
                    <a:cubicBezTo>
                      <a:pt x="442" y="207"/>
                      <a:pt x="435" y="208"/>
                      <a:pt x="432" y="213"/>
                    </a:cubicBezTo>
                    <a:cubicBezTo>
                      <a:pt x="433" y="214"/>
                      <a:pt x="439" y="210"/>
                      <a:pt x="439" y="216"/>
                    </a:cubicBezTo>
                    <a:cubicBezTo>
                      <a:pt x="430" y="218"/>
                      <a:pt x="424" y="216"/>
                      <a:pt x="420" y="220"/>
                    </a:cubicBezTo>
                    <a:cubicBezTo>
                      <a:pt x="418" y="222"/>
                      <a:pt x="423" y="227"/>
                      <a:pt x="419" y="229"/>
                    </a:cubicBezTo>
                    <a:cubicBezTo>
                      <a:pt x="424" y="229"/>
                      <a:pt x="424" y="235"/>
                      <a:pt x="429" y="235"/>
                    </a:cubicBezTo>
                    <a:cubicBezTo>
                      <a:pt x="431" y="239"/>
                      <a:pt x="429" y="240"/>
                      <a:pt x="427" y="243"/>
                    </a:cubicBezTo>
                    <a:cubicBezTo>
                      <a:pt x="433" y="247"/>
                      <a:pt x="429" y="259"/>
                      <a:pt x="440" y="260"/>
                    </a:cubicBezTo>
                    <a:cubicBezTo>
                      <a:pt x="442" y="262"/>
                      <a:pt x="441" y="262"/>
                      <a:pt x="440" y="265"/>
                    </a:cubicBezTo>
                    <a:cubicBezTo>
                      <a:pt x="449" y="276"/>
                      <a:pt x="467" y="266"/>
                      <a:pt x="480" y="270"/>
                    </a:cubicBezTo>
                    <a:cubicBezTo>
                      <a:pt x="483" y="269"/>
                      <a:pt x="482" y="265"/>
                      <a:pt x="487" y="265"/>
                    </a:cubicBezTo>
                    <a:cubicBezTo>
                      <a:pt x="487" y="267"/>
                      <a:pt x="487" y="269"/>
                      <a:pt x="487" y="271"/>
                    </a:cubicBezTo>
                    <a:cubicBezTo>
                      <a:pt x="495" y="275"/>
                      <a:pt x="509" y="267"/>
                      <a:pt x="515" y="274"/>
                    </a:cubicBezTo>
                    <a:cubicBezTo>
                      <a:pt x="515" y="278"/>
                      <a:pt x="513" y="279"/>
                      <a:pt x="514" y="283"/>
                    </a:cubicBezTo>
                    <a:cubicBezTo>
                      <a:pt x="521" y="282"/>
                      <a:pt x="526" y="279"/>
                      <a:pt x="525" y="269"/>
                    </a:cubicBezTo>
                    <a:cubicBezTo>
                      <a:pt x="532" y="265"/>
                      <a:pt x="548" y="260"/>
                      <a:pt x="551" y="270"/>
                    </a:cubicBezTo>
                    <a:cubicBezTo>
                      <a:pt x="560" y="270"/>
                      <a:pt x="567" y="273"/>
                      <a:pt x="567" y="279"/>
                    </a:cubicBezTo>
                    <a:cubicBezTo>
                      <a:pt x="569" y="289"/>
                      <a:pt x="547" y="294"/>
                      <a:pt x="547" y="305"/>
                    </a:cubicBezTo>
                    <a:cubicBezTo>
                      <a:pt x="532" y="313"/>
                      <a:pt x="516" y="321"/>
                      <a:pt x="511" y="338"/>
                    </a:cubicBezTo>
                    <a:cubicBezTo>
                      <a:pt x="509" y="344"/>
                      <a:pt x="511" y="349"/>
                      <a:pt x="507" y="354"/>
                    </a:cubicBezTo>
                    <a:cubicBezTo>
                      <a:pt x="509" y="358"/>
                      <a:pt x="510" y="362"/>
                      <a:pt x="512" y="366"/>
                    </a:cubicBezTo>
                    <a:cubicBezTo>
                      <a:pt x="519" y="371"/>
                      <a:pt x="531" y="370"/>
                      <a:pt x="540" y="371"/>
                    </a:cubicBezTo>
                    <a:cubicBezTo>
                      <a:pt x="540" y="374"/>
                      <a:pt x="536" y="375"/>
                      <a:pt x="539" y="378"/>
                    </a:cubicBezTo>
                    <a:cubicBezTo>
                      <a:pt x="542" y="378"/>
                      <a:pt x="542" y="376"/>
                      <a:pt x="545" y="377"/>
                    </a:cubicBezTo>
                    <a:cubicBezTo>
                      <a:pt x="546" y="383"/>
                      <a:pt x="556" y="386"/>
                      <a:pt x="560" y="384"/>
                    </a:cubicBezTo>
                    <a:cubicBezTo>
                      <a:pt x="567" y="382"/>
                      <a:pt x="564" y="368"/>
                      <a:pt x="572" y="361"/>
                    </a:cubicBezTo>
                    <a:cubicBezTo>
                      <a:pt x="580" y="355"/>
                      <a:pt x="582" y="360"/>
                      <a:pt x="588" y="354"/>
                    </a:cubicBezTo>
                    <a:cubicBezTo>
                      <a:pt x="590" y="352"/>
                      <a:pt x="585" y="350"/>
                      <a:pt x="588" y="348"/>
                    </a:cubicBezTo>
                    <a:cubicBezTo>
                      <a:pt x="589" y="346"/>
                      <a:pt x="592" y="346"/>
                      <a:pt x="596" y="346"/>
                    </a:cubicBezTo>
                    <a:cubicBezTo>
                      <a:pt x="597" y="343"/>
                      <a:pt x="599" y="340"/>
                      <a:pt x="601" y="337"/>
                    </a:cubicBezTo>
                    <a:cubicBezTo>
                      <a:pt x="607" y="337"/>
                      <a:pt x="611" y="339"/>
                      <a:pt x="615" y="337"/>
                    </a:cubicBezTo>
                    <a:cubicBezTo>
                      <a:pt x="616" y="335"/>
                      <a:pt x="615" y="331"/>
                      <a:pt x="616" y="329"/>
                    </a:cubicBezTo>
                    <a:cubicBezTo>
                      <a:pt x="620" y="329"/>
                      <a:pt x="620" y="327"/>
                      <a:pt x="624" y="328"/>
                    </a:cubicBezTo>
                    <a:cubicBezTo>
                      <a:pt x="624" y="329"/>
                      <a:pt x="626" y="329"/>
                      <a:pt x="626" y="331"/>
                    </a:cubicBezTo>
                    <a:cubicBezTo>
                      <a:pt x="624" y="339"/>
                      <a:pt x="628" y="350"/>
                      <a:pt x="633" y="355"/>
                    </a:cubicBezTo>
                    <a:cubicBezTo>
                      <a:pt x="629" y="357"/>
                      <a:pt x="632" y="366"/>
                      <a:pt x="630" y="369"/>
                    </a:cubicBezTo>
                    <a:cubicBezTo>
                      <a:pt x="626" y="370"/>
                      <a:pt x="626" y="367"/>
                      <a:pt x="622" y="368"/>
                    </a:cubicBezTo>
                    <a:cubicBezTo>
                      <a:pt x="622" y="375"/>
                      <a:pt x="616" y="376"/>
                      <a:pt x="615" y="383"/>
                    </a:cubicBezTo>
                    <a:cubicBezTo>
                      <a:pt x="614" y="385"/>
                      <a:pt x="620" y="383"/>
                      <a:pt x="617" y="386"/>
                    </a:cubicBezTo>
                    <a:cubicBezTo>
                      <a:pt x="615" y="390"/>
                      <a:pt x="613" y="383"/>
                      <a:pt x="612" y="386"/>
                    </a:cubicBezTo>
                    <a:cubicBezTo>
                      <a:pt x="611" y="389"/>
                      <a:pt x="610" y="392"/>
                      <a:pt x="608" y="393"/>
                    </a:cubicBezTo>
                    <a:cubicBezTo>
                      <a:pt x="604" y="394"/>
                      <a:pt x="603" y="392"/>
                      <a:pt x="599" y="392"/>
                    </a:cubicBezTo>
                    <a:cubicBezTo>
                      <a:pt x="596" y="405"/>
                      <a:pt x="582" y="407"/>
                      <a:pt x="574" y="415"/>
                    </a:cubicBezTo>
                    <a:cubicBezTo>
                      <a:pt x="575" y="430"/>
                      <a:pt x="576" y="441"/>
                      <a:pt x="566" y="446"/>
                    </a:cubicBezTo>
                    <a:cubicBezTo>
                      <a:pt x="566" y="449"/>
                      <a:pt x="565" y="454"/>
                      <a:pt x="567" y="456"/>
                    </a:cubicBezTo>
                    <a:cubicBezTo>
                      <a:pt x="585" y="455"/>
                      <a:pt x="589" y="440"/>
                      <a:pt x="603" y="434"/>
                    </a:cubicBezTo>
                    <a:cubicBezTo>
                      <a:pt x="604" y="432"/>
                      <a:pt x="604" y="429"/>
                      <a:pt x="604" y="426"/>
                    </a:cubicBezTo>
                    <a:cubicBezTo>
                      <a:pt x="607" y="425"/>
                      <a:pt x="609" y="424"/>
                      <a:pt x="611" y="422"/>
                    </a:cubicBezTo>
                    <a:cubicBezTo>
                      <a:pt x="611" y="418"/>
                      <a:pt x="609" y="417"/>
                      <a:pt x="610" y="412"/>
                    </a:cubicBezTo>
                    <a:cubicBezTo>
                      <a:pt x="611" y="411"/>
                      <a:pt x="615" y="411"/>
                      <a:pt x="617" y="411"/>
                    </a:cubicBezTo>
                    <a:cubicBezTo>
                      <a:pt x="618" y="395"/>
                      <a:pt x="628" y="388"/>
                      <a:pt x="637" y="380"/>
                    </a:cubicBezTo>
                    <a:cubicBezTo>
                      <a:pt x="640" y="380"/>
                      <a:pt x="641" y="383"/>
                      <a:pt x="643" y="381"/>
                    </a:cubicBezTo>
                    <a:cubicBezTo>
                      <a:pt x="646" y="368"/>
                      <a:pt x="639" y="360"/>
                      <a:pt x="640" y="346"/>
                    </a:cubicBezTo>
                    <a:cubicBezTo>
                      <a:pt x="642" y="345"/>
                      <a:pt x="647" y="348"/>
                      <a:pt x="646" y="344"/>
                    </a:cubicBezTo>
                    <a:cubicBezTo>
                      <a:pt x="647" y="340"/>
                      <a:pt x="643" y="340"/>
                      <a:pt x="641" y="337"/>
                    </a:cubicBezTo>
                    <a:cubicBezTo>
                      <a:pt x="655" y="325"/>
                      <a:pt x="656" y="300"/>
                      <a:pt x="671" y="288"/>
                    </a:cubicBezTo>
                    <a:cubicBezTo>
                      <a:pt x="673" y="290"/>
                      <a:pt x="670" y="293"/>
                      <a:pt x="672" y="295"/>
                    </a:cubicBezTo>
                    <a:cubicBezTo>
                      <a:pt x="683" y="298"/>
                      <a:pt x="691" y="305"/>
                      <a:pt x="701" y="299"/>
                    </a:cubicBezTo>
                    <a:cubicBezTo>
                      <a:pt x="696" y="295"/>
                      <a:pt x="704" y="287"/>
                      <a:pt x="699" y="284"/>
                    </a:cubicBezTo>
                    <a:cubicBezTo>
                      <a:pt x="704" y="278"/>
                      <a:pt x="706" y="269"/>
                      <a:pt x="718" y="269"/>
                    </a:cubicBezTo>
                    <a:cubicBezTo>
                      <a:pt x="721" y="267"/>
                      <a:pt x="716" y="265"/>
                      <a:pt x="718" y="264"/>
                    </a:cubicBezTo>
                    <a:cubicBezTo>
                      <a:pt x="726" y="264"/>
                      <a:pt x="726" y="256"/>
                      <a:pt x="735" y="257"/>
                    </a:cubicBezTo>
                    <a:cubicBezTo>
                      <a:pt x="735" y="253"/>
                      <a:pt x="737" y="250"/>
                      <a:pt x="741" y="250"/>
                    </a:cubicBezTo>
                    <a:cubicBezTo>
                      <a:pt x="742" y="247"/>
                      <a:pt x="740" y="242"/>
                      <a:pt x="743" y="241"/>
                    </a:cubicBezTo>
                    <a:cubicBezTo>
                      <a:pt x="753" y="243"/>
                      <a:pt x="760" y="246"/>
                      <a:pt x="771" y="243"/>
                    </a:cubicBezTo>
                    <a:cubicBezTo>
                      <a:pt x="771" y="245"/>
                      <a:pt x="771" y="247"/>
                      <a:pt x="771" y="248"/>
                    </a:cubicBezTo>
                    <a:cubicBezTo>
                      <a:pt x="775" y="247"/>
                      <a:pt x="776" y="248"/>
                      <a:pt x="780" y="249"/>
                    </a:cubicBezTo>
                    <a:cubicBezTo>
                      <a:pt x="781" y="246"/>
                      <a:pt x="784" y="245"/>
                      <a:pt x="787" y="243"/>
                    </a:cubicBezTo>
                    <a:cubicBezTo>
                      <a:pt x="791" y="247"/>
                      <a:pt x="795" y="249"/>
                      <a:pt x="801" y="250"/>
                    </a:cubicBezTo>
                    <a:cubicBezTo>
                      <a:pt x="800" y="253"/>
                      <a:pt x="796" y="255"/>
                      <a:pt x="798" y="257"/>
                    </a:cubicBezTo>
                    <a:cubicBezTo>
                      <a:pt x="802" y="260"/>
                      <a:pt x="807" y="266"/>
                      <a:pt x="813" y="264"/>
                    </a:cubicBezTo>
                    <a:cubicBezTo>
                      <a:pt x="815" y="269"/>
                      <a:pt x="823" y="268"/>
                      <a:pt x="827" y="271"/>
                    </a:cubicBezTo>
                    <a:cubicBezTo>
                      <a:pt x="830" y="274"/>
                      <a:pt x="831" y="278"/>
                      <a:pt x="834" y="281"/>
                    </a:cubicBezTo>
                    <a:cubicBezTo>
                      <a:pt x="837" y="281"/>
                      <a:pt x="839" y="282"/>
                      <a:pt x="842" y="283"/>
                    </a:cubicBezTo>
                    <a:cubicBezTo>
                      <a:pt x="845" y="286"/>
                      <a:pt x="848" y="290"/>
                      <a:pt x="851" y="294"/>
                    </a:cubicBezTo>
                    <a:cubicBezTo>
                      <a:pt x="856" y="294"/>
                      <a:pt x="860" y="295"/>
                      <a:pt x="864" y="296"/>
                    </a:cubicBezTo>
                    <a:cubicBezTo>
                      <a:pt x="864" y="303"/>
                      <a:pt x="873" y="301"/>
                      <a:pt x="875" y="306"/>
                    </a:cubicBezTo>
                    <a:cubicBezTo>
                      <a:pt x="872" y="310"/>
                      <a:pt x="875" y="313"/>
                      <a:pt x="877" y="316"/>
                    </a:cubicBezTo>
                    <a:cubicBezTo>
                      <a:pt x="864" y="322"/>
                      <a:pt x="879" y="341"/>
                      <a:pt x="871" y="352"/>
                    </a:cubicBezTo>
                    <a:cubicBezTo>
                      <a:pt x="876" y="355"/>
                      <a:pt x="885" y="357"/>
                      <a:pt x="882" y="363"/>
                    </a:cubicBezTo>
                    <a:cubicBezTo>
                      <a:pt x="886" y="365"/>
                      <a:pt x="889" y="367"/>
                      <a:pt x="894" y="366"/>
                    </a:cubicBezTo>
                    <a:cubicBezTo>
                      <a:pt x="896" y="368"/>
                      <a:pt x="896" y="370"/>
                      <a:pt x="896" y="374"/>
                    </a:cubicBezTo>
                    <a:cubicBezTo>
                      <a:pt x="910" y="384"/>
                      <a:pt x="918" y="366"/>
                      <a:pt x="926" y="359"/>
                    </a:cubicBezTo>
                    <a:cubicBezTo>
                      <a:pt x="924" y="342"/>
                      <a:pt x="946" y="341"/>
                      <a:pt x="944" y="320"/>
                    </a:cubicBezTo>
                    <a:cubicBezTo>
                      <a:pt x="953" y="319"/>
                      <a:pt x="953" y="309"/>
                      <a:pt x="962" y="308"/>
                    </a:cubicBezTo>
                    <a:cubicBezTo>
                      <a:pt x="962" y="299"/>
                      <a:pt x="973" y="292"/>
                      <a:pt x="973" y="281"/>
                    </a:cubicBezTo>
                    <a:cubicBezTo>
                      <a:pt x="973" y="275"/>
                      <a:pt x="969" y="271"/>
                      <a:pt x="968" y="264"/>
                    </a:cubicBezTo>
                    <a:cubicBezTo>
                      <a:pt x="968" y="261"/>
                      <a:pt x="974" y="263"/>
                      <a:pt x="974" y="259"/>
                    </a:cubicBezTo>
                    <a:cubicBezTo>
                      <a:pt x="972" y="256"/>
                      <a:pt x="966" y="254"/>
                      <a:pt x="968" y="252"/>
                    </a:cubicBezTo>
                    <a:cubicBezTo>
                      <a:pt x="974" y="253"/>
                      <a:pt x="975" y="257"/>
                      <a:pt x="976" y="263"/>
                    </a:cubicBezTo>
                    <a:cubicBezTo>
                      <a:pt x="986" y="273"/>
                      <a:pt x="1012" y="270"/>
                      <a:pt x="1019" y="260"/>
                    </a:cubicBezTo>
                    <a:cubicBezTo>
                      <a:pt x="1014" y="254"/>
                      <a:pt x="1001" y="257"/>
                      <a:pt x="999" y="248"/>
                    </a:cubicBezTo>
                    <a:cubicBezTo>
                      <a:pt x="1003" y="252"/>
                      <a:pt x="1010" y="254"/>
                      <a:pt x="1020" y="253"/>
                    </a:cubicBezTo>
                    <a:cubicBezTo>
                      <a:pt x="1021" y="252"/>
                      <a:pt x="1020" y="248"/>
                      <a:pt x="1022" y="248"/>
                    </a:cubicBezTo>
                    <a:cubicBezTo>
                      <a:pt x="1032" y="246"/>
                      <a:pt x="1046" y="245"/>
                      <a:pt x="1052" y="239"/>
                    </a:cubicBezTo>
                    <a:cubicBezTo>
                      <a:pt x="1086" y="247"/>
                      <a:pt x="1111" y="258"/>
                      <a:pt x="1149" y="258"/>
                    </a:cubicBezTo>
                    <a:cubicBezTo>
                      <a:pt x="1155" y="239"/>
                      <a:pt x="1167" y="262"/>
                      <a:pt x="1181" y="264"/>
                    </a:cubicBezTo>
                    <a:cubicBezTo>
                      <a:pt x="1189" y="264"/>
                      <a:pt x="1196" y="259"/>
                      <a:pt x="1200" y="260"/>
                    </a:cubicBezTo>
                    <a:cubicBezTo>
                      <a:pt x="1203" y="260"/>
                      <a:pt x="1206" y="264"/>
                      <a:pt x="1210" y="264"/>
                    </a:cubicBezTo>
                    <a:cubicBezTo>
                      <a:pt x="1214" y="258"/>
                      <a:pt x="1216" y="250"/>
                      <a:pt x="1225" y="249"/>
                    </a:cubicBezTo>
                    <a:cubicBezTo>
                      <a:pt x="1230" y="254"/>
                      <a:pt x="1236" y="258"/>
                      <a:pt x="1241" y="263"/>
                    </a:cubicBezTo>
                    <a:cubicBezTo>
                      <a:pt x="1237" y="265"/>
                      <a:pt x="1233" y="269"/>
                      <a:pt x="1234" y="274"/>
                    </a:cubicBezTo>
                    <a:cubicBezTo>
                      <a:pt x="1231" y="274"/>
                      <a:pt x="1229" y="274"/>
                      <a:pt x="1226" y="274"/>
                    </a:cubicBezTo>
                    <a:cubicBezTo>
                      <a:pt x="1226" y="278"/>
                      <a:pt x="1227" y="279"/>
                      <a:pt x="1226" y="282"/>
                    </a:cubicBezTo>
                    <a:cubicBezTo>
                      <a:pt x="1220" y="280"/>
                      <a:pt x="1221" y="286"/>
                      <a:pt x="1218" y="288"/>
                    </a:cubicBezTo>
                    <a:cubicBezTo>
                      <a:pt x="1215" y="283"/>
                      <a:pt x="1216" y="273"/>
                      <a:pt x="1208" y="273"/>
                    </a:cubicBezTo>
                    <a:cubicBezTo>
                      <a:pt x="1203" y="278"/>
                      <a:pt x="1211" y="284"/>
                      <a:pt x="1213" y="289"/>
                    </a:cubicBezTo>
                    <a:cubicBezTo>
                      <a:pt x="1204" y="293"/>
                      <a:pt x="1196" y="282"/>
                      <a:pt x="1184" y="283"/>
                    </a:cubicBezTo>
                    <a:cubicBezTo>
                      <a:pt x="1179" y="270"/>
                      <a:pt x="1166" y="265"/>
                      <a:pt x="1158" y="256"/>
                    </a:cubicBezTo>
                    <a:cubicBezTo>
                      <a:pt x="1158" y="261"/>
                      <a:pt x="1162" y="269"/>
                      <a:pt x="1156" y="272"/>
                    </a:cubicBezTo>
                    <a:cubicBezTo>
                      <a:pt x="1151" y="275"/>
                      <a:pt x="1140" y="270"/>
                      <a:pt x="1132" y="272"/>
                    </a:cubicBezTo>
                    <a:cubicBezTo>
                      <a:pt x="1128" y="273"/>
                      <a:pt x="1124" y="279"/>
                      <a:pt x="1120" y="280"/>
                    </a:cubicBezTo>
                    <a:cubicBezTo>
                      <a:pt x="1119" y="289"/>
                      <a:pt x="1133" y="292"/>
                      <a:pt x="1134" y="302"/>
                    </a:cubicBezTo>
                    <a:cubicBezTo>
                      <a:pt x="1137" y="303"/>
                      <a:pt x="1140" y="303"/>
                      <a:pt x="1143" y="304"/>
                    </a:cubicBezTo>
                    <a:cubicBezTo>
                      <a:pt x="1143" y="307"/>
                      <a:pt x="1144" y="309"/>
                      <a:pt x="1144" y="312"/>
                    </a:cubicBezTo>
                    <a:cubicBezTo>
                      <a:pt x="1154" y="319"/>
                      <a:pt x="1161" y="329"/>
                      <a:pt x="1172" y="334"/>
                    </a:cubicBezTo>
                    <a:cubicBezTo>
                      <a:pt x="1174" y="346"/>
                      <a:pt x="1193" y="346"/>
                      <a:pt x="1203" y="355"/>
                    </a:cubicBezTo>
                    <a:cubicBezTo>
                      <a:pt x="1206" y="358"/>
                      <a:pt x="1208" y="365"/>
                      <a:pt x="1211" y="367"/>
                    </a:cubicBezTo>
                    <a:cubicBezTo>
                      <a:pt x="1214" y="370"/>
                      <a:pt x="1219" y="369"/>
                      <a:pt x="1223" y="371"/>
                    </a:cubicBezTo>
                    <a:cubicBezTo>
                      <a:pt x="1246" y="383"/>
                      <a:pt x="1257" y="409"/>
                      <a:pt x="1286" y="413"/>
                    </a:cubicBezTo>
                    <a:cubicBezTo>
                      <a:pt x="1288" y="424"/>
                      <a:pt x="1305" y="434"/>
                      <a:pt x="1311" y="421"/>
                    </a:cubicBezTo>
                    <a:cubicBezTo>
                      <a:pt x="1310" y="414"/>
                      <a:pt x="1308" y="407"/>
                      <a:pt x="1313" y="403"/>
                    </a:cubicBezTo>
                    <a:cubicBezTo>
                      <a:pt x="1311" y="401"/>
                      <a:pt x="1311" y="397"/>
                      <a:pt x="1310" y="393"/>
                    </a:cubicBezTo>
                    <a:cubicBezTo>
                      <a:pt x="1317" y="386"/>
                      <a:pt x="1323" y="377"/>
                      <a:pt x="1331" y="370"/>
                    </a:cubicBezTo>
                    <a:cubicBezTo>
                      <a:pt x="1333" y="371"/>
                      <a:pt x="1335" y="373"/>
                      <a:pt x="1338" y="372"/>
                    </a:cubicBezTo>
                    <a:cubicBezTo>
                      <a:pt x="1345" y="367"/>
                      <a:pt x="1337" y="353"/>
                      <a:pt x="1343" y="348"/>
                    </a:cubicBezTo>
                    <a:cubicBezTo>
                      <a:pt x="1347" y="348"/>
                      <a:pt x="1349" y="350"/>
                      <a:pt x="1353" y="351"/>
                    </a:cubicBezTo>
                    <a:cubicBezTo>
                      <a:pt x="1354" y="342"/>
                      <a:pt x="1361" y="339"/>
                      <a:pt x="1363" y="332"/>
                    </a:cubicBezTo>
                    <a:cubicBezTo>
                      <a:pt x="1365" y="332"/>
                      <a:pt x="1367" y="332"/>
                      <a:pt x="1369" y="332"/>
                    </a:cubicBezTo>
                    <a:cubicBezTo>
                      <a:pt x="1369" y="329"/>
                      <a:pt x="1365" y="325"/>
                      <a:pt x="1368" y="323"/>
                    </a:cubicBezTo>
                    <a:cubicBezTo>
                      <a:pt x="1369" y="328"/>
                      <a:pt x="1371" y="331"/>
                      <a:pt x="1372" y="336"/>
                    </a:cubicBezTo>
                    <a:cubicBezTo>
                      <a:pt x="1374" y="338"/>
                      <a:pt x="1377" y="335"/>
                      <a:pt x="1379" y="337"/>
                    </a:cubicBezTo>
                    <a:cubicBezTo>
                      <a:pt x="1374" y="342"/>
                      <a:pt x="1377" y="355"/>
                      <a:pt x="1369" y="359"/>
                    </a:cubicBezTo>
                    <a:cubicBezTo>
                      <a:pt x="1370" y="362"/>
                      <a:pt x="1372" y="364"/>
                      <a:pt x="1371" y="369"/>
                    </a:cubicBezTo>
                    <a:cubicBezTo>
                      <a:pt x="1368" y="371"/>
                      <a:pt x="1364" y="370"/>
                      <a:pt x="1361" y="372"/>
                    </a:cubicBezTo>
                    <a:cubicBezTo>
                      <a:pt x="1361" y="383"/>
                      <a:pt x="1362" y="388"/>
                      <a:pt x="1362" y="401"/>
                    </a:cubicBezTo>
                    <a:cubicBezTo>
                      <a:pt x="1351" y="396"/>
                      <a:pt x="1345" y="409"/>
                      <a:pt x="1346" y="422"/>
                    </a:cubicBezTo>
                    <a:cubicBezTo>
                      <a:pt x="1339" y="424"/>
                      <a:pt x="1334" y="423"/>
                      <a:pt x="1327" y="422"/>
                    </a:cubicBezTo>
                    <a:cubicBezTo>
                      <a:pt x="1325" y="423"/>
                      <a:pt x="1327" y="427"/>
                      <a:pt x="1325" y="428"/>
                    </a:cubicBezTo>
                    <a:cubicBezTo>
                      <a:pt x="1323" y="428"/>
                      <a:pt x="1320" y="428"/>
                      <a:pt x="1318" y="428"/>
                    </a:cubicBezTo>
                    <a:cubicBezTo>
                      <a:pt x="1317" y="434"/>
                      <a:pt x="1308" y="428"/>
                      <a:pt x="1307" y="435"/>
                    </a:cubicBezTo>
                    <a:cubicBezTo>
                      <a:pt x="1306" y="440"/>
                      <a:pt x="1310" y="440"/>
                      <a:pt x="1311" y="444"/>
                    </a:cubicBezTo>
                    <a:cubicBezTo>
                      <a:pt x="1303" y="444"/>
                      <a:pt x="1304" y="450"/>
                      <a:pt x="1298" y="450"/>
                    </a:cubicBezTo>
                    <a:cubicBezTo>
                      <a:pt x="1289" y="450"/>
                      <a:pt x="1285" y="435"/>
                      <a:pt x="1273" y="437"/>
                    </a:cubicBezTo>
                    <a:cubicBezTo>
                      <a:pt x="1270" y="433"/>
                      <a:pt x="1266" y="430"/>
                      <a:pt x="1263" y="427"/>
                    </a:cubicBezTo>
                    <a:cubicBezTo>
                      <a:pt x="1259" y="426"/>
                      <a:pt x="1260" y="429"/>
                      <a:pt x="1258" y="427"/>
                    </a:cubicBezTo>
                    <a:cubicBezTo>
                      <a:pt x="1250" y="417"/>
                      <a:pt x="1233" y="418"/>
                      <a:pt x="1228" y="407"/>
                    </a:cubicBezTo>
                    <a:cubicBezTo>
                      <a:pt x="1225" y="407"/>
                      <a:pt x="1224" y="405"/>
                      <a:pt x="1220" y="406"/>
                    </a:cubicBezTo>
                    <a:cubicBezTo>
                      <a:pt x="1221" y="416"/>
                      <a:pt x="1226" y="423"/>
                      <a:pt x="1225" y="435"/>
                    </a:cubicBezTo>
                    <a:cubicBezTo>
                      <a:pt x="1236" y="450"/>
                      <a:pt x="1241" y="468"/>
                      <a:pt x="1249" y="483"/>
                    </a:cubicBezTo>
                    <a:cubicBezTo>
                      <a:pt x="1261" y="507"/>
                      <a:pt x="1274" y="522"/>
                      <a:pt x="1288" y="540"/>
                    </a:cubicBezTo>
                    <a:cubicBezTo>
                      <a:pt x="1301" y="555"/>
                      <a:pt x="1311" y="573"/>
                      <a:pt x="1317" y="593"/>
                    </a:cubicBezTo>
                    <a:cubicBezTo>
                      <a:pt x="1319" y="594"/>
                      <a:pt x="1322" y="595"/>
                      <a:pt x="1323" y="598"/>
                    </a:cubicBezTo>
                    <a:cubicBezTo>
                      <a:pt x="1329" y="614"/>
                      <a:pt x="1335" y="631"/>
                      <a:pt x="1336" y="654"/>
                    </a:cubicBezTo>
                    <a:cubicBezTo>
                      <a:pt x="1335" y="656"/>
                      <a:pt x="1332" y="656"/>
                      <a:pt x="1328" y="656"/>
                    </a:cubicBezTo>
                    <a:cubicBezTo>
                      <a:pt x="1329" y="671"/>
                      <a:pt x="1324" y="679"/>
                      <a:pt x="1317" y="689"/>
                    </a:cubicBezTo>
                    <a:cubicBezTo>
                      <a:pt x="1313" y="687"/>
                      <a:pt x="1312" y="690"/>
                      <a:pt x="1309" y="692"/>
                    </a:cubicBezTo>
                    <a:cubicBezTo>
                      <a:pt x="1310" y="702"/>
                      <a:pt x="1306" y="707"/>
                      <a:pt x="1305" y="712"/>
                    </a:cubicBezTo>
                    <a:cubicBezTo>
                      <a:pt x="1303" y="717"/>
                      <a:pt x="1303" y="725"/>
                      <a:pt x="1301" y="730"/>
                    </a:cubicBezTo>
                    <a:cubicBezTo>
                      <a:pt x="1300" y="733"/>
                      <a:pt x="1298" y="732"/>
                      <a:pt x="1297" y="735"/>
                    </a:cubicBezTo>
                    <a:cubicBezTo>
                      <a:pt x="1296" y="742"/>
                      <a:pt x="1299" y="755"/>
                      <a:pt x="1302" y="762"/>
                    </a:cubicBezTo>
                    <a:cubicBezTo>
                      <a:pt x="1306" y="771"/>
                      <a:pt x="1319" y="778"/>
                      <a:pt x="1322" y="791"/>
                    </a:cubicBezTo>
                    <a:cubicBezTo>
                      <a:pt x="1324" y="799"/>
                      <a:pt x="1322" y="805"/>
                      <a:pt x="1329" y="811"/>
                    </a:cubicBezTo>
                    <a:cubicBezTo>
                      <a:pt x="1328" y="821"/>
                      <a:pt x="1335" y="822"/>
                      <a:pt x="1333" y="833"/>
                    </a:cubicBezTo>
                    <a:cubicBezTo>
                      <a:pt x="1331" y="833"/>
                      <a:pt x="1329" y="833"/>
                      <a:pt x="1328" y="833"/>
                    </a:cubicBezTo>
                    <a:cubicBezTo>
                      <a:pt x="1326" y="845"/>
                      <a:pt x="1312" y="846"/>
                      <a:pt x="1314" y="863"/>
                    </a:cubicBezTo>
                    <a:cubicBezTo>
                      <a:pt x="1313" y="864"/>
                      <a:pt x="1310" y="864"/>
                      <a:pt x="1311" y="867"/>
                    </a:cubicBezTo>
                    <a:cubicBezTo>
                      <a:pt x="1313" y="881"/>
                      <a:pt x="1323" y="888"/>
                      <a:pt x="1325" y="903"/>
                    </a:cubicBezTo>
                    <a:cubicBezTo>
                      <a:pt x="1318" y="908"/>
                      <a:pt x="1313" y="923"/>
                      <a:pt x="1313" y="935"/>
                    </a:cubicBezTo>
                    <a:cubicBezTo>
                      <a:pt x="1314" y="938"/>
                      <a:pt x="1317" y="942"/>
                      <a:pt x="1317" y="946"/>
                    </a:cubicBezTo>
                    <a:cubicBezTo>
                      <a:pt x="1318" y="956"/>
                      <a:pt x="1313" y="966"/>
                      <a:pt x="1314" y="975"/>
                    </a:cubicBezTo>
                    <a:cubicBezTo>
                      <a:pt x="1315" y="977"/>
                      <a:pt x="1317" y="978"/>
                      <a:pt x="1317" y="981"/>
                    </a:cubicBezTo>
                    <a:cubicBezTo>
                      <a:pt x="1318" y="986"/>
                      <a:pt x="1317" y="991"/>
                      <a:pt x="1317" y="996"/>
                    </a:cubicBezTo>
                    <a:cubicBezTo>
                      <a:pt x="1319" y="1012"/>
                      <a:pt x="1324" y="1025"/>
                      <a:pt x="1330" y="1037"/>
                    </a:cubicBezTo>
                    <a:cubicBezTo>
                      <a:pt x="1338" y="1038"/>
                      <a:pt x="1338" y="1048"/>
                      <a:pt x="1344" y="1051"/>
                    </a:cubicBezTo>
                    <a:cubicBezTo>
                      <a:pt x="1342" y="1062"/>
                      <a:pt x="1352" y="1063"/>
                      <a:pt x="1351" y="1074"/>
                    </a:cubicBezTo>
                    <a:cubicBezTo>
                      <a:pt x="1355" y="1075"/>
                      <a:pt x="1360" y="1073"/>
                      <a:pt x="1363" y="1077"/>
                    </a:cubicBezTo>
                    <a:cubicBezTo>
                      <a:pt x="1366" y="1071"/>
                      <a:pt x="1372" y="1071"/>
                      <a:pt x="1375" y="1066"/>
                    </a:cubicBezTo>
                    <a:cubicBezTo>
                      <a:pt x="1371" y="1053"/>
                      <a:pt x="1386" y="1055"/>
                      <a:pt x="1392" y="1052"/>
                    </a:cubicBezTo>
                    <a:cubicBezTo>
                      <a:pt x="1400" y="1047"/>
                      <a:pt x="1400" y="1038"/>
                      <a:pt x="1410" y="1037"/>
                    </a:cubicBezTo>
                    <a:cubicBezTo>
                      <a:pt x="1420" y="1036"/>
                      <a:pt x="1433" y="1026"/>
                      <a:pt x="1439" y="1018"/>
                    </a:cubicBezTo>
                    <a:cubicBezTo>
                      <a:pt x="1440" y="1017"/>
                      <a:pt x="1439" y="1014"/>
                      <a:pt x="1440" y="1013"/>
                    </a:cubicBezTo>
                    <a:cubicBezTo>
                      <a:pt x="1442" y="1011"/>
                      <a:pt x="1446" y="1010"/>
                      <a:pt x="1448" y="1008"/>
                    </a:cubicBezTo>
                    <a:cubicBezTo>
                      <a:pt x="1453" y="1001"/>
                      <a:pt x="1455" y="993"/>
                      <a:pt x="1459" y="989"/>
                    </a:cubicBezTo>
                    <a:cubicBezTo>
                      <a:pt x="1462" y="987"/>
                      <a:pt x="1467" y="987"/>
                      <a:pt x="1471" y="984"/>
                    </a:cubicBezTo>
                    <a:cubicBezTo>
                      <a:pt x="1476" y="981"/>
                      <a:pt x="1480" y="976"/>
                      <a:pt x="1484" y="973"/>
                    </a:cubicBezTo>
                    <a:cubicBezTo>
                      <a:pt x="1489" y="970"/>
                      <a:pt x="1494" y="969"/>
                      <a:pt x="1498" y="965"/>
                    </a:cubicBezTo>
                    <a:cubicBezTo>
                      <a:pt x="1503" y="959"/>
                      <a:pt x="1501" y="952"/>
                      <a:pt x="1507" y="946"/>
                    </a:cubicBezTo>
                    <a:cubicBezTo>
                      <a:pt x="1506" y="933"/>
                      <a:pt x="1514" y="923"/>
                      <a:pt x="1515" y="911"/>
                    </a:cubicBezTo>
                    <a:cubicBezTo>
                      <a:pt x="1516" y="898"/>
                      <a:pt x="1511" y="885"/>
                      <a:pt x="1519" y="874"/>
                    </a:cubicBezTo>
                    <a:cubicBezTo>
                      <a:pt x="1522" y="869"/>
                      <a:pt x="1527" y="868"/>
                      <a:pt x="1529" y="862"/>
                    </a:cubicBezTo>
                    <a:cubicBezTo>
                      <a:pt x="1530" y="858"/>
                      <a:pt x="1529" y="855"/>
                      <a:pt x="1529" y="852"/>
                    </a:cubicBezTo>
                    <a:cubicBezTo>
                      <a:pt x="1531" y="845"/>
                      <a:pt x="1539" y="843"/>
                      <a:pt x="1543" y="839"/>
                    </a:cubicBezTo>
                    <a:cubicBezTo>
                      <a:pt x="1543" y="830"/>
                      <a:pt x="1548" y="827"/>
                      <a:pt x="1551" y="822"/>
                    </a:cubicBezTo>
                    <a:cubicBezTo>
                      <a:pt x="1564" y="822"/>
                      <a:pt x="1568" y="813"/>
                      <a:pt x="1575" y="808"/>
                    </a:cubicBezTo>
                    <a:cubicBezTo>
                      <a:pt x="1576" y="801"/>
                      <a:pt x="1572" y="792"/>
                      <a:pt x="1574" y="784"/>
                    </a:cubicBezTo>
                    <a:cubicBezTo>
                      <a:pt x="1574" y="781"/>
                      <a:pt x="1576" y="779"/>
                      <a:pt x="1576" y="776"/>
                    </a:cubicBezTo>
                    <a:cubicBezTo>
                      <a:pt x="1577" y="764"/>
                      <a:pt x="1572" y="750"/>
                      <a:pt x="1584" y="745"/>
                    </a:cubicBezTo>
                    <a:cubicBezTo>
                      <a:pt x="1589" y="755"/>
                      <a:pt x="1592" y="765"/>
                      <a:pt x="1598" y="773"/>
                    </a:cubicBezTo>
                    <a:cubicBezTo>
                      <a:pt x="1600" y="770"/>
                      <a:pt x="1598" y="762"/>
                      <a:pt x="1605" y="763"/>
                    </a:cubicBezTo>
                    <a:cubicBezTo>
                      <a:pt x="1617" y="785"/>
                      <a:pt x="1615" y="811"/>
                      <a:pt x="1622" y="838"/>
                    </a:cubicBezTo>
                    <a:cubicBezTo>
                      <a:pt x="1622" y="840"/>
                      <a:pt x="1625" y="842"/>
                      <a:pt x="1625" y="844"/>
                    </a:cubicBezTo>
                    <a:cubicBezTo>
                      <a:pt x="1631" y="862"/>
                      <a:pt x="1626" y="881"/>
                      <a:pt x="1631" y="900"/>
                    </a:cubicBezTo>
                    <a:cubicBezTo>
                      <a:pt x="1640" y="685"/>
                      <a:pt x="1577" y="522"/>
                      <a:pt x="1494" y="395"/>
                    </a:cubicBezTo>
                    <a:close/>
                    <a:moveTo>
                      <a:pt x="1365" y="253"/>
                    </a:moveTo>
                    <a:cubicBezTo>
                      <a:pt x="1366" y="254"/>
                      <a:pt x="1359" y="249"/>
                      <a:pt x="1357" y="247"/>
                    </a:cubicBezTo>
                    <a:cubicBezTo>
                      <a:pt x="1359" y="245"/>
                      <a:pt x="1363" y="251"/>
                      <a:pt x="1365" y="253"/>
                    </a:cubicBezTo>
                    <a:close/>
                    <a:moveTo>
                      <a:pt x="1305" y="211"/>
                    </a:moveTo>
                    <a:cubicBezTo>
                      <a:pt x="1303" y="210"/>
                      <a:pt x="1303" y="212"/>
                      <a:pt x="1301" y="212"/>
                    </a:cubicBezTo>
                    <a:cubicBezTo>
                      <a:pt x="1291" y="209"/>
                      <a:pt x="1268" y="198"/>
                      <a:pt x="1263" y="192"/>
                    </a:cubicBezTo>
                    <a:cubicBezTo>
                      <a:pt x="1261" y="190"/>
                      <a:pt x="1261" y="187"/>
                      <a:pt x="1261" y="185"/>
                    </a:cubicBezTo>
                    <a:cubicBezTo>
                      <a:pt x="1268" y="185"/>
                      <a:pt x="1273" y="183"/>
                      <a:pt x="1280" y="185"/>
                    </a:cubicBezTo>
                    <a:cubicBezTo>
                      <a:pt x="1271" y="179"/>
                      <a:pt x="1265" y="171"/>
                      <a:pt x="1256" y="166"/>
                    </a:cubicBezTo>
                    <a:cubicBezTo>
                      <a:pt x="1266" y="170"/>
                      <a:pt x="1280" y="179"/>
                      <a:pt x="1289" y="188"/>
                    </a:cubicBezTo>
                    <a:cubicBezTo>
                      <a:pt x="1285" y="188"/>
                      <a:pt x="1284" y="185"/>
                      <a:pt x="1281" y="184"/>
                    </a:cubicBezTo>
                    <a:cubicBezTo>
                      <a:pt x="1287" y="190"/>
                      <a:pt x="1297" y="194"/>
                      <a:pt x="1304" y="200"/>
                    </a:cubicBezTo>
                    <a:cubicBezTo>
                      <a:pt x="1305" y="198"/>
                      <a:pt x="1302" y="194"/>
                      <a:pt x="1298" y="192"/>
                    </a:cubicBezTo>
                    <a:cubicBezTo>
                      <a:pt x="1306" y="193"/>
                      <a:pt x="1322" y="207"/>
                      <a:pt x="1335" y="219"/>
                    </a:cubicBezTo>
                    <a:cubicBezTo>
                      <a:pt x="1344" y="227"/>
                      <a:pt x="1351" y="235"/>
                      <a:pt x="1356" y="243"/>
                    </a:cubicBezTo>
                    <a:cubicBezTo>
                      <a:pt x="1337" y="236"/>
                      <a:pt x="1323" y="216"/>
                      <a:pt x="1305" y="211"/>
                    </a:cubicBezTo>
                    <a:close/>
                    <a:moveTo>
                      <a:pt x="458" y="68"/>
                    </a:moveTo>
                    <a:cubicBezTo>
                      <a:pt x="427" y="78"/>
                      <a:pt x="399" y="101"/>
                      <a:pt x="371" y="112"/>
                    </a:cubicBezTo>
                    <a:cubicBezTo>
                      <a:pt x="365" y="120"/>
                      <a:pt x="348" y="125"/>
                      <a:pt x="340" y="138"/>
                    </a:cubicBezTo>
                    <a:cubicBezTo>
                      <a:pt x="377" y="111"/>
                      <a:pt x="421" y="91"/>
                      <a:pt x="461" y="68"/>
                    </a:cubicBezTo>
                    <a:cubicBezTo>
                      <a:pt x="463" y="66"/>
                      <a:pt x="458" y="68"/>
                      <a:pt x="458" y="68"/>
                    </a:cubicBezTo>
                    <a:close/>
                    <a:moveTo>
                      <a:pt x="333" y="169"/>
                    </a:moveTo>
                    <a:cubicBezTo>
                      <a:pt x="333" y="172"/>
                      <a:pt x="330" y="172"/>
                      <a:pt x="329" y="174"/>
                    </a:cubicBezTo>
                    <a:cubicBezTo>
                      <a:pt x="338" y="173"/>
                      <a:pt x="343" y="163"/>
                      <a:pt x="351" y="166"/>
                    </a:cubicBezTo>
                    <a:cubicBezTo>
                      <a:pt x="349" y="166"/>
                      <a:pt x="346" y="167"/>
                      <a:pt x="345" y="169"/>
                    </a:cubicBezTo>
                    <a:cubicBezTo>
                      <a:pt x="346" y="170"/>
                      <a:pt x="347" y="169"/>
                      <a:pt x="348" y="170"/>
                    </a:cubicBezTo>
                    <a:cubicBezTo>
                      <a:pt x="353" y="165"/>
                      <a:pt x="365" y="162"/>
                      <a:pt x="364" y="154"/>
                    </a:cubicBezTo>
                    <a:cubicBezTo>
                      <a:pt x="364" y="155"/>
                      <a:pt x="360" y="157"/>
                      <a:pt x="360" y="155"/>
                    </a:cubicBezTo>
                    <a:cubicBezTo>
                      <a:pt x="366" y="149"/>
                      <a:pt x="374" y="145"/>
                      <a:pt x="380" y="139"/>
                    </a:cubicBezTo>
                    <a:cubicBezTo>
                      <a:pt x="362" y="149"/>
                      <a:pt x="341" y="157"/>
                      <a:pt x="326" y="170"/>
                    </a:cubicBezTo>
                    <a:cubicBezTo>
                      <a:pt x="328" y="172"/>
                      <a:pt x="330" y="169"/>
                      <a:pt x="333" y="169"/>
                    </a:cubicBezTo>
                    <a:close/>
                    <a:moveTo>
                      <a:pt x="1346" y="267"/>
                    </a:moveTo>
                    <a:cubicBezTo>
                      <a:pt x="1351" y="272"/>
                      <a:pt x="1357" y="280"/>
                      <a:pt x="1363" y="280"/>
                    </a:cubicBezTo>
                    <a:cubicBezTo>
                      <a:pt x="1360" y="274"/>
                      <a:pt x="1351" y="269"/>
                      <a:pt x="1346" y="267"/>
                    </a:cubicBezTo>
                    <a:close/>
                    <a:moveTo>
                      <a:pt x="1440" y="321"/>
                    </a:moveTo>
                    <a:cubicBezTo>
                      <a:pt x="1434" y="314"/>
                      <a:pt x="1428" y="302"/>
                      <a:pt x="1420" y="299"/>
                    </a:cubicBezTo>
                    <a:cubicBezTo>
                      <a:pt x="1428" y="304"/>
                      <a:pt x="1433" y="318"/>
                      <a:pt x="1440" y="321"/>
                    </a:cubicBezTo>
                    <a:close/>
                    <a:moveTo>
                      <a:pt x="1464" y="351"/>
                    </a:moveTo>
                    <a:cubicBezTo>
                      <a:pt x="1461" y="349"/>
                      <a:pt x="1459" y="345"/>
                      <a:pt x="1456" y="342"/>
                    </a:cubicBezTo>
                    <a:cubicBezTo>
                      <a:pt x="1458" y="346"/>
                      <a:pt x="1462" y="352"/>
                      <a:pt x="1464" y="351"/>
                    </a:cubicBezTo>
                    <a:close/>
                    <a:moveTo>
                      <a:pt x="1095" y="1649"/>
                    </a:moveTo>
                    <a:cubicBezTo>
                      <a:pt x="1086" y="1651"/>
                      <a:pt x="1078" y="1660"/>
                      <a:pt x="1069" y="1659"/>
                    </a:cubicBezTo>
                    <a:cubicBezTo>
                      <a:pt x="1071" y="1658"/>
                      <a:pt x="1072" y="1655"/>
                      <a:pt x="1071" y="1656"/>
                    </a:cubicBezTo>
                    <a:cubicBezTo>
                      <a:pt x="1063" y="1656"/>
                      <a:pt x="1050" y="1661"/>
                      <a:pt x="1039" y="1661"/>
                    </a:cubicBezTo>
                    <a:cubicBezTo>
                      <a:pt x="1041" y="1657"/>
                      <a:pt x="1049" y="1657"/>
                      <a:pt x="1051" y="1653"/>
                    </a:cubicBezTo>
                    <a:cubicBezTo>
                      <a:pt x="1038" y="1654"/>
                      <a:pt x="1031" y="1654"/>
                      <a:pt x="1020" y="1654"/>
                    </a:cubicBezTo>
                    <a:cubicBezTo>
                      <a:pt x="1020" y="1651"/>
                      <a:pt x="1023" y="1652"/>
                      <a:pt x="1023" y="1649"/>
                    </a:cubicBezTo>
                    <a:cubicBezTo>
                      <a:pt x="1020" y="1649"/>
                      <a:pt x="1016" y="1653"/>
                      <a:pt x="1013" y="1650"/>
                    </a:cubicBezTo>
                    <a:cubicBezTo>
                      <a:pt x="1026" y="1647"/>
                      <a:pt x="1028" y="1634"/>
                      <a:pt x="1039" y="1629"/>
                    </a:cubicBezTo>
                    <a:cubicBezTo>
                      <a:pt x="1029" y="1633"/>
                      <a:pt x="1018" y="1635"/>
                      <a:pt x="1009" y="1639"/>
                    </a:cubicBezTo>
                    <a:cubicBezTo>
                      <a:pt x="1007" y="1640"/>
                      <a:pt x="1011" y="1642"/>
                      <a:pt x="1008" y="1643"/>
                    </a:cubicBezTo>
                    <a:cubicBezTo>
                      <a:pt x="999" y="1644"/>
                      <a:pt x="996" y="1652"/>
                      <a:pt x="987" y="1655"/>
                    </a:cubicBezTo>
                    <a:cubicBezTo>
                      <a:pt x="985" y="1658"/>
                      <a:pt x="991" y="1655"/>
                      <a:pt x="991" y="1657"/>
                    </a:cubicBezTo>
                    <a:cubicBezTo>
                      <a:pt x="988" y="1660"/>
                      <a:pt x="985" y="1660"/>
                      <a:pt x="982" y="1660"/>
                    </a:cubicBezTo>
                    <a:cubicBezTo>
                      <a:pt x="987" y="1661"/>
                      <a:pt x="981" y="1663"/>
                      <a:pt x="980" y="1664"/>
                    </a:cubicBezTo>
                    <a:cubicBezTo>
                      <a:pt x="982" y="1665"/>
                      <a:pt x="985" y="1663"/>
                      <a:pt x="985" y="1665"/>
                    </a:cubicBezTo>
                    <a:cubicBezTo>
                      <a:pt x="982" y="1665"/>
                      <a:pt x="983" y="1669"/>
                      <a:pt x="980" y="1669"/>
                    </a:cubicBezTo>
                    <a:cubicBezTo>
                      <a:pt x="977" y="1668"/>
                      <a:pt x="977" y="1667"/>
                      <a:pt x="976" y="1665"/>
                    </a:cubicBezTo>
                    <a:cubicBezTo>
                      <a:pt x="974" y="1667"/>
                      <a:pt x="974" y="1668"/>
                      <a:pt x="974" y="1670"/>
                    </a:cubicBezTo>
                    <a:cubicBezTo>
                      <a:pt x="975" y="1672"/>
                      <a:pt x="980" y="1669"/>
                      <a:pt x="980" y="1671"/>
                    </a:cubicBezTo>
                    <a:cubicBezTo>
                      <a:pt x="977" y="1673"/>
                      <a:pt x="976" y="1673"/>
                      <a:pt x="972" y="1672"/>
                    </a:cubicBezTo>
                    <a:cubicBezTo>
                      <a:pt x="973" y="1675"/>
                      <a:pt x="971" y="1678"/>
                      <a:pt x="967" y="1680"/>
                    </a:cubicBezTo>
                    <a:cubicBezTo>
                      <a:pt x="975" y="1681"/>
                      <a:pt x="976" y="1675"/>
                      <a:pt x="982" y="1675"/>
                    </a:cubicBezTo>
                    <a:cubicBezTo>
                      <a:pt x="981" y="1676"/>
                      <a:pt x="980" y="1679"/>
                      <a:pt x="978" y="1680"/>
                    </a:cubicBezTo>
                    <a:cubicBezTo>
                      <a:pt x="974" y="1680"/>
                      <a:pt x="972" y="1683"/>
                      <a:pt x="969" y="1683"/>
                    </a:cubicBezTo>
                    <a:cubicBezTo>
                      <a:pt x="962" y="1685"/>
                      <a:pt x="978" y="1684"/>
                      <a:pt x="979" y="1682"/>
                    </a:cubicBezTo>
                    <a:cubicBezTo>
                      <a:pt x="979" y="1686"/>
                      <a:pt x="977" y="1687"/>
                      <a:pt x="975" y="1689"/>
                    </a:cubicBezTo>
                    <a:cubicBezTo>
                      <a:pt x="981" y="1690"/>
                      <a:pt x="986" y="1689"/>
                      <a:pt x="991" y="1688"/>
                    </a:cubicBezTo>
                    <a:cubicBezTo>
                      <a:pt x="1052" y="1673"/>
                      <a:pt x="1108" y="1650"/>
                      <a:pt x="1158" y="1624"/>
                    </a:cubicBezTo>
                    <a:cubicBezTo>
                      <a:pt x="1138" y="1628"/>
                      <a:pt x="1121" y="1644"/>
                      <a:pt x="1101" y="1649"/>
                    </a:cubicBezTo>
                    <a:cubicBezTo>
                      <a:pt x="1099" y="1649"/>
                      <a:pt x="1097" y="1648"/>
                      <a:pt x="1095" y="1649"/>
                    </a:cubicBezTo>
                    <a:close/>
                    <a:moveTo>
                      <a:pt x="295" y="225"/>
                    </a:moveTo>
                    <a:cubicBezTo>
                      <a:pt x="297" y="228"/>
                      <a:pt x="292" y="230"/>
                      <a:pt x="295" y="232"/>
                    </a:cubicBezTo>
                    <a:cubicBezTo>
                      <a:pt x="296" y="230"/>
                      <a:pt x="297" y="227"/>
                      <a:pt x="301" y="227"/>
                    </a:cubicBezTo>
                    <a:cubicBezTo>
                      <a:pt x="304" y="230"/>
                      <a:pt x="312" y="223"/>
                      <a:pt x="316" y="221"/>
                    </a:cubicBezTo>
                    <a:cubicBezTo>
                      <a:pt x="315" y="225"/>
                      <a:pt x="310" y="224"/>
                      <a:pt x="310" y="228"/>
                    </a:cubicBezTo>
                    <a:cubicBezTo>
                      <a:pt x="313" y="227"/>
                      <a:pt x="312" y="230"/>
                      <a:pt x="312" y="232"/>
                    </a:cubicBezTo>
                    <a:cubicBezTo>
                      <a:pt x="318" y="230"/>
                      <a:pt x="326" y="225"/>
                      <a:pt x="326" y="219"/>
                    </a:cubicBezTo>
                    <a:cubicBezTo>
                      <a:pt x="329" y="219"/>
                      <a:pt x="333" y="215"/>
                      <a:pt x="335" y="216"/>
                    </a:cubicBezTo>
                    <a:cubicBezTo>
                      <a:pt x="333" y="222"/>
                      <a:pt x="323" y="220"/>
                      <a:pt x="325" y="229"/>
                    </a:cubicBezTo>
                    <a:cubicBezTo>
                      <a:pt x="328" y="228"/>
                      <a:pt x="330" y="225"/>
                      <a:pt x="333" y="224"/>
                    </a:cubicBezTo>
                    <a:cubicBezTo>
                      <a:pt x="333" y="227"/>
                      <a:pt x="335" y="226"/>
                      <a:pt x="333" y="228"/>
                    </a:cubicBezTo>
                    <a:cubicBezTo>
                      <a:pt x="339" y="226"/>
                      <a:pt x="345" y="224"/>
                      <a:pt x="345" y="216"/>
                    </a:cubicBezTo>
                    <a:cubicBezTo>
                      <a:pt x="343" y="216"/>
                      <a:pt x="340" y="219"/>
                      <a:pt x="339" y="216"/>
                    </a:cubicBezTo>
                    <a:cubicBezTo>
                      <a:pt x="345" y="212"/>
                      <a:pt x="354" y="216"/>
                      <a:pt x="360" y="212"/>
                    </a:cubicBezTo>
                    <a:cubicBezTo>
                      <a:pt x="349" y="219"/>
                      <a:pt x="342" y="225"/>
                      <a:pt x="342" y="238"/>
                    </a:cubicBezTo>
                    <a:cubicBezTo>
                      <a:pt x="346" y="238"/>
                      <a:pt x="344" y="232"/>
                      <a:pt x="349" y="232"/>
                    </a:cubicBezTo>
                    <a:cubicBezTo>
                      <a:pt x="349" y="233"/>
                      <a:pt x="349" y="234"/>
                      <a:pt x="349" y="235"/>
                    </a:cubicBezTo>
                    <a:cubicBezTo>
                      <a:pt x="354" y="234"/>
                      <a:pt x="354" y="229"/>
                      <a:pt x="357" y="227"/>
                    </a:cubicBezTo>
                    <a:cubicBezTo>
                      <a:pt x="354" y="216"/>
                      <a:pt x="368" y="222"/>
                      <a:pt x="369" y="213"/>
                    </a:cubicBezTo>
                    <a:cubicBezTo>
                      <a:pt x="367" y="211"/>
                      <a:pt x="362" y="213"/>
                      <a:pt x="361" y="211"/>
                    </a:cubicBezTo>
                    <a:cubicBezTo>
                      <a:pt x="364" y="211"/>
                      <a:pt x="365" y="209"/>
                      <a:pt x="365" y="207"/>
                    </a:cubicBezTo>
                    <a:cubicBezTo>
                      <a:pt x="359" y="208"/>
                      <a:pt x="359" y="203"/>
                      <a:pt x="356" y="202"/>
                    </a:cubicBezTo>
                    <a:cubicBezTo>
                      <a:pt x="349" y="205"/>
                      <a:pt x="335" y="208"/>
                      <a:pt x="330" y="210"/>
                    </a:cubicBezTo>
                    <a:cubicBezTo>
                      <a:pt x="332" y="205"/>
                      <a:pt x="339" y="198"/>
                      <a:pt x="336" y="196"/>
                    </a:cubicBezTo>
                    <a:cubicBezTo>
                      <a:pt x="333" y="200"/>
                      <a:pt x="331" y="205"/>
                      <a:pt x="322" y="203"/>
                    </a:cubicBezTo>
                    <a:cubicBezTo>
                      <a:pt x="322" y="192"/>
                      <a:pt x="336" y="184"/>
                      <a:pt x="343" y="173"/>
                    </a:cubicBezTo>
                    <a:cubicBezTo>
                      <a:pt x="329" y="178"/>
                      <a:pt x="315" y="190"/>
                      <a:pt x="306" y="203"/>
                    </a:cubicBezTo>
                    <a:cubicBezTo>
                      <a:pt x="308" y="203"/>
                      <a:pt x="309" y="203"/>
                      <a:pt x="308" y="205"/>
                    </a:cubicBezTo>
                    <a:cubicBezTo>
                      <a:pt x="299" y="212"/>
                      <a:pt x="291" y="221"/>
                      <a:pt x="286" y="232"/>
                    </a:cubicBezTo>
                    <a:cubicBezTo>
                      <a:pt x="292" y="233"/>
                      <a:pt x="290" y="225"/>
                      <a:pt x="295" y="225"/>
                    </a:cubicBezTo>
                    <a:close/>
                    <a:moveTo>
                      <a:pt x="336" y="400"/>
                    </a:moveTo>
                    <a:cubicBezTo>
                      <a:pt x="324" y="402"/>
                      <a:pt x="317" y="413"/>
                      <a:pt x="316" y="423"/>
                    </a:cubicBezTo>
                    <a:cubicBezTo>
                      <a:pt x="318" y="423"/>
                      <a:pt x="323" y="419"/>
                      <a:pt x="324" y="421"/>
                    </a:cubicBezTo>
                    <a:cubicBezTo>
                      <a:pt x="321" y="423"/>
                      <a:pt x="315" y="428"/>
                      <a:pt x="320" y="432"/>
                    </a:cubicBezTo>
                    <a:cubicBezTo>
                      <a:pt x="324" y="428"/>
                      <a:pt x="326" y="423"/>
                      <a:pt x="331" y="421"/>
                    </a:cubicBezTo>
                    <a:cubicBezTo>
                      <a:pt x="332" y="424"/>
                      <a:pt x="332" y="429"/>
                      <a:pt x="335" y="430"/>
                    </a:cubicBezTo>
                    <a:cubicBezTo>
                      <a:pt x="335" y="425"/>
                      <a:pt x="335" y="421"/>
                      <a:pt x="337" y="419"/>
                    </a:cubicBezTo>
                    <a:cubicBezTo>
                      <a:pt x="341" y="421"/>
                      <a:pt x="341" y="430"/>
                      <a:pt x="338" y="433"/>
                    </a:cubicBezTo>
                    <a:cubicBezTo>
                      <a:pt x="343" y="436"/>
                      <a:pt x="351" y="434"/>
                      <a:pt x="351" y="429"/>
                    </a:cubicBezTo>
                    <a:cubicBezTo>
                      <a:pt x="350" y="426"/>
                      <a:pt x="347" y="424"/>
                      <a:pt x="346" y="422"/>
                    </a:cubicBezTo>
                    <a:cubicBezTo>
                      <a:pt x="349" y="421"/>
                      <a:pt x="346" y="416"/>
                      <a:pt x="350" y="415"/>
                    </a:cubicBezTo>
                    <a:cubicBezTo>
                      <a:pt x="350" y="417"/>
                      <a:pt x="352" y="416"/>
                      <a:pt x="353" y="416"/>
                    </a:cubicBezTo>
                    <a:cubicBezTo>
                      <a:pt x="358" y="412"/>
                      <a:pt x="356" y="407"/>
                      <a:pt x="357" y="401"/>
                    </a:cubicBezTo>
                    <a:cubicBezTo>
                      <a:pt x="350" y="403"/>
                      <a:pt x="340" y="407"/>
                      <a:pt x="345" y="415"/>
                    </a:cubicBezTo>
                    <a:cubicBezTo>
                      <a:pt x="343" y="417"/>
                      <a:pt x="341" y="414"/>
                      <a:pt x="339" y="416"/>
                    </a:cubicBezTo>
                    <a:cubicBezTo>
                      <a:pt x="339" y="415"/>
                      <a:pt x="339" y="414"/>
                      <a:pt x="340" y="413"/>
                    </a:cubicBezTo>
                    <a:cubicBezTo>
                      <a:pt x="333" y="416"/>
                      <a:pt x="334" y="416"/>
                      <a:pt x="327" y="416"/>
                    </a:cubicBezTo>
                    <a:cubicBezTo>
                      <a:pt x="330" y="413"/>
                      <a:pt x="327" y="414"/>
                      <a:pt x="325" y="412"/>
                    </a:cubicBezTo>
                    <a:cubicBezTo>
                      <a:pt x="329" y="409"/>
                      <a:pt x="336" y="408"/>
                      <a:pt x="336" y="400"/>
                    </a:cubicBezTo>
                    <a:close/>
                    <a:moveTo>
                      <a:pt x="804" y="1440"/>
                    </a:moveTo>
                    <a:cubicBezTo>
                      <a:pt x="798" y="1440"/>
                      <a:pt x="786" y="1438"/>
                      <a:pt x="780" y="1440"/>
                    </a:cubicBezTo>
                    <a:cubicBezTo>
                      <a:pt x="783" y="1444"/>
                      <a:pt x="786" y="1445"/>
                      <a:pt x="789" y="1448"/>
                    </a:cubicBezTo>
                    <a:cubicBezTo>
                      <a:pt x="779" y="1444"/>
                      <a:pt x="803" y="1460"/>
                      <a:pt x="805" y="1453"/>
                    </a:cubicBezTo>
                    <a:cubicBezTo>
                      <a:pt x="794" y="1444"/>
                      <a:pt x="811" y="1452"/>
                      <a:pt x="814" y="1444"/>
                    </a:cubicBezTo>
                    <a:cubicBezTo>
                      <a:pt x="811" y="1441"/>
                      <a:pt x="799" y="1444"/>
                      <a:pt x="804" y="1440"/>
                    </a:cubicBezTo>
                    <a:close/>
                  </a:path>
                </a:pathLst>
              </a:custGeom>
              <a:solidFill>
                <a:schemeClr val="bg1">
                  <a:lumMod val="95000"/>
                </a:schemeClr>
              </a:solidFill>
              <a:ln w="9525">
                <a:solidFill>
                  <a:schemeClr val="bg1"/>
                </a:solidFill>
                <a:round/>
                <a:headEnd/>
                <a:tailEnd/>
              </a:ln>
              <a:effectLst/>
              <a:extLst>
                <a:ext uri="{AF507438-7753-43E0-B8FC-AC1667EBCBE1}">
                  <a14:hiddenEffects xmlns:a14="http://schemas.microsoft.com/office/drawing/2010/main">
                    <a:effectLst>
                      <a:outerShdw blurRad="50800" dist="38100" dir="2699985" algn="ctr" rotWithShape="0">
                        <a:schemeClr val="tx1">
                          <a:alpha val="40000"/>
                        </a:schemeClr>
                      </a:outerShdw>
                    </a:effectLst>
                  </a14:hiddenEffects>
                </a:ext>
              </a:extLst>
            </p:spPr>
            <p:txBody>
              <a:bodyPr/>
              <a:lstStyle/>
              <a:p>
                <a:pPr defTabSz="857250">
                  <a:buClr>
                    <a:srgbClr val="000000"/>
                  </a:buClr>
                </a:pPr>
                <a:endParaRPr lang="en-US" sz="1313" kern="0" dirty="0">
                  <a:solidFill>
                    <a:srgbClr val="000000"/>
                  </a:solidFill>
                  <a:latin typeface="Arial"/>
                  <a:cs typeface="Arial"/>
                  <a:sym typeface="Arial"/>
                </a:endParaRPr>
              </a:p>
            </p:txBody>
          </p:sp>
          <p:sp>
            <p:nvSpPr>
              <p:cNvPr id="293" name="Freeform 8" descr="© INSCALE GmbH, 15.06.2010">
                <a:extLst>
                  <a:ext uri="{FF2B5EF4-FFF2-40B4-BE49-F238E27FC236}">
                    <a16:creationId xmlns:a16="http://schemas.microsoft.com/office/drawing/2014/main" id="{FB04C7CB-D098-498F-96C5-A5DA2D9AD3E4}"/>
                  </a:ext>
                </a:extLst>
              </p:cNvPr>
              <p:cNvSpPr>
                <a:spLocks noEditPoints="1"/>
              </p:cNvSpPr>
              <p:nvPr/>
            </p:nvSpPr>
            <p:spPr bwMode="auto">
              <a:xfrm>
                <a:off x="3271" y="1348"/>
                <a:ext cx="2128" cy="2131"/>
              </a:xfrm>
              <a:custGeom>
                <a:avLst/>
                <a:gdLst>
                  <a:gd name="T0" fmla="*/ 43 w 1525"/>
                  <a:gd name="T1" fmla="*/ 519 h 1529"/>
                  <a:gd name="T2" fmla="*/ 688 w 1525"/>
                  <a:gd name="T3" fmla="*/ 16 h 1529"/>
                  <a:gd name="T4" fmla="*/ 710 w 1525"/>
                  <a:gd name="T5" fmla="*/ 20 h 1529"/>
                  <a:gd name="T6" fmla="*/ 799 w 1525"/>
                  <a:gd name="T7" fmla="*/ 22 h 1529"/>
                  <a:gd name="T8" fmla="*/ 581 w 1525"/>
                  <a:gd name="T9" fmla="*/ 42 h 1529"/>
                  <a:gd name="T10" fmla="*/ 530 w 1525"/>
                  <a:gd name="T11" fmla="*/ 61 h 1529"/>
                  <a:gd name="T12" fmla="*/ 991 w 1525"/>
                  <a:gd name="T13" fmla="*/ 49 h 1529"/>
                  <a:gd name="T14" fmla="*/ 372 w 1525"/>
                  <a:gd name="T15" fmla="*/ 115 h 1529"/>
                  <a:gd name="T16" fmla="*/ 428 w 1525"/>
                  <a:gd name="T17" fmla="*/ 107 h 1529"/>
                  <a:gd name="T18" fmla="*/ 818 w 1525"/>
                  <a:gd name="T19" fmla="*/ 92 h 1529"/>
                  <a:gd name="T20" fmla="*/ 1055 w 1525"/>
                  <a:gd name="T21" fmla="*/ 192 h 1529"/>
                  <a:gd name="T22" fmla="*/ 825 w 1525"/>
                  <a:gd name="T23" fmla="*/ 120 h 1529"/>
                  <a:gd name="T24" fmla="*/ 386 w 1525"/>
                  <a:gd name="T25" fmla="*/ 131 h 1529"/>
                  <a:gd name="T26" fmla="*/ 360 w 1525"/>
                  <a:gd name="T27" fmla="*/ 122 h 1529"/>
                  <a:gd name="T28" fmla="*/ 307 w 1525"/>
                  <a:gd name="T29" fmla="*/ 157 h 1529"/>
                  <a:gd name="T30" fmla="*/ 1281 w 1525"/>
                  <a:gd name="T31" fmla="*/ 215 h 1529"/>
                  <a:gd name="T32" fmla="*/ 262 w 1525"/>
                  <a:gd name="T33" fmla="*/ 197 h 1529"/>
                  <a:gd name="T34" fmla="*/ 342 w 1525"/>
                  <a:gd name="T35" fmla="*/ 207 h 1529"/>
                  <a:gd name="T36" fmla="*/ 515 w 1525"/>
                  <a:gd name="T37" fmla="*/ 222 h 1529"/>
                  <a:gd name="T38" fmla="*/ 1092 w 1525"/>
                  <a:gd name="T39" fmla="*/ 232 h 1529"/>
                  <a:gd name="T40" fmla="*/ 1054 w 1525"/>
                  <a:gd name="T41" fmla="*/ 395 h 1529"/>
                  <a:gd name="T42" fmla="*/ 286 w 1525"/>
                  <a:gd name="T43" fmla="*/ 259 h 1529"/>
                  <a:gd name="T44" fmla="*/ 422 w 1525"/>
                  <a:gd name="T45" fmla="*/ 400 h 1529"/>
                  <a:gd name="T46" fmla="*/ 139 w 1525"/>
                  <a:gd name="T47" fmla="*/ 360 h 1529"/>
                  <a:gd name="T48" fmla="*/ 735 w 1525"/>
                  <a:gd name="T49" fmla="*/ 383 h 1529"/>
                  <a:gd name="T50" fmla="*/ 401 w 1525"/>
                  <a:gd name="T51" fmla="*/ 453 h 1529"/>
                  <a:gd name="T52" fmla="*/ 1275 w 1525"/>
                  <a:gd name="T53" fmla="*/ 515 h 1529"/>
                  <a:gd name="T54" fmla="*/ 965 w 1525"/>
                  <a:gd name="T55" fmla="*/ 472 h 1529"/>
                  <a:gd name="T56" fmla="*/ 1457 w 1525"/>
                  <a:gd name="T57" fmla="*/ 507 h 1529"/>
                  <a:gd name="T58" fmla="*/ 1123 w 1525"/>
                  <a:gd name="T59" fmla="*/ 716 h 1529"/>
                  <a:gd name="T60" fmla="*/ 1284 w 1525"/>
                  <a:gd name="T61" fmla="*/ 635 h 1529"/>
                  <a:gd name="T62" fmla="*/ 109 w 1525"/>
                  <a:gd name="T63" fmla="*/ 683 h 1529"/>
                  <a:gd name="T64" fmla="*/ 320 w 1525"/>
                  <a:gd name="T65" fmla="*/ 836 h 1529"/>
                  <a:gd name="T66" fmla="*/ 942 w 1525"/>
                  <a:gd name="T67" fmla="*/ 737 h 1529"/>
                  <a:gd name="T68" fmla="*/ 1520 w 1525"/>
                  <a:gd name="T69" fmla="*/ 791 h 1529"/>
                  <a:gd name="T70" fmla="*/ 1506 w 1525"/>
                  <a:gd name="T71" fmla="*/ 837 h 1529"/>
                  <a:gd name="T72" fmla="*/ 1392 w 1525"/>
                  <a:gd name="T73" fmla="*/ 910 h 1529"/>
                  <a:gd name="T74" fmla="*/ 1322 w 1525"/>
                  <a:gd name="T75" fmla="*/ 936 h 1529"/>
                  <a:gd name="T76" fmla="*/ 497 w 1525"/>
                  <a:gd name="T77" fmla="*/ 992 h 1529"/>
                  <a:gd name="T78" fmla="*/ 637 w 1525"/>
                  <a:gd name="T79" fmla="*/ 1004 h 1529"/>
                  <a:gd name="T80" fmla="*/ 75 w 1525"/>
                  <a:gd name="T81" fmla="*/ 1026 h 1529"/>
                  <a:gd name="T82" fmla="*/ 155 w 1525"/>
                  <a:gd name="T83" fmla="*/ 1216 h 1529"/>
                  <a:gd name="T84" fmla="*/ 1376 w 1525"/>
                  <a:gd name="T85" fmla="*/ 1175 h 1529"/>
                  <a:gd name="T86" fmla="*/ 187 w 1525"/>
                  <a:gd name="T87" fmla="*/ 1148 h 1529"/>
                  <a:gd name="T88" fmla="*/ 163 w 1525"/>
                  <a:gd name="T89" fmla="*/ 1223 h 1529"/>
                  <a:gd name="T90" fmla="*/ 363 w 1525"/>
                  <a:gd name="T91" fmla="*/ 1201 h 1529"/>
                  <a:gd name="T92" fmla="*/ 535 w 1525"/>
                  <a:gd name="T93" fmla="*/ 1295 h 1529"/>
                  <a:gd name="T94" fmla="*/ 170 w 1525"/>
                  <a:gd name="T95" fmla="*/ 1239 h 1529"/>
                  <a:gd name="T96" fmla="*/ 195 w 1525"/>
                  <a:gd name="T97" fmla="*/ 1266 h 1529"/>
                  <a:gd name="T98" fmla="*/ 224 w 1525"/>
                  <a:gd name="T99" fmla="*/ 1300 h 1529"/>
                  <a:gd name="T100" fmla="*/ 309 w 1525"/>
                  <a:gd name="T101" fmla="*/ 1356 h 1529"/>
                  <a:gd name="T102" fmla="*/ 1151 w 1525"/>
                  <a:gd name="T103" fmla="*/ 1402 h 1529"/>
                  <a:gd name="T104" fmla="*/ 618 w 1525"/>
                  <a:gd name="T105" fmla="*/ 1375 h 1529"/>
                  <a:gd name="T106" fmla="*/ 956 w 1525"/>
                  <a:gd name="T107" fmla="*/ 1397 h 1529"/>
                  <a:gd name="T108" fmla="*/ 1038 w 1525"/>
                  <a:gd name="T109" fmla="*/ 1391 h 1529"/>
                  <a:gd name="T110" fmla="*/ 697 w 1525"/>
                  <a:gd name="T111" fmla="*/ 1413 h 1529"/>
                  <a:gd name="T112" fmla="*/ 987 w 1525"/>
                  <a:gd name="T113" fmla="*/ 1439 h 1529"/>
                  <a:gd name="T114" fmla="*/ 513 w 1525"/>
                  <a:gd name="T115" fmla="*/ 1480 h 1529"/>
                  <a:gd name="T116" fmla="*/ 749 w 1525"/>
                  <a:gd name="T117" fmla="*/ 1462 h 1529"/>
                  <a:gd name="T118" fmla="*/ 975 w 1525"/>
                  <a:gd name="T119" fmla="*/ 1464 h 1529"/>
                  <a:gd name="T120" fmla="*/ 782 w 1525"/>
                  <a:gd name="T121" fmla="*/ 1475 h 1529"/>
                  <a:gd name="T122" fmla="*/ 738 w 1525"/>
                  <a:gd name="T123" fmla="*/ 1484 h 1529"/>
                  <a:gd name="T124" fmla="*/ 845 w 1525"/>
                  <a:gd name="T125" fmla="*/ 1510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B2B2B2"/>
              </a:solidFill>
              <a:ln>
                <a:noFill/>
              </a:ln>
              <a:effectLst/>
              <a:extLst>
                <a:ext uri="{91240B29-F687-4F45-9708-019B960494DF}">
                  <a14:hiddenLine xmlns:a14="http://schemas.microsoft.com/office/drawing/2010/main" w="9525">
                    <a:solidFill>
                      <a:srgbClr val="1058CE"/>
                    </a:solidFill>
                    <a:round/>
                    <a:headEnd/>
                    <a:tailEnd/>
                  </a14:hiddenLine>
                </a:ext>
                <a:ext uri="{AF507438-7753-43E0-B8FC-AC1667EBCBE1}">
                  <a14:hiddenEffects xmlns:a14="http://schemas.microsoft.com/office/drawing/2010/main">
                    <a:effectLst>
                      <a:outerShdw blurRad="50800" dist="38100" dir="2699985" algn="ctr" rotWithShape="0">
                        <a:schemeClr val="tx1">
                          <a:alpha val="40000"/>
                        </a:schemeClr>
                      </a:outerShdw>
                    </a:effectLst>
                  </a14:hiddenEffects>
                </a:ext>
              </a:extLst>
            </p:spPr>
            <p:txBody>
              <a:bodyPr/>
              <a:lstStyle/>
              <a:p>
                <a:pPr defTabSz="857250">
                  <a:buClr>
                    <a:srgbClr val="000000"/>
                  </a:buClr>
                </a:pPr>
                <a:endParaRPr lang="en-US" sz="1313" kern="0">
                  <a:solidFill>
                    <a:srgbClr val="000000"/>
                  </a:solidFill>
                  <a:latin typeface="Arial"/>
                  <a:cs typeface="Arial"/>
                  <a:sym typeface="Arial"/>
                </a:endParaRPr>
              </a:p>
            </p:txBody>
          </p:sp>
          <p:sp>
            <p:nvSpPr>
              <p:cNvPr id="294" name="Freeform 9" descr="© INSCALE GmbH, 15.06.2010">
                <a:extLst>
                  <a:ext uri="{FF2B5EF4-FFF2-40B4-BE49-F238E27FC236}">
                    <a16:creationId xmlns:a16="http://schemas.microsoft.com/office/drawing/2014/main" id="{E09C58EF-ED38-4841-84EC-11EBA06BBAA1}"/>
                  </a:ext>
                </a:extLst>
              </p:cNvPr>
              <p:cNvSpPr>
                <a:spLocks noEditPoints="1"/>
              </p:cNvSpPr>
              <p:nvPr/>
            </p:nvSpPr>
            <p:spPr bwMode="auto">
              <a:xfrm>
                <a:off x="3284" y="1360"/>
                <a:ext cx="2118" cy="2093"/>
              </a:xfrm>
              <a:custGeom>
                <a:avLst/>
                <a:gdLst>
                  <a:gd name="T0" fmla="*/ 1149 w 1701"/>
                  <a:gd name="T1" fmla="*/ 62 h 1684"/>
                  <a:gd name="T2" fmla="*/ 951 w 1701"/>
                  <a:gd name="T3" fmla="*/ 221 h 1684"/>
                  <a:gd name="T4" fmla="*/ 988 w 1701"/>
                  <a:gd name="T5" fmla="*/ 237 h 1684"/>
                  <a:gd name="T6" fmla="*/ 968 w 1701"/>
                  <a:gd name="T7" fmla="*/ 250 h 1684"/>
                  <a:gd name="T8" fmla="*/ 1369 w 1701"/>
                  <a:gd name="T9" fmla="*/ 244 h 1684"/>
                  <a:gd name="T10" fmla="*/ 942 w 1701"/>
                  <a:gd name="T11" fmla="*/ 271 h 1684"/>
                  <a:gd name="T12" fmla="*/ 1075 w 1701"/>
                  <a:gd name="T13" fmla="*/ 303 h 1684"/>
                  <a:gd name="T14" fmla="*/ 1078 w 1701"/>
                  <a:gd name="T15" fmla="*/ 374 h 1684"/>
                  <a:gd name="T16" fmla="*/ 1060 w 1701"/>
                  <a:gd name="T17" fmla="*/ 402 h 1684"/>
                  <a:gd name="T18" fmla="*/ 543 w 1701"/>
                  <a:gd name="T19" fmla="*/ 494 h 1684"/>
                  <a:gd name="T20" fmla="*/ 1256 w 1701"/>
                  <a:gd name="T21" fmla="*/ 514 h 1684"/>
                  <a:gd name="T22" fmla="*/ 535 w 1701"/>
                  <a:gd name="T23" fmla="*/ 560 h 1684"/>
                  <a:gd name="T24" fmla="*/ 991 w 1701"/>
                  <a:gd name="T25" fmla="*/ 1035 h 1684"/>
                  <a:gd name="T26" fmla="*/ 1044 w 1701"/>
                  <a:gd name="T27" fmla="*/ 1110 h 1684"/>
                  <a:gd name="T28" fmla="*/ 950 w 1701"/>
                  <a:gd name="T29" fmla="*/ 1131 h 1684"/>
                  <a:gd name="T30" fmla="*/ 1110 w 1701"/>
                  <a:gd name="T31" fmla="*/ 1150 h 1684"/>
                  <a:gd name="T32" fmla="*/ 1245 w 1701"/>
                  <a:gd name="T33" fmla="*/ 1157 h 1684"/>
                  <a:gd name="T34" fmla="*/ 1262 w 1701"/>
                  <a:gd name="T35" fmla="*/ 1197 h 1684"/>
                  <a:gd name="T36" fmla="*/ 1108 w 1701"/>
                  <a:gd name="T37" fmla="*/ 1277 h 1684"/>
                  <a:gd name="T38" fmla="*/ 1014 w 1701"/>
                  <a:gd name="T39" fmla="*/ 20 h 1684"/>
                  <a:gd name="T40" fmla="*/ 1463 w 1701"/>
                  <a:gd name="T41" fmla="*/ 270 h 1684"/>
                  <a:gd name="T42" fmla="*/ 1351 w 1701"/>
                  <a:gd name="T43" fmla="*/ 197 h 1684"/>
                  <a:gd name="T44" fmla="*/ 1371 w 1701"/>
                  <a:gd name="T45" fmla="*/ 246 h 1684"/>
                  <a:gd name="T46" fmla="*/ 1581 w 1701"/>
                  <a:gd name="T47" fmla="*/ 471 h 1684"/>
                  <a:gd name="T48" fmla="*/ 1409 w 1701"/>
                  <a:gd name="T49" fmla="*/ 1335 h 1684"/>
                  <a:gd name="T50" fmla="*/ 1207 w 1701"/>
                  <a:gd name="T51" fmla="*/ 1273 h 1684"/>
                  <a:gd name="T52" fmla="*/ 866 w 1701"/>
                  <a:gd name="T53" fmla="*/ 1341 h 1684"/>
                  <a:gd name="T54" fmla="*/ 718 w 1701"/>
                  <a:gd name="T55" fmla="*/ 1176 h 1684"/>
                  <a:gd name="T56" fmla="*/ 724 w 1701"/>
                  <a:gd name="T57" fmla="*/ 980 h 1684"/>
                  <a:gd name="T58" fmla="*/ 945 w 1701"/>
                  <a:gd name="T59" fmla="*/ 1058 h 1684"/>
                  <a:gd name="T60" fmla="*/ 1050 w 1701"/>
                  <a:gd name="T61" fmla="*/ 835 h 1684"/>
                  <a:gd name="T62" fmla="*/ 1201 w 1701"/>
                  <a:gd name="T63" fmla="*/ 646 h 1684"/>
                  <a:gd name="T64" fmla="*/ 1254 w 1701"/>
                  <a:gd name="T65" fmla="*/ 477 h 1684"/>
                  <a:gd name="T66" fmla="*/ 1130 w 1701"/>
                  <a:gd name="T67" fmla="*/ 395 h 1684"/>
                  <a:gd name="T68" fmla="*/ 1031 w 1701"/>
                  <a:gd name="T69" fmla="*/ 512 h 1684"/>
                  <a:gd name="T70" fmla="*/ 1026 w 1701"/>
                  <a:gd name="T71" fmla="*/ 347 h 1684"/>
                  <a:gd name="T72" fmla="*/ 1088 w 1701"/>
                  <a:gd name="T73" fmla="*/ 355 h 1684"/>
                  <a:gd name="T74" fmla="*/ 1132 w 1701"/>
                  <a:gd name="T75" fmla="*/ 302 h 1684"/>
                  <a:gd name="T76" fmla="*/ 1023 w 1701"/>
                  <a:gd name="T77" fmla="*/ 297 h 1684"/>
                  <a:gd name="T78" fmla="*/ 969 w 1701"/>
                  <a:gd name="T79" fmla="*/ 324 h 1684"/>
                  <a:gd name="T80" fmla="*/ 755 w 1701"/>
                  <a:gd name="T81" fmla="*/ 319 h 1684"/>
                  <a:gd name="T82" fmla="*/ 518 w 1701"/>
                  <a:gd name="T83" fmla="*/ 315 h 1684"/>
                  <a:gd name="T84" fmla="*/ 421 w 1701"/>
                  <a:gd name="T85" fmla="*/ 397 h 1684"/>
                  <a:gd name="T86" fmla="*/ 450 w 1701"/>
                  <a:gd name="T87" fmla="*/ 406 h 1684"/>
                  <a:gd name="T88" fmla="*/ 569 w 1701"/>
                  <a:gd name="T89" fmla="*/ 482 h 1684"/>
                  <a:gd name="T90" fmla="*/ 528 w 1701"/>
                  <a:gd name="T91" fmla="*/ 564 h 1684"/>
                  <a:gd name="T92" fmla="*/ 399 w 1701"/>
                  <a:gd name="T93" fmla="*/ 850 h 1684"/>
                  <a:gd name="T94" fmla="*/ 439 w 1701"/>
                  <a:gd name="T95" fmla="*/ 968 h 1684"/>
                  <a:gd name="T96" fmla="*/ 683 w 1701"/>
                  <a:gd name="T97" fmla="*/ 1249 h 1684"/>
                  <a:gd name="T98" fmla="*/ 943 w 1701"/>
                  <a:gd name="T99" fmla="*/ 1349 h 1684"/>
                  <a:gd name="T100" fmla="*/ 887 w 1701"/>
                  <a:gd name="T101" fmla="*/ 1531 h 1684"/>
                  <a:gd name="T102" fmla="*/ 1491 w 1701"/>
                  <a:gd name="T103" fmla="*/ 1396 h 1684"/>
                  <a:gd name="T104" fmla="*/ 1048 w 1701"/>
                  <a:gd name="T105" fmla="*/ 260 h 1684"/>
                  <a:gd name="T106" fmla="*/ 796 w 1701"/>
                  <a:gd name="T107" fmla="*/ 980 h 1684"/>
                  <a:gd name="T108" fmla="*/ 1250 w 1701"/>
                  <a:gd name="T109" fmla="*/ 1290 h 1684"/>
                  <a:gd name="T110" fmla="*/ 929 w 1701"/>
                  <a:gd name="T111" fmla="*/ 328 h 1684"/>
                  <a:gd name="T112" fmla="*/ 1551 w 1701"/>
                  <a:gd name="T113" fmla="*/ 384 h 1684"/>
                  <a:gd name="T114" fmla="*/ 1104 w 1701"/>
                  <a:gd name="T115" fmla="*/ 127 h 1684"/>
                  <a:gd name="T116" fmla="*/ 1063 w 1701"/>
                  <a:gd name="T117" fmla="*/ 211 h 1684"/>
                  <a:gd name="T118" fmla="*/ 1236 w 1701"/>
                  <a:gd name="T119" fmla="*/ 273 h 1684"/>
                  <a:gd name="T120" fmla="*/ 999 w 1701"/>
                  <a:gd name="T121" fmla="*/ 174 h 1684"/>
                  <a:gd name="T122" fmla="*/ 1029 w 1701"/>
                  <a:gd name="T123" fmla="*/ 205 h 1684"/>
                  <a:gd name="T124" fmla="*/ 1012 w 1701"/>
                  <a:gd name="T125" fmla="*/ 184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1" h="1684">
                    <a:moveTo>
                      <a:pt x="820" y="1"/>
                    </a:moveTo>
                    <a:cubicBezTo>
                      <a:pt x="818" y="2"/>
                      <a:pt x="812" y="0"/>
                      <a:pt x="811" y="2"/>
                    </a:cubicBezTo>
                    <a:cubicBezTo>
                      <a:pt x="814" y="2"/>
                      <a:pt x="819" y="3"/>
                      <a:pt x="820" y="1"/>
                    </a:cubicBezTo>
                    <a:close/>
                    <a:moveTo>
                      <a:pt x="875" y="1"/>
                    </a:moveTo>
                    <a:cubicBezTo>
                      <a:pt x="870" y="2"/>
                      <a:pt x="862" y="0"/>
                      <a:pt x="859" y="2"/>
                    </a:cubicBezTo>
                    <a:cubicBezTo>
                      <a:pt x="864" y="2"/>
                      <a:pt x="872" y="3"/>
                      <a:pt x="875" y="1"/>
                    </a:cubicBezTo>
                    <a:close/>
                    <a:moveTo>
                      <a:pt x="918" y="10"/>
                    </a:moveTo>
                    <a:cubicBezTo>
                      <a:pt x="924" y="11"/>
                      <a:pt x="929" y="13"/>
                      <a:pt x="934" y="10"/>
                    </a:cubicBezTo>
                    <a:cubicBezTo>
                      <a:pt x="931" y="9"/>
                      <a:pt x="927" y="11"/>
                      <a:pt x="926" y="9"/>
                    </a:cubicBezTo>
                    <a:cubicBezTo>
                      <a:pt x="949" y="8"/>
                      <a:pt x="977" y="16"/>
                      <a:pt x="998" y="17"/>
                    </a:cubicBezTo>
                    <a:cubicBezTo>
                      <a:pt x="963" y="9"/>
                      <a:pt x="922" y="2"/>
                      <a:pt x="881" y="3"/>
                    </a:cubicBezTo>
                    <a:cubicBezTo>
                      <a:pt x="895" y="5"/>
                      <a:pt x="910" y="5"/>
                      <a:pt x="922" y="9"/>
                    </a:cubicBezTo>
                    <a:cubicBezTo>
                      <a:pt x="921" y="9"/>
                      <a:pt x="919" y="9"/>
                      <a:pt x="918" y="10"/>
                    </a:cubicBezTo>
                    <a:close/>
                    <a:moveTo>
                      <a:pt x="954" y="16"/>
                    </a:moveTo>
                    <a:cubicBezTo>
                      <a:pt x="946" y="16"/>
                      <a:pt x="942" y="12"/>
                      <a:pt x="934" y="12"/>
                    </a:cubicBezTo>
                    <a:cubicBezTo>
                      <a:pt x="939" y="15"/>
                      <a:pt x="947" y="21"/>
                      <a:pt x="954" y="16"/>
                    </a:cubicBezTo>
                    <a:close/>
                    <a:moveTo>
                      <a:pt x="1099" y="46"/>
                    </a:moveTo>
                    <a:cubicBezTo>
                      <a:pt x="1089" y="40"/>
                      <a:pt x="1075" y="41"/>
                      <a:pt x="1061" y="38"/>
                    </a:cubicBezTo>
                    <a:cubicBezTo>
                      <a:pt x="1048" y="35"/>
                      <a:pt x="1035" y="29"/>
                      <a:pt x="1023" y="29"/>
                    </a:cubicBezTo>
                    <a:cubicBezTo>
                      <a:pt x="1047" y="35"/>
                      <a:pt x="1074" y="44"/>
                      <a:pt x="1099" y="46"/>
                    </a:cubicBezTo>
                    <a:close/>
                    <a:moveTo>
                      <a:pt x="1149" y="62"/>
                    </a:moveTo>
                    <a:cubicBezTo>
                      <a:pt x="1145" y="63"/>
                      <a:pt x="1143" y="58"/>
                      <a:pt x="1141" y="61"/>
                    </a:cubicBezTo>
                    <a:cubicBezTo>
                      <a:pt x="1144" y="61"/>
                      <a:pt x="1147" y="66"/>
                      <a:pt x="1149" y="62"/>
                    </a:cubicBezTo>
                    <a:close/>
                    <a:moveTo>
                      <a:pt x="1254" y="217"/>
                    </a:moveTo>
                    <a:cubicBezTo>
                      <a:pt x="1258" y="220"/>
                      <a:pt x="1260" y="230"/>
                      <a:pt x="1266" y="229"/>
                    </a:cubicBezTo>
                    <a:cubicBezTo>
                      <a:pt x="1267" y="226"/>
                      <a:pt x="1262" y="225"/>
                      <a:pt x="1265" y="224"/>
                    </a:cubicBezTo>
                    <a:cubicBezTo>
                      <a:pt x="1272" y="225"/>
                      <a:pt x="1269" y="232"/>
                      <a:pt x="1272" y="235"/>
                    </a:cubicBezTo>
                    <a:cubicBezTo>
                      <a:pt x="1276" y="229"/>
                      <a:pt x="1284" y="233"/>
                      <a:pt x="1284" y="239"/>
                    </a:cubicBezTo>
                    <a:cubicBezTo>
                      <a:pt x="1285" y="239"/>
                      <a:pt x="1287" y="239"/>
                      <a:pt x="1288" y="239"/>
                    </a:cubicBezTo>
                    <a:cubicBezTo>
                      <a:pt x="1289" y="237"/>
                      <a:pt x="1287" y="237"/>
                      <a:pt x="1287" y="235"/>
                    </a:cubicBezTo>
                    <a:cubicBezTo>
                      <a:pt x="1289" y="236"/>
                      <a:pt x="1294" y="235"/>
                      <a:pt x="1297" y="234"/>
                    </a:cubicBezTo>
                    <a:cubicBezTo>
                      <a:pt x="1291" y="218"/>
                      <a:pt x="1279" y="196"/>
                      <a:pt x="1259" y="201"/>
                    </a:cubicBezTo>
                    <a:cubicBezTo>
                      <a:pt x="1264" y="203"/>
                      <a:pt x="1264" y="208"/>
                      <a:pt x="1261" y="211"/>
                    </a:cubicBezTo>
                    <a:cubicBezTo>
                      <a:pt x="1263" y="211"/>
                      <a:pt x="1264" y="213"/>
                      <a:pt x="1265" y="214"/>
                    </a:cubicBezTo>
                    <a:cubicBezTo>
                      <a:pt x="1264" y="215"/>
                      <a:pt x="1262" y="214"/>
                      <a:pt x="1262" y="215"/>
                    </a:cubicBezTo>
                    <a:cubicBezTo>
                      <a:pt x="1265" y="215"/>
                      <a:pt x="1268" y="220"/>
                      <a:pt x="1266" y="221"/>
                    </a:cubicBezTo>
                    <a:cubicBezTo>
                      <a:pt x="1264" y="219"/>
                      <a:pt x="1259" y="214"/>
                      <a:pt x="1254" y="217"/>
                    </a:cubicBezTo>
                    <a:close/>
                    <a:moveTo>
                      <a:pt x="965" y="206"/>
                    </a:moveTo>
                    <a:cubicBezTo>
                      <a:pt x="967" y="203"/>
                      <a:pt x="963" y="200"/>
                      <a:pt x="962" y="203"/>
                    </a:cubicBezTo>
                    <a:cubicBezTo>
                      <a:pt x="963" y="204"/>
                      <a:pt x="963" y="205"/>
                      <a:pt x="965" y="206"/>
                    </a:cubicBezTo>
                    <a:close/>
                    <a:moveTo>
                      <a:pt x="945" y="212"/>
                    </a:moveTo>
                    <a:cubicBezTo>
                      <a:pt x="945" y="218"/>
                      <a:pt x="951" y="216"/>
                      <a:pt x="951" y="221"/>
                    </a:cubicBezTo>
                    <a:cubicBezTo>
                      <a:pt x="957" y="218"/>
                      <a:pt x="958" y="223"/>
                      <a:pt x="964" y="223"/>
                    </a:cubicBezTo>
                    <a:cubicBezTo>
                      <a:pt x="964" y="211"/>
                      <a:pt x="954" y="211"/>
                      <a:pt x="945" y="212"/>
                    </a:cubicBezTo>
                    <a:close/>
                    <a:moveTo>
                      <a:pt x="982" y="222"/>
                    </a:moveTo>
                    <a:cubicBezTo>
                      <a:pt x="979" y="217"/>
                      <a:pt x="973" y="211"/>
                      <a:pt x="967" y="213"/>
                    </a:cubicBezTo>
                    <a:cubicBezTo>
                      <a:pt x="967" y="221"/>
                      <a:pt x="975" y="224"/>
                      <a:pt x="982" y="222"/>
                    </a:cubicBezTo>
                    <a:close/>
                    <a:moveTo>
                      <a:pt x="994" y="222"/>
                    </a:moveTo>
                    <a:cubicBezTo>
                      <a:pt x="995" y="219"/>
                      <a:pt x="990" y="216"/>
                      <a:pt x="989" y="220"/>
                    </a:cubicBezTo>
                    <a:cubicBezTo>
                      <a:pt x="991" y="221"/>
                      <a:pt x="991" y="223"/>
                      <a:pt x="994" y="222"/>
                    </a:cubicBezTo>
                    <a:close/>
                    <a:moveTo>
                      <a:pt x="916" y="228"/>
                    </a:moveTo>
                    <a:cubicBezTo>
                      <a:pt x="915" y="234"/>
                      <a:pt x="920" y="235"/>
                      <a:pt x="926" y="235"/>
                    </a:cubicBezTo>
                    <a:cubicBezTo>
                      <a:pt x="927" y="230"/>
                      <a:pt x="928" y="225"/>
                      <a:pt x="932" y="223"/>
                    </a:cubicBezTo>
                    <a:cubicBezTo>
                      <a:pt x="931" y="220"/>
                      <a:pt x="925" y="220"/>
                      <a:pt x="922" y="221"/>
                    </a:cubicBezTo>
                    <a:cubicBezTo>
                      <a:pt x="921" y="225"/>
                      <a:pt x="924" y="226"/>
                      <a:pt x="922" y="228"/>
                    </a:cubicBezTo>
                    <a:cubicBezTo>
                      <a:pt x="921" y="226"/>
                      <a:pt x="917" y="226"/>
                      <a:pt x="916" y="228"/>
                    </a:cubicBezTo>
                    <a:close/>
                    <a:moveTo>
                      <a:pt x="945" y="234"/>
                    </a:moveTo>
                    <a:cubicBezTo>
                      <a:pt x="945" y="230"/>
                      <a:pt x="945" y="227"/>
                      <a:pt x="941" y="227"/>
                    </a:cubicBezTo>
                    <a:cubicBezTo>
                      <a:pt x="941" y="230"/>
                      <a:pt x="942" y="233"/>
                      <a:pt x="945" y="234"/>
                    </a:cubicBezTo>
                    <a:close/>
                    <a:moveTo>
                      <a:pt x="998" y="237"/>
                    </a:moveTo>
                    <a:cubicBezTo>
                      <a:pt x="997" y="236"/>
                      <a:pt x="997" y="234"/>
                      <a:pt x="997" y="232"/>
                    </a:cubicBezTo>
                    <a:cubicBezTo>
                      <a:pt x="989" y="229"/>
                      <a:pt x="979" y="226"/>
                      <a:pt x="971" y="229"/>
                    </a:cubicBezTo>
                    <a:cubicBezTo>
                      <a:pt x="973" y="238"/>
                      <a:pt x="983" y="232"/>
                      <a:pt x="988" y="237"/>
                    </a:cubicBezTo>
                    <a:cubicBezTo>
                      <a:pt x="987" y="244"/>
                      <a:pt x="989" y="247"/>
                      <a:pt x="992" y="250"/>
                    </a:cubicBezTo>
                    <a:cubicBezTo>
                      <a:pt x="994" y="248"/>
                      <a:pt x="1000" y="249"/>
                      <a:pt x="1000" y="246"/>
                    </a:cubicBezTo>
                    <a:cubicBezTo>
                      <a:pt x="1011" y="249"/>
                      <a:pt x="1022" y="243"/>
                      <a:pt x="1033" y="240"/>
                    </a:cubicBezTo>
                    <a:cubicBezTo>
                      <a:pt x="1032" y="236"/>
                      <a:pt x="1032" y="236"/>
                      <a:pt x="1033" y="232"/>
                    </a:cubicBezTo>
                    <a:cubicBezTo>
                      <a:pt x="1020" y="220"/>
                      <a:pt x="1011" y="241"/>
                      <a:pt x="998" y="237"/>
                    </a:cubicBezTo>
                    <a:close/>
                    <a:moveTo>
                      <a:pt x="891" y="242"/>
                    </a:moveTo>
                    <a:cubicBezTo>
                      <a:pt x="892" y="243"/>
                      <a:pt x="890" y="247"/>
                      <a:pt x="893" y="246"/>
                    </a:cubicBezTo>
                    <a:cubicBezTo>
                      <a:pt x="900" y="245"/>
                      <a:pt x="903" y="240"/>
                      <a:pt x="905" y="235"/>
                    </a:cubicBezTo>
                    <a:cubicBezTo>
                      <a:pt x="891" y="226"/>
                      <a:pt x="883" y="241"/>
                      <a:pt x="868" y="238"/>
                    </a:cubicBezTo>
                    <a:cubicBezTo>
                      <a:pt x="867" y="240"/>
                      <a:pt x="868" y="243"/>
                      <a:pt x="868" y="246"/>
                    </a:cubicBezTo>
                    <a:cubicBezTo>
                      <a:pt x="869" y="247"/>
                      <a:pt x="876" y="244"/>
                      <a:pt x="875" y="250"/>
                    </a:cubicBezTo>
                    <a:cubicBezTo>
                      <a:pt x="878" y="250"/>
                      <a:pt x="882" y="250"/>
                      <a:pt x="885" y="250"/>
                    </a:cubicBezTo>
                    <a:cubicBezTo>
                      <a:pt x="886" y="247"/>
                      <a:pt x="886" y="242"/>
                      <a:pt x="891" y="242"/>
                    </a:cubicBezTo>
                    <a:close/>
                    <a:moveTo>
                      <a:pt x="968" y="235"/>
                    </a:moveTo>
                    <a:cubicBezTo>
                      <a:pt x="964" y="233"/>
                      <a:pt x="963" y="235"/>
                      <a:pt x="958" y="234"/>
                    </a:cubicBezTo>
                    <a:cubicBezTo>
                      <a:pt x="956" y="235"/>
                      <a:pt x="958" y="235"/>
                      <a:pt x="958" y="238"/>
                    </a:cubicBezTo>
                    <a:cubicBezTo>
                      <a:pt x="953" y="235"/>
                      <a:pt x="955" y="242"/>
                      <a:pt x="953" y="244"/>
                    </a:cubicBezTo>
                    <a:cubicBezTo>
                      <a:pt x="951" y="241"/>
                      <a:pt x="950" y="237"/>
                      <a:pt x="945" y="237"/>
                    </a:cubicBezTo>
                    <a:cubicBezTo>
                      <a:pt x="943" y="242"/>
                      <a:pt x="948" y="248"/>
                      <a:pt x="955" y="247"/>
                    </a:cubicBezTo>
                    <a:cubicBezTo>
                      <a:pt x="955" y="249"/>
                      <a:pt x="958" y="250"/>
                      <a:pt x="958" y="253"/>
                    </a:cubicBezTo>
                    <a:cubicBezTo>
                      <a:pt x="962" y="253"/>
                      <a:pt x="965" y="251"/>
                      <a:pt x="968" y="250"/>
                    </a:cubicBezTo>
                    <a:cubicBezTo>
                      <a:pt x="966" y="245"/>
                      <a:pt x="971" y="240"/>
                      <a:pt x="968" y="235"/>
                    </a:cubicBezTo>
                    <a:close/>
                    <a:moveTo>
                      <a:pt x="938" y="242"/>
                    </a:moveTo>
                    <a:cubicBezTo>
                      <a:pt x="935" y="241"/>
                      <a:pt x="936" y="245"/>
                      <a:pt x="934" y="245"/>
                    </a:cubicBezTo>
                    <a:cubicBezTo>
                      <a:pt x="932" y="243"/>
                      <a:pt x="934" y="236"/>
                      <a:pt x="930" y="236"/>
                    </a:cubicBezTo>
                    <a:cubicBezTo>
                      <a:pt x="928" y="239"/>
                      <a:pt x="924" y="239"/>
                      <a:pt x="924" y="243"/>
                    </a:cubicBezTo>
                    <a:cubicBezTo>
                      <a:pt x="925" y="245"/>
                      <a:pt x="929" y="244"/>
                      <a:pt x="928" y="248"/>
                    </a:cubicBezTo>
                    <a:cubicBezTo>
                      <a:pt x="924" y="248"/>
                      <a:pt x="923" y="250"/>
                      <a:pt x="919" y="250"/>
                    </a:cubicBezTo>
                    <a:cubicBezTo>
                      <a:pt x="918" y="248"/>
                      <a:pt x="918" y="244"/>
                      <a:pt x="916" y="242"/>
                    </a:cubicBezTo>
                    <a:cubicBezTo>
                      <a:pt x="912" y="243"/>
                      <a:pt x="910" y="240"/>
                      <a:pt x="911" y="235"/>
                    </a:cubicBezTo>
                    <a:cubicBezTo>
                      <a:pt x="909" y="235"/>
                      <a:pt x="908" y="235"/>
                      <a:pt x="907" y="235"/>
                    </a:cubicBezTo>
                    <a:cubicBezTo>
                      <a:pt x="906" y="239"/>
                      <a:pt x="909" y="239"/>
                      <a:pt x="910" y="241"/>
                    </a:cubicBezTo>
                    <a:cubicBezTo>
                      <a:pt x="904" y="244"/>
                      <a:pt x="896" y="247"/>
                      <a:pt x="897" y="254"/>
                    </a:cubicBezTo>
                    <a:cubicBezTo>
                      <a:pt x="893" y="254"/>
                      <a:pt x="889" y="254"/>
                      <a:pt x="890" y="259"/>
                    </a:cubicBezTo>
                    <a:cubicBezTo>
                      <a:pt x="901" y="257"/>
                      <a:pt x="902" y="269"/>
                      <a:pt x="916" y="264"/>
                    </a:cubicBezTo>
                    <a:cubicBezTo>
                      <a:pt x="918" y="254"/>
                      <a:pt x="952" y="255"/>
                      <a:pt x="938" y="242"/>
                    </a:cubicBezTo>
                    <a:close/>
                    <a:moveTo>
                      <a:pt x="903" y="259"/>
                    </a:moveTo>
                    <a:cubicBezTo>
                      <a:pt x="904" y="258"/>
                      <a:pt x="905" y="257"/>
                      <a:pt x="908" y="258"/>
                    </a:cubicBezTo>
                    <a:cubicBezTo>
                      <a:pt x="908" y="260"/>
                      <a:pt x="904" y="261"/>
                      <a:pt x="903" y="259"/>
                    </a:cubicBezTo>
                    <a:close/>
                    <a:moveTo>
                      <a:pt x="1369" y="244"/>
                    </a:moveTo>
                    <a:cubicBezTo>
                      <a:pt x="1366" y="244"/>
                      <a:pt x="1364" y="237"/>
                      <a:pt x="1361" y="239"/>
                    </a:cubicBezTo>
                    <a:cubicBezTo>
                      <a:pt x="1363" y="241"/>
                      <a:pt x="1366" y="247"/>
                      <a:pt x="1369" y="244"/>
                    </a:cubicBezTo>
                    <a:close/>
                    <a:moveTo>
                      <a:pt x="983" y="242"/>
                    </a:moveTo>
                    <a:cubicBezTo>
                      <a:pt x="975" y="241"/>
                      <a:pt x="970" y="245"/>
                      <a:pt x="972" y="250"/>
                    </a:cubicBezTo>
                    <a:cubicBezTo>
                      <a:pt x="975" y="251"/>
                      <a:pt x="979" y="252"/>
                      <a:pt x="984" y="252"/>
                    </a:cubicBezTo>
                    <a:cubicBezTo>
                      <a:pt x="984" y="248"/>
                      <a:pt x="984" y="245"/>
                      <a:pt x="983" y="242"/>
                    </a:cubicBezTo>
                    <a:close/>
                    <a:moveTo>
                      <a:pt x="880" y="257"/>
                    </a:moveTo>
                    <a:cubicBezTo>
                      <a:pt x="882" y="259"/>
                      <a:pt x="887" y="256"/>
                      <a:pt x="887" y="253"/>
                    </a:cubicBezTo>
                    <a:cubicBezTo>
                      <a:pt x="884" y="251"/>
                      <a:pt x="880" y="253"/>
                      <a:pt x="880" y="257"/>
                    </a:cubicBezTo>
                    <a:close/>
                    <a:moveTo>
                      <a:pt x="996" y="256"/>
                    </a:moveTo>
                    <a:cubicBezTo>
                      <a:pt x="988" y="253"/>
                      <a:pt x="983" y="256"/>
                      <a:pt x="975" y="256"/>
                    </a:cubicBezTo>
                    <a:cubicBezTo>
                      <a:pt x="975" y="261"/>
                      <a:pt x="972" y="263"/>
                      <a:pt x="969" y="266"/>
                    </a:cubicBezTo>
                    <a:cubicBezTo>
                      <a:pt x="973" y="270"/>
                      <a:pt x="972" y="277"/>
                      <a:pt x="978" y="279"/>
                    </a:cubicBezTo>
                    <a:cubicBezTo>
                      <a:pt x="981" y="277"/>
                      <a:pt x="981" y="272"/>
                      <a:pt x="983" y="269"/>
                    </a:cubicBezTo>
                    <a:cubicBezTo>
                      <a:pt x="988" y="268"/>
                      <a:pt x="988" y="272"/>
                      <a:pt x="992" y="270"/>
                    </a:cubicBezTo>
                    <a:cubicBezTo>
                      <a:pt x="989" y="263"/>
                      <a:pt x="999" y="265"/>
                      <a:pt x="996" y="256"/>
                    </a:cubicBezTo>
                    <a:close/>
                    <a:moveTo>
                      <a:pt x="957" y="290"/>
                    </a:moveTo>
                    <a:cubicBezTo>
                      <a:pt x="961" y="289"/>
                      <a:pt x="964" y="286"/>
                      <a:pt x="968" y="284"/>
                    </a:cubicBezTo>
                    <a:cubicBezTo>
                      <a:pt x="969" y="276"/>
                      <a:pt x="965" y="272"/>
                      <a:pt x="961" y="269"/>
                    </a:cubicBezTo>
                    <a:cubicBezTo>
                      <a:pt x="963" y="268"/>
                      <a:pt x="966" y="266"/>
                      <a:pt x="965" y="261"/>
                    </a:cubicBezTo>
                    <a:cubicBezTo>
                      <a:pt x="959" y="258"/>
                      <a:pt x="948" y="260"/>
                      <a:pt x="946" y="266"/>
                    </a:cubicBezTo>
                    <a:cubicBezTo>
                      <a:pt x="946" y="270"/>
                      <a:pt x="951" y="268"/>
                      <a:pt x="950" y="273"/>
                    </a:cubicBezTo>
                    <a:cubicBezTo>
                      <a:pt x="948" y="272"/>
                      <a:pt x="946" y="270"/>
                      <a:pt x="942" y="271"/>
                    </a:cubicBezTo>
                    <a:cubicBezTo>
                      <a:pt x="944" y="281"/>
                      <a:pt x="954" y="282"/>
                      <a:pt x="957" y="290"/>
                    </a:cubicBezTo>
                    <a:close/>
                    <a:moveTo>
                      <a:pt x="925" y="270"/>
                    </a:moveTo>
                    <a:cubicBezTo>
                      <a:pt x="927" y="275"/>
                      <a:pt x="935" y="278"/>
                      <a:pt x="938" y="272"/>
                    </a:cubicBezTo>
                    <a:cubicBezTo>
                      <a:pt x="937" y="268"/>
                      <a:pt x="926" y="265"/>
                      <a:pt x="925" y="270"/>
                    </a:cubicBezTo>
                    <a:close/>
                    <a:moveTo>
                      <a:pt x="1409" y="289"/>
                    </a:moveTo>
                    <a:cubicBezTo>
                      <a:pt x="1413" y="292"/>
                      <a:pt x="1415" y="298"/>
                      <a:pt x="1420" y="300"/>
                    </a:cubicBezTo>
                    <a:cubicBezTo>
                      <a:pt x="1421" y="301"/>
                      <a:pt x="1423" y="299"/>
                      <a:pt x="1424" y="300"/>
                    </a:cubicBezTo>
                    <a:cubicBezTo>
                      <a:pt x="1432" y="306"/>
                      <a:pt x="1433" y="319"/>
                      <a:pt x="1444" y="319"/>
                    </a:cubicBezTo>
                    <a:cubicBezTo>
                      <a:pt x="1439" y="310"/>
                      <a:pt x="1437" y="301"/>
                      <a:pt x="1432" y="294"/>
                    </a:cubicBezTo>
                    <a:cubicBezTo>
                      <a:pt x="1428" y="288"/>
                      <a:pt x="1420" y="285"/>
                      <a:pt x="1415" y="281"/>
                    </a:cubicBezTo>
                    <a:cubicBezTo>
                      <a:pt x="1410" y="276"/>
                      <a:pt x="1408" y="267"/>
                      <a:pt x="1399" y="267"/>
                    </a:cubicBezTo>
                    <a:cubicBezTo>
                      <a:pt x="1396" y="277"/>
                      <a:pt x="1407" y="280"/>
                      <a:pt x="1411" y="286"/>
                    </a:cubicBezTo>
                    <a:cubicBezTo>
                      <a:pt x="1411" y="288"/>
                      <a:pt x="1408" y="287"/>
                      <a:pt x="1409" y="289"/>
                    </a:cubicBezTo>
                    <a:close/>
                    <a:moveTo>
                      <a:pt x="1060" y="293"/>
                    </a:moveTo>
                    <a:cubicBezTo>
                      <a:pt x="1059" y="296"/>
                      <a:pt x="1061" y="298"/>
                      <a:pt x="1063" y="298"/>
                    </a:cubicBezTo>
                    <a:cubicBezTo>
                      <a:pt x="1063" y="295"/>
                      <a:pt x="1063" y="292"/>
                      <a:pt x="1060" y="293"/>
                    </a:cubicBezTo>
                    <a:close/>
                    <a:moveTo>
                      <a:pt x="1052" y="303"/>
                    </a:moveTo>
                    <a:cubicBezTo>
                      <a:pt x="1055" y="303"/>
                      <a:pt x="1059" y="296"/>
                      <a:pt x="1055" y="295"/>
                    </a:cubicBezTo>
                    <a:cubicBezTo>
                      <a:pt x="1053" y="297"/>
                      <a:pt x="1052" y="299"/>
                      <a:pt x="1052" y="303"/>
                    </a:cubicBezTo>
                    <a:close/>
                    <a:moveTo>
                      <a:pt x="1070" y="299"/>
                    </a:moveTo>
                    <a:cubicBezTo>
                      <a:pt x="1070" y="302"/>
                      <a:pt x="1072" y="303"/>
                      <a:pt x="1075" y="303"/>
                    </a:cubicBezTo>
                    <a:cubicBezTo>
                      <a:pt x="1076" y="299"/>
                      <a:pt x="1072" y="300"/>
                      <a:pt x="1070" y="299"/>
                    </a:cubicBezTo>
                    <a:close/>
                    <a:moveTo>
                      <a:pt x="1084" y="308"/>
                    </a:moveTo>
                    <a:cubicBezTo>
                      <a:pt x="1084" y="304"/>
                      <a:pt x="1080" y="306"/>
                      <a:pt x="1078" y="307"/>
                    </a:cubicBezTo>
                    <a:cubicBezTo>
                      <a:pt x="1077" y="310"/>
                      <a:pt x="1082" y="310"/>
                      <a:pt x="1084" y="308"/>
                    </a:cubicBezTo>
                    <a:close/>
                    <a:moveTo>
                      <a:pt x="1065" y="319"/>
                    </a:moveTo>
                    <a:cubicBezTo>
                      <a:pt x="1071" y="319"/>
                      <a:pt x="1072" y="319"/>
                      <a:pt x="1076" y="316"/>
                    </a:cubicBezTo>
                    <a:cubicBezTo>
                      <a:pt x="1077" y="311"/>
                      <a:pt x="1075" y="309"/>
                      <a:pt x="1073" y="307"/>
                    </a:cubicBezTo>
                    <a:cubicBezTo>
                      <a:pt x="1064" y="304"/>
                      <a:pt x="1061" y="314"/>
                      <a:pt x="1065" y="319"/>
                    </a:cubicBezTo>
                    <a:close/>
                    <a:moveTo>
                      <a:pt x="940" y="324"/>
                    </a:moveTo>
                    <a:cubicBezTo>
                      <a:pt x="939" y="329"/>
                      <a:pt x="946" y="329"/>
                      <a:pt x="944" y="323"/>
                    </a:cubicBezTo>
                    <a:cubicBezTo>
                      <a:pt x="942" y="323"/>
                      <a:pt x="941" y="323"/>
                      <a:pt x="940" y="324"/>
                    </a:cubicBezTo>
                    <a:close/>
                    <a:moveTo>
                      <a:pt x="1036" y="351"/>
                    </a:moveTo>
                    <a:cubicBezTo>
                      <a:pt x="1035" y="348"/>
                      <a:pt x="1034" y="347"/>
                      <a:pt x="1032" y="347"/>
                    </a:cubicBezTo>
                    <a:cubicBezTo>
                      <a:pt x="1032" y="349"/>
                      <a:pt x="1032" y="351"/>
                      <a:pt x="1036" y="351"/>
                    </a:cubicBezTo>
                    <a:close/>
                    <a:moveTo>
                      <a:pt x="433" y="354"/>
                    </a:moveTo>
                    <a:cubicBezTo>
                      <a:pt x="431" y="345"/>
                      <a:pt x="419" y="347"/>
                      <a:pt x="418" y="355"/>
                    </a:cubicBezTo>
                    <a:cubicBezTo>
                      <a:pt x="421" y="358"/>
                      <a:pt x="430" y="357"/>
                      <a:pt x="433" y="354"/>
                    </a:cubicBezTo>
                    <a:close/>
                    <a:moveTo>
                      <a:pt x="1155" y="365"/>
                    </a:moveTo>
                    <a:cubicBezTo>
                      <a:pt x="1155" y="362"/>
                      <a:pt x="1151" y="362"/>
                      <a:pt x="1150" y="363"/>
                    </a:cubicBezTo>
                    <a:cubicBezTo>
                      <a:pt x="1149" y="366"/>
                      <a:pt x="1153" y="367"/>
                      <a:pt x="1155" y="365"/>
                    </a:cubicBezTo>
                    <a:close/>
                    <a:moveTo>
                      <a:pt x="1078" y="374"/>
                    </a:moveTo>
                    <a:cubicBezTo>
                      <a:pt x="1078" y="371"/>
                      <a:pt x="1074" y="367"/>
                      <a:pt x="1072" y="370"/>
                    </a:cubicBezTo>
                    <a:cubicBezTo>
                      <a:pt x="1074" y="371"/>
                      <a:pt x="1074" y="375"/>
                      <a:pt x="1078" y="374"/>
                    </a:cubicBezTo>
                    <a:close/>
                    <a:moveTo>
                      <a:pt x="1066" y="373"/>
                    </a:moveTo>
                    <a:cubicBezTo>
                      <a:pt x="1066" y="377"/>
                      <a:pt x="1067" y="379"/>
                      <a:pt x="1072" y="379"/>
                    </a:cubicBezTo>
                    <a:cubicBezTo>
                      <a:pt x="1073" y="376"/>
                      <a:pt x="1072" y="374"/>
                      <a:pt x="1071" y="372"/>
                    </a:cubicBezTo>
                    <a:cubicBezTo>
                      <a:pt x="1069" y="371"/>
                      <a:pt x="1067" y="372"/>
                      <a:pt x="1066" y="373"/>
                    </a:cubicBezTo>
                    <a:close/>
                    <a:moveTo>
                      <a:pt x="1157" y="378"/>
                    </a:moveTo>
                    <a:cubicBezTo>
                      <a:pt x="1156" y="374"/>
                      <a:pt x="1152" y="374"/>
                      <a:pt x="1151" y="378"/>
                    </a:cubicBezTo>
                    <a:cubicBezTo>
                      <a:pt x="1152" y="379"/>
                      <a:pt x="1157" y="381"/>
                      <a:pt x="1157" y="378"/>
                    </a:cubicBezTo>
                    <a:close/>
                    <a:moveTo>
                      <a:pt x="1042" y="384"/>
                    </a:moveTo>
                    <a:cubicBezTo>
                      <a:pt x="1034" y="381"/>
                      <a:pt x="1033" y="396"/>
                      <a:pt x="1034" y="402"/>
                    </a:cubicBezTo>
                    <a:cubicBezTo>
                      <a:pt x="1044" y="404"/>
                      <a:pt x="1045" y="392"/>
                      <a:pt x="1042" y="384"/>
                    </a:cubicBezTo>
                    <a:close/>
                    <a:moveTo>
                      <a:pt x="291" y="392"/>
                    </a:moveTo>
                    <a:cubicBezTo>
                      <a:pt x="296" y="393"/>
                      <a:pt x="298" y="392"/>
                      <a:pt x="303" y="394"/>
                    </a:cubicBezTo>
                    <a:cubicBezTo>
                      <a:pt x="303" y="392"/>
                      <a:pt x="306" y="392"/>
                      <a:pt x="305" y="389"/>
                    </a:cubicBezTo>
                    <a:cubicBezTo>
                      <a:pt x="298" y="390"/>
                      <a:pt x="294" y="388"/>
                      <a:pt x="291" y="392"/>
                    </a:cubicBezTo>
                    <a:close/>
                    <a:moveTo>
                      <a:pt x="306" y="394"/>
                    </a:moveTo>
                    <a:cubicBezTo>
                      <a:pt x="305" y="401"/>
                      <a:pt x="317" y="397"/>
                      <a:pt x="316" y="392"/>
                    </a:cubicBezTo>
                    <a:cubicBezTo>
                      <a:pt x="311" y="392"/>
                      <a:pt x="310" y="394"/>
                      <a:pt x="306" y="394"/>
                    </a:cubicBezTo>
                    <a:close/>
                    <a:moveTo>
                      <a:pt x="1054" y="398"/>
                    </a:moveTo>
                    <a:cubicBezTo>
                      <a:pt x="1055" y="400"/>
                      <a:pt x="1056" y="402"/>
                      <a:pt x="1060" y="402"/>
                    </a:cubicBezTo>
                    <a:cubicBezTo>
                      <a:pt x="1066" y="395"/>
                      <a:pt x="1055" y="387"/>
                      <a:pt x="1054" y="398"/>
                    </a:cubicBezTo>
                    <a:close/>
                    <a:moveTo>
                      <a:pt x="326" y="395"/>
                    </a:moveTo>
                    <a:cubicBezTo>
                      <a:pt x="324" y="395"/>
                      <a:pt x="322" y="395"/>
                      <a:pt x="320" y="395"/>
                    </a:cubicBezTo>
                    <a:cubicBezTo>
                      <a:pt x="321" y="400"/>
                      <a:pt x="325" y="398"/>
                      <a:pt x="326" y="395"/>
                    </a:cubicBezTo>
                    <a:close/>
                    <a:moveTo>
                      <a:pt x="1136" y="399"/>
                    </a:moveTo>
                    <a:cubicBezTo>
                      <a:pt x="1139" y="400"/>
                      <a:pt x="1140" y="402"/>
                      <a:pt x="1143" y="403"/>
                    </a:cubicBezTo>
                    <a:cubicBezTo>
                      <a:pt x="1145" y="401"/>
                      <a:pt x="1143" y="399"/>
                      <a:pt x="1142" y="397"/>
                    </a:cubicBezTo>
                    <a:cubicBezTo>
                      <a:pt x="1139" y="397"/>
                      <a:pt x="1137" y="397"/>
                      <a:pt x="1136" y="399"/>
                    </a:cubicBezTo>
                    <a:close/>
                    <a:moveTo>
                      <a:pt x="554" y="473"/>
                    </a:moveTo>
                    <a:cubicBezTo>
                      <a:pt x="558" y="468"/>
                      <a:pt x="563" y="465"/>
                      <a:pt x="568" y="462"/>
                    </a:cubicBezTo>
                    <a:cubicBezTo>
                      <a:pt x="569" y="459"/>
                      <a:pt x="568" y="455"/>
                      <a:pt x="573" y="455"/>
                    </a:cubicBezTo>
                    <a:cubicBezTo>
                      <a:pt x="573" y="458"/>
                      <a:pt x="571" y="458"/>
                      <a:pt x="572" y="461"/>
                    </a:cubicBezTo>
                    <a:cubicBezTo>
                      <a:pt x="580" y="460"/>
                      <a:pt x="584" y="455"/>
                      <a:pt x="587" y="449"/>
                    </a:cubicBezTo>
                    <a:cubicBezTo>
                      <a:pt x="584" y="446"/>
                      <a:pt x="582" y="451"/>
                      <a:pt x="579" y="451"/>
                    </a:cubicBezTo>
                    <a:cubicBezTo>
                      <a:pt x="579" y="448"/>
                      <a:pt x="578" y="447"/>
                      <a:pt x="578" y="446"/>
                    </a:cubicBezTo>
                    <a:cubicBezTo>
                      <a:pt x="572" y="445"/>
                      <a:pt x="569" y="448"/>
                      <a:pt x="570" y="453"/>
                    </a:cubicBezTo>
                    <a:cubicBezTo>
                      <a:pt x="562" y="457"/>
                      <a:pt x="553" y="464"/>
                      <a:pt x="554" y="473"/>
                    </a:cubicBezTo>
                    <a:close/>
                    <a:moveTo>
                      <a:pt x="565" y="473"/>
                    </a:moveTo>
                    <a:cubicBezTo>
                      <a:pt x="570" y="471"/>
                      <a:pt x="575" y="470"/>
                      <a:pt x="577" y="466"/>
                    </a:cubicBezTo>
                    <a:cubicBezTo>
                      <a:pt x="573" y="462"/>
                      <a:pt x="566" y="467"/>
                      <a:pt x="565" y="473"/>
                    </a:cubicBezTo>
                    <a:close/>
                    <a:moveTo>
                      <a:pt x="543" y="494"/>
                    </a:moveTo>
                    <a:cubicBezTo>
                      <a:pt x="547" y="494"/>
                      <a:pt x="547" y="489"/>
                      <a:pt x="550" y="488"/>
                    </a:cubicBezTo>
                    <a:cubicBezTo>
                      <a:pt x="550" y="492"/>
                      <a:pt x="548" y="492"/>
                      <a:pt x="549" y="496"/>
                    </a:cubicBezTo>
                    <a:cubicBezTo>
                      <a:pt x="556" y="491"/>
                      <a:pt x="565" y="485"/>
                      <a:pt x="563" y="475"/>
                    </a:cubicBezTo>
                    <a:cubicBezTo>
                      <a:pt x="556" y="480"/>
                      <a:pt x="547" y="485"/>
                      <a:pt x="543" y="494"/>
                    </a:cubicBezTo>
                    <a:close/>
                    <a:moveTo>
                      <a:pt x="1053" y="484"/>
                    </a:moveTo>
                    <a:cubicBezTo>
                      <a:pt x="1053" y="489"/>
                      <a:pt x="1054" y="492"/>
                      <a:pt x="1059" y="492"/>
                    </a:cubicBezTo>
                    <a:cubicBezTo>
                      <a:pt x="1065" y="488"/>
                      <a:pt x="1058" y="478"/>
                      <a:pt x="1053" y="484"/>
                    </a:cubicBezTo>
                    <a:close/>
                    <a:moveTo>
                      <a:pt x="514" y="533"/>
                    </a:moveTo>
                    <a:cubicBezTo>
                      <a:pt x="519" y="519"/>
                      <a:pt x="532" y="512"/>
                      <a:pt x="542" y="503"/>
                    </a:cubicBezTo>
                    <a:cubicBezTo>
                      <a:pt x="539" y="503"/>
                      <a:pt x="538" y="505"/>
                      <a:pt x="535" y="504"/>
                    </a:cubicBezTo>
                    <a:cubicBezTo>
                      <a:pt x="533" y="503"/>
                      <a:pt x="533" y="501"/>
                      <a:pt x="531" y="500"/>
                    </a:cubicBezTo>
                    <a:cubicBezTo>
                      <a:pt x="530" y="500"/>
                      <a:pt x="529" y="500"/>
                      <a:pt x="529" y="500"/>
                    </a:cubicBezTo>
                    <a:cubicBezTo>
                      <a:pt x="528" y="504"/>
                      <a:pt x="521" y="506"/>
                      <a:pt x="519" y="511"/>
                    </a:cubicBezTo>
                    <a:cubicBezTo>
                      <a:pt x="518" y="512"/>
                      <a:pt x="520" y="515"/>
                      <a:pt x="519" y="516"/>
                    </a:cubicBezTo>
                    <a:cubicBezTo>
                      <a:pt x="516" y="521"/>
                      <a:pt x="508" y="528"/>
                      <a:pt x="514" y="533"/>
                    </a:cubicBezTo>
                    <a:close/>
                    <a:moveTo>
                      <a:pt x="1298" y="545"/>
                    </a:moveTo>
                    <a:cubicBezTo>
                      <a:pt x="1290" y="547"/>
                      <a:pt x="1295" y="536"/>
                      <a:pt x="1289" y="536"/>
                    </a:cubicBezTo>
                    <a:cubicBezTo>
                      <a:pt x="1285" y="535"/>
                      <a:pt x="1286" y="541"/>
                      <a:pt x="1284" y="543"/>
                    </a:cubicBezTo>
                    <a:cubicBezTo>
                      <a:pt x="1277" y="540"/>
                      <a:pt x="1272" y="534"/>
                      <a:pt x="1266" y="530"/>
                    </a:cubicBezTo>
                    <a:cubicBezTo>
                      <a:pt x="1269" y="525"/>
                      <a:pt x="1265" y="515"/>
                      <a:pt x="1266" y="508"/>
                    </a:cubicBezTo>
                    <a:cubicBezTo>
                      <a:pt x="1262" y="506"/>
                      <a:pt x="1257" y="511"/>
                      <a:pt x="1256" y="514"/>
                    </a:cubicBezTo>
                    <a:cubicBezTo>
                      <a:pt x="1254" y="531"/>
                      <a:pt x="1257" y="567"/>
                      <a:pt x="1246" y="575"/>
                    </a:cubicBezTo>
                    <a:cubicBezTo>
                      <a:pt x="1247" y="578"/>
                      <a:pt x="1250" y="580"/>
                      <a:pt x="1250" y="585"/>
                    </a:cubicBezTo>
                    <a:cubicBezTo>
                      <a:pt x="1261" y="583"/>
                      <a:pt x="1272" y="576"/>
                      <a:pt x="1284" y="578"/>
                    </a:cubicBezTo>
                    <a:cubicBezTo>
                      <a:pt x="1283" y="580"/>
                      <a:pt x="1282" y="582"/>
                      <a:pt x="1282" y="586"/>
                    </a:cubicBezTo>
                    <a:cubicBezTo>
                      <a:pt x="1290" y="587"/>
                      <a:pt x="1291" y="581"/>
                      <a:pt x="1297" y="579"/>
                    </a:cubicBezTo>
                    <a:cubicBezTo>
                      <a:pt x="1301" y="580"/>
                      <a:pt x="1303" y="584"/>
                      <a:pt x="1308" y="582"/>
                    </a:cubicBezTo>
                    <a:cubicBezTo>
                      <a:pt x="1309" y="576"/>
                      <a:pt x="1313" y="565"/>
                      <a:pt x="1308" y="561"/>
                    </a:cubicBezTo>
                    <a:cubicBezTo>
                      <a:pt x="1304" y="564"/>
                      <a:pt x="1303" y="563"/>
                      <a:pt x="1299" y="560"/>
                    </a:cubicBezTo>
                    <a:cubicBezTo>
                      <a:pt x="1298" y="554"/>
                      <a:pt x="1299" y="551"/>
                      <a:pt x="1298" y="545"/>
                    </a:cubicBezTo>
                    <a:close/>
                    <a:moveTo>
                      <a:pt x="1264" y="534"/>
                    </a:moveTo>
                    <a:cubicBezTo>
                      <a:pt x="1267" y="535"/>
                      <a:pt x="1266" y="540"/>
                      <a:pt x="1267" y="544"/>
                    </a:cubicBezTo>
                    <a:cubicBezTo>
                      <a:pt x="1262" y="542"/>
                      <a:pt x="1266" y="537"/>
                      <a:pt x="1264" y="534"/>
                    </a:cubicBezTo>
                    <a:close/>
                    <a:moveTo>
                      <a:pt x="545" y="534"/>
                    </a:moveTo>
                    <a:cubicBezTo>
                      <a:pt x="546" y="530"/>
                      <a:pt x="547" y="530"/>
                      <a:pt x="546" y="525"/>
                    </a:cubicBezTo>
                    <a:cubicBezTo>
                      <a:pt x="537" y="524"/>
                      <a:pt x="541" y="531"/>
                      <a:pt x="540" y="534"/>
                    </a:cubicBezTo>
                    <a:cubicBezTo>
                      <a:pt x="542" y="534"/>
                      <a:pt x="543" y="534"/>
                      <a:pt x="545" y="534"/>
                    </a:cubicBezTo>
                    <a:close/>
                    <a:moveTo>
                      <a:pt x="1030" y="548"/>
                    </a:moveTo>
                    <a:cubicBezTo>
                      <a:pt x="1034" y="550"/>
                      <a:pt x="1040" y="551"/>
                      <a:pt x="1040" y="546"/>
                    </a:cubicBezTo>
                    <a:cubicBezTo>
                      <a:pt x="1038" y="542"/>
                      <a:pt x="1030" y="542"/>
                      <a:pt x="1030" y="548"/>
                    </a:cubicBezTo>
                    <a:close/>
                    <a:moveTo>
                      <a:pt x="539" y="561"/>
                    </a:moveTo>
                    <a:cubicBezTo>
                      <a:pt x="538" y="561"/>
                      <a:pt x="537" y="560"/>
                      <a:pt x="535" y="560"/>
                    </a:cubicBezTo>
                    <a:cubicBezTo>
                      <a:pt x="533" y="566"/>
                      <a:pt x="538" y="565"/>
                      <a:pt x="539" y="561"/>
                    </a:cubicBezTo>
                    <a:close/>
                    <a:moveTo>
                      <a:pt x="1197" y="565"/>
                    </a:moveTo>
                    <a:cubicBezTo>
                      <a:pt x="1201" y="571"/>
                      <a:pt x="1221" y="572"/>
                      <a:pt x="1225" y="565"/>
                    </a:cubicBezTo>
                    <a:cubicBezTo>
                      <a:pt x="1220" y="559"/>
                      <a:pt x="1199" y="562"/>
                      <a:pt x="1197" y="565"/>
                    </a:cubicBezTo>
                    <a:close/>
                    <a:moveTo>
                      <a:pt x="1252" y="613"/>
                    </a:moveTo>
                    <a:cubicBezTo>
                      <a:pt x="1248" y="612"/>
                      <a:pt x="1246" y="610"/>
                      <a:pt x="1246" y="606"/>
                    </a:cubicBezTo>
                    <a:cubicBezTo>
                      <a:pt x="1238" y="605"/>
                      <a:pt x="1237" y="616"/>
                      <a:pt x="1239" y="622"/>
                    </a:cubicBezTo>
                    <a:cubicBezTo>
                      <a:pt x="1245" y="621"/>
                      <a:pt x="1250" y="619"/>
                      <a:pt x="1252" y="613"/>
                    </a:cubicBezTo>
                    <a:close/>
                    <a:moveTo>
                      <a:pt x="1205" y="619"/>
                    </a:moveTo>
                    <a:cubicBezTo>
                      <a:pt x="1204" y="627"/>
                      <a:pt x="1226" y="628"/>
                      <a:pt x="1225" y="619"/>
                    </a:cubicBezTo>
                    <a:cubicBezTo>
                      <a:pt x="1218" y="619"/>
                      <a:pt x="1212" y="620"/>
                      <a:pt x="1205" y="619"/>
                    </a:cubicBezTo>
                    <a:close/>
                    <a:moveTo>
                      <a:pt x="9" y="719"/>
                    </a:moveTo>
                    <a:cubicBezTo>
                      <a:pt x="9" y="714"/>
                      <a:pt x="13" y="709"/>
                      <a:pt x="10" y="705"/>
                    </a:cubicBezTo>
                    <a:cubicBezTo>
                      <a:pt x="10" y="709"/>
                      <a:pt x="7" y="715"/>
                      <a:pt x="9" y="719"/>
                    </a:cubicBezTo>
                    <a:close/>
                    <a:moveTo>
                      <a:pt x="8" y="726"/>
                    </a:moveTo>
                    <a:cubicBezTo>
                      <a:pt x="9" y="730"/>
                      <a:pt x="7" y="740"/>
                      <a:pt x="9" y="739"/>
                    </a:cubicBezTo>
                    <a:cubicBezTo>
                      <a:pt x="8" y="735"/>
                      <a:pt x="12" y="727"/>
                      <a:pt x="8" y="726"/>
                    </a:cubicBezTo>
                    <a:close/>
                    <a:moveTo>
                      <a:pt x="6" y="765"/>
                    </a:moveTo>
                    <a:cubicBezTo>
                      <a:pt x="9" y="759"/>
                      <a:pt x="8" y="750"/>
                      <a:pt x="6" y="743"/>
                    </a:cubicBezTo>
                    <a:cubicBezTo>
                      <a:pt x="6" y="750"/>
                      <a:pt x="0" y="761"/>
                      <a:pt x="6" y="765"/>
                    </a:cubicBezTo>
                    <a:close/>
                    <a:moveTo>
                      <a:pt x="991" y="1035"/>
                    </a:moveTo>
                    <a:cubicBezTo>
                      <a:pt x="990" y="1040"/>
                      <a:pt x="997" y="1037"/>
                      <a:pt x="997" y="1040"/>
                    </a:cubicBezTo>
                    <a:cubicBezTo>
                      <a:pt x="996" y="1045"/>
                      <a:pt x="990" y="1045"/>
                      <a:pt x="991" y="1051"/>
                    </a:cubicBezTo>
                    <a:cubicBezTo>
                      <a:pt x="1001" y="1052"/>
                      <a:pt x="1004" y="1047"/>
                      <a:pt x="1007" y="1041"/>
                    </a:cubicBezTo>
                    <a:cubicBezTo>
                      <a:pt x="1004" y="1037"/>
                      <a:pt x="997" y="1033"/>
                      <a:pt x="991" y="1035"/>
                    </a:cubicBezTo>
                    <a:close/>
                    <a:moveTo>
                      <a:pt x="967" y="1046"/>
                    </a:moveTo>
                    <a:cubicBezTo>
                      <a:pt x="974" y="1048"/>
                      <a:pt x="983" y="1046"/>
                      <a:pt x="985" y="1040"/>
                    </a:cubicBezTo>
                    <a:cubicBezTo>
                      <a:pt x="982" y="1036"/>
                      <a:pt x="967" y="1039"/>
                      <a:pt x="967" y="1046"/>
                    </a:cubicBezTo>
                    <a:close/>
                    <a:moveTo>
                      <a:pt x="1027" y="1077"/>
                    </a:moveTo>
                    <a:cubicBezTo>
                      <a:pt x="1020" y="1074"/>
                      <a:pt x="1016" y="1067"/>
                      <a:pt x="1013" y="1059"/>
                    </a:cubicBezTo>
                    <a:cubicBezTo>
                      <a:pt x="1010" y="1059"/>
                      <a:pt x="1009" y="1060"/>
                      <a:pt x="1007" y="1061"/>
                    </a:cubicBezTo>
                    <a:cubicBezTo>
                      <a:pt x="1008" y="1070"/>
                      <a:pt x="1018" y="1088"/>
                      <a:pt x="1027" y="1077"/>
                    </a:cubicBezTo>
                    <a:close/>
                    <a:moveTo>
                      <a:pt x="981" y="1085"/>
                    </a:moveTo>
                    <a:cubicBezTo>
                      <a:pt x="986" y="1072"/>
                      <a:pt x="968" y="1067"/>
                      <a:pt x="966" y="1080"/>
                    </a:cubicBezTo>
                    <a:cubicBezTo>
                      <a:pt x="971" y="1082"/>
                      <a:pt x="974" y="1085"/>
                      <a:pt x="981" y="1085"/>
                    </a:cubicBezTo>
                    <a:close/>
                    <a:moveTo>
                      <a:pt x="983" y="1094"/>
                    </a:moveTo>
                    <a:cubicBezTo>
                      <a:pt x="986" y="1094"/>
                      <a:pt x="987" y="1093"/>
                      <a:pt x="989" y="1092"/>
                    </a:cubicBezTo>
                    <a:cubicBezTo>
                      <a:pt x="989" y="1088"/>
                      <a:pt x="987" y="1087"/>
                      <a:pt x="983" y="1087"/>
                    </a:cubicBezTo>
                    <a:cubicBezTo>
                      <a:pt x="982" y="1089"/>
                      <a:pt x="981" y="1092"/>
                      <a:pt x="983" y="1094"/>
                    </a:cubicBezTo>
                    <a:close/>
                    <a:moveTo>
                      <a:pt x="1049" y="1103"/>
                    </a:moveTo>
                    <a:cubicBezTo>
                      <a:pt x="1045" y="1103"/>
                      <a:pt x="1042" y="1096"/>
                      <a:pt x="1040" y="1102"/>
                    </a:cubicBezTo>
                    <a:cubicBezTo>
                      <a:pt x="1041" y="1106"/>
                      <a:pt x="1045" y="1105"/>
                      <a:pt x="1044" y="1110"/>
                    </a:cubicBezTo>
                    <a:cubicBezTo>
                      <a:pt x="1048" y="1110"/>
                      <a:pt x="1049" y="1108"/>
                      <a:pt x="1049" y="1103"/>
                    </a:cubicBezTo>
                    <a:close/>
                    <a:moveTo>
                      <a:pt x="1068" y="1104"/>
                    </a:moveTo>
                    <a:cubicBezTo>
                      <a:pt x="1066" y="1102"/>
                      <a:pt x="1059" y="1103"/>
                      <a:pt x="1060" y="1107"/>
                    </a:cubicBezTo>
                    <a:cubicBezTo>
                      <a:pt x="1063" y="1107"/>
                      <a:pt x="1064" y="1109"/>
                      <a:pt x="1067" y="1109"/>
                    </a:cubicBezTo>
                    <a:cubicBezTo>
                      <a:pt x="1068" y="1108"/>
                      <a:pt x="1068" y="1107"/>
                      <a:pt x="1068" y="1104"/>
                    </a:cubicBezTo>
                    <a:close/>
                    <a:moveTo>
                      <a:pt x="1012" y="1157"/>
                    </a:moveTo>
                    <a:cubicBezTo>
                      <a:pt x="1023" y="1155"/>
                      <a:pt x="1037" y="1149"/>
                      <a:pt x="1040" y="1145"/>
                    </a:cubicBezTo>
                    <a:cubicBezTo>
                      <a:pt x="1037" y="1143"/>
                      <a:pt x="1031" y="1144"/>
                      <a:pt x="1026" y="1144"/>
                    </a:cubicBezTo>
                    <a:cubicBezTo>
                      <a:pt x="1023" y="1140"/>
                      <a:pt x="1017" y="1136"/>
                      <a:pt x="1011" y="1139"/>
                    </a:cubicBezTo>
                    <a:cubicBezTo>
                      <a:pt x="1009" y="1130"/>
                      <a:pt x="995" y="1134"/>
                      <a:pt x="987" y="1132"/>
                    </a:cubicBezTo>
                    <a:cubicBezTo>
                      <a:pt x="987" y="1130"/>
                      <a:pt x="987" y="1127"/>
                      <a:pt x="986" y="1126"/>
                    </a:cubicBezTo>
                    <a:cubicBezTo>
                      <a:pt x="975" y="1126"/>
                      <a:pt x="966" y="1109"/>
                      <a:pt x="956" y="1120"/>
                    </a:cubicBezTo>
                    <a:cubicBezTo>
                      <a:pt x="947" y="1119"/>
                      <a:pt x="941" y="1109"/>
                      <a:pt x="933" y="1107"/>
                    </a:cubicBezTo>
                    <a:cubicBezTo>
                      <a:pt x="928" y="1106"/>
                      <a:pt x="920" y="1109"/>
                      <a:pt x="914" y="1107"/>
                    </a:cubicBezTo>
                    <a:cubicBezTo>
                      <a:pt x="911" y="1107"/>
                      <a:pt x="910" y="1105"/>
                      <a:pt x="908" y="1105"/>
                    </a:cubicBezTo>
                    <a:cubicBezTo>
                      <a:pt x="877" y="1102"/>
                      <a:pt x="866" y="1116"/>
                      <a:pt x="848" y="1121"/>
                    </a:cubicBezTo>
                    <a:cubicBezTo>
                      <a:pt x="854" y="1129"/>
                      <a:pt x="864" y="1121"/>
                      <a:pt x="871" y="1120"/>
                    </a:cubicBezTo>
                    <a:cubicBezTo>
                      <a:pt x="875" y="1119"/>
                      <a:pt x="879" y="1120"/>
                      <a:pt x="883" y="1120"/>
                    </a:cubicBezTo>
                    <a:cubicBezTo>
                      <a:pt x="890" y="1119"/>
                      <a:pt x="898" y="1111"/>
                      <a:pt x="904" y="1118"/>
                    </a:cubicBezTo>
                    <a:cubicBezTo>
                      <a:pt x="902" y="1120"/>
                      <a:pt x="896" y="1118"/>
                      <a:pt x="896" y="1123"/>
                    </a:cubicBezTo>
                    <a:cubicBezTo>
                      <a:pt x="913" y="1127"/>
                      <a:pt x="930" y="1131"/>
                      <a:pt x="950" y="1131"/>
                    </a:cubicBezTo>
                    <a:cubicBezTo>
                      <a:pt x="950" y="1133"/>
                      <a:pt x="950" y="1134"/>
                      <a:pt x="950" y="1136"/>
                    </a:cubicBezTo>
                    <a:cubicBezTo>
                      <a:pt x="963" y="1136"/>
                      <a:pt x="968" y="1144"/>
                      <a:pt x="977" y="1148"/>
                    </a:cubicBezTo>
                    <a:cubicBezTo>
                      <a:pt x="978" y="1154"/>
                      <a:pt x="971" y="1152"/>
                      <a:pt x="971" y="1157"/>
                    </a:cubicBezTo>
                    <a:cubicBezTo>
                      <a:pt x="978" y="1160"/>
                      <a:pt x="982" y="1155"/>
                      <a:pt x="988" y="1153"/>
                    </a:cubicBezTo>
                    <a:cubicBezTo>
                      <a:pt x="991" y="1159"/>
                      <a:pt x="1002" y="1159"/>
                      <a:pt x="1012" y="1157"/>
                    </a:cubicBezTo>
                    <a:close/>
                    <a:moveTo>
                      <a:pt x="1061" y="1120"/>
                    </a:moveTo>
                    <a:cubicBezTo>
                      <a:pt x="1062" y="1122"/>
                      <a:pt x="1060" y="1122"/>
                      <a:pt x="1061" y="1123"/>
                    </a:cubicBezTo>
                    <a:cubicBezTo>
                      <a:pt x="1065" y="1124"/>
                      <a:pt x="1065" y="1119"/>
                      <a:pt x="1061" y="1120"/>
                    </a:cubicBezTo>
                    <a:close/>
                    <a:moveTo>
                      <a:pt x="1050" y="1128"/>
                    </a:moveTo>
                    <a:cubicBezTo>
                      <a:pt x="1050" y="1131"/>
                      <a:pt x="1050" y="1134"/>
                      <a:pt x="1051" y="1135"/>
                    </a:cubicBezTo>
                    <a:cubicBezTo>
                      <a:pt x="1056" y="1134"/>
                      <a:pt x="1062" y="1134"/>
                      <a:pt x="1061" y="1127"/>
                    </a:cubicBezTo>
                    <a:cubicBezTo>
                      <a:pt x="1059" y="1125"/>
                      <a:pt x="1053" y="1128"/>
                      <a:pt x="1050" y="1128"/>
                    </a:cubicBezTo>
                    <a:close/>
                    <a:moveTo>
                      <a:pt x="876" y="1136"/>
                    </a:moveTo>
                    <a:cubicBezTo>
                      <a:pt x="879" y="1138"/>
                      <a:pt x="886" y="1139"/>
                      <a:pt x="888" y="1134"/>
                    </a:cubicBezTo>
                    <a:cubicBezTo>
                      <a:pt x="887" y="1129"/>
                      <a:pt x="876" y="1132"/>
                      <a:pt x="876" y="1136"/>
                    </a:cubicBezTo>
                    <a:close/>
                    <a:moveTo>
                      <a:pt x="1225" y="1147"/>
                    </a:moveTo>
                    <a:cubicBezTo>
                      <a:pt x="1227" y="1147"/>
                      <a:pt x="1230" y="1147"/>
                      <a:pt x="1230" y="1145"/>
                    </a:cubicBezTo>
                    <a:cubicBezTo>
                      <a:pt x="1230" y="1144"/>
                      <a:pt x="1229" y="1144"/>
                      <a:pt x="1229" y="1143"/>
                    </a:cubicBezTo>
                    <a:cubicBezTo>
                      <a:pt x="1227" y="1143"/>
                      <a:pt x="1225" y="1144"/>
                      <a:pt x="1225" y="1147"/>
                    </a:cubicBezTo>
                    <a:close/>
                    <a:moveTo>
                      <a:pt x="1139" y="1162"/>
                    </a:moveTo>
                    <a:cubicBezTo>
                      <a:pt x="1140" y="1152"/>
                      <a:pt x="1119" y="1154"/>
                      <a:pt x="1110" y="1150"/>
                    </a:cubicBezTo>
                    <a:cubicBezTo>
                      <a:pt x="1107" y="1149"/>
                      <a:pt x="1105" y="1144"/>
                      <a:pt x="1102" y="1144"/>
                    </a:cubicBezTo>
                    <a:cubicBezTo>
                      <a:pt x="1092" y="1141"/>
                      <a:pt x="1080" y="1150"/>
                      <a:pt x="1075" y="1150"/>
                    </a:cubicBezTo>
                    <a:cubicBezTo>
                      <a:pt x="1065" y="1152"/>
                      <a:pt x="1051" y="1145"/>
                      <a:pt x="1048" y="1155"/>
                    </a:cubicBezTo>
                    <a:cubicBezTo>
                      <a:pt x="1052" y="1157"/>
                      <a:pt x="1059" y="1156"/>
                      <a:pt x="1062" y="1158"/>
                    </a:cubicBezTo>
                    <a:cubicBezTo>
                      <a:pt x="1059" y="1161"/>
                      <a:pt x="1062" y="1169"/>
                      <a:pt x="1059" y="1171"/>
                    </a:cubicBezTo>
                    <a:cubicBezTo>
                      <a:pt x="1049" y="1172"/>
                      <a:pt x="1036" y="1170"/>
                      <a:pt x="1033" y="1177"/>
                    </a:cubicBezTo>
                    <a:cubicBezTo>
                      <a:pt x="1035" y="1181"/>
                      <a:pt x="1038" y="1185"/>
                      <a:pt x="1045" y="1185"/>
                    </a:cubicBezTo>
                    <a:cubicBezTo>
                      <a:pt x="1054" y="1178"/>
                      <a:pt x="1077" y="1173"/>
                      <a:pt x="1085" y="1182"/>
                    </a:cubicBezTo>
                    <a:cubicBezTo>
                      <a:pt x="1090" y="1179"/>
                      <a:pt x="1092" y="1176"/>
                      <a:pt x="1097" y="1173"/>
                    </a:cubicBezTo>
                    <a:cubicBezTo>
                      <a:pt x="1108" y="1169"/>
                      <a:pt x="1138" y="1171"/>
                      <a:pt x="1139" y="1162"/>
                    </a:cubicBezTo>
                    <a:close/>
                    <a:moveTo>
                      <a:pt x="1246" y="1147"/>
                    </a:moveTo>
                    <a:cubicBezTo>
                      <a:pt x="1246" y="1145"/>
                      <a:pt x="1245" y="1143"/>
                      <a:pt x="1243" y="1144"/>
                    </a:cubicBezTo>
                    <a:cubicBezTo>
                      <a:pt x="1243" y="1145"/>
                      <a:pt x="1242" y="1145"/>
                      <a:pt x="1242" y="1147"/>
                    </a:cubicBezTo>
                    <a:cubicBezTo>
                      <a:pt x="1243" y="1147"/>
                      <a:pt x="1244" y="1147"/>
                      <a:pt x="1246" y="1147"/>
                    </a:cubicBezTo>
                    <a:close/>
                    <a:moveTo>
                      <a:pt x="1159" y="1166"/>
                    </a:moveTo>
                    <a:cubicBezTo>
                      <a:pt x="1172" y="1168"/>
                      <a:pt x="1190" y="1163"/>
                      <a:pt x="1195" y="1151"/>
                    </a:cubicBezTo>
                    <a:cubicBezTo>
                      <a:pt x="1185" y="1154"/>
                      <a:pt x="1158" y="1149"/>
                      <a:pt x="1159" y="1166"/>
                    </a:cubicBezTo>
                    <a:close/>
                    <a:moveTo>
                      <a:pt x="1245" y="1157"/>
                    </a:moveTo>
                    <a:cubicBezTo>
                      <a:pt x="1245" y="1156"/>
                      <a:pt x="1246" y="1155"/>
                      <a:pt x="1246" y="1153"/>
                    </a:cubicBezTo>
                    <a:cubicBezTo>
                      <a:pt x="1245" y="1153"/>
                      <a:pt x="1244" y="1153"/>
                      <a:pt x="1243" y="1153"/>
                    </a:cubicBezTo>
                    <a:cubicBezTo>
                      <a:pt x="1243" y="1155"/>
                      <a:pt x="1243" y="1157"/>
                      <a:pt x="1245" y="1157"/>
                    </a:cubicBezTo>
                    <a:close/>
                    <a:moveTo>
                      <a:pt x="1232" y="1159"/>
                    </a:moveTo>
                    <a:cubicBezTo>
                      <a:pt x="1234" y="1159"/>
                      <a:pt x="1236" y="1159"/>
                      <a:pt x="1238" y="1159"/>
                    </a:cubicBezTo>
                    <a:cubicBezTo>
                      <a:pt x="1238" y="1156"/>
                      <a:pt x="1235" y="1156"/>
                      <a:pt x="1233" y="1154"/>
                    </a:cubicBezTo>
                    <a:cubicBezTo>
                      <a:pt x="1232" y="1156"/>
                      <a:pt x="1231" y="1156"/>
                      <a:pt x="1232" y="1159"/>
                    </a:cubicBezTo>
                    <a:close/>
                    <a:moveTo>
                      <a:pt x="1203" y="1157"/>
                    </a:moveTo>
                    <a:cubicBezTo>
                      <a:pt x="1200" y="1158"/>
                      <a:pt x="1197" y="1157"/>
                      <a:pt x="1197" y="1160"/>
                    </a:cubicBezTo>
                    <a:cubicBezTo>
                      <a:pt x="1198" y="1162"/>
                      <a:pt x="1204" y="1161"/>
                      <a:pt x="1203" y="1157"/>
                    </a:cubicBezTo>
                    <a:close/>
                    <a:moveTo>
                      <a:pt x="1257" y="1164"/>
                    </a:moveTo>
                    <a:cubicBezTo>
                      <a:pt x="1256" y="1164"/>
                      <a:pt x="1255" y="1164"/>
                      <a:pt x="1254" y="1164"/>
                    </a:cubicBezTo>
                    <a:cubicBezTo>
                      <a:pt x="1253" y="1168"/>
                      <a:pt x="1252" y="1168"/>
                      <a:pt x="1248" y="1169"/>
                    </a:cubicBezTo>
                    <a:cubicBezTo>
                      <a:pt x="1247" y="1171"/>
                      <a:pt x="1248" y="1172"/>
                      <a:pt x="1249" y="1173"/>
                    </a:cubicBezTo>
                    <a:cubicBezTo>
                      <a:pt x="1254" y="1172"/>
                      <a:pt x="1256" y="1168"/>
                      <a:pt x="1257" y="1164"/>
                    </a:cubicBezTo>
                    <a:close/>
                    <a:moveTo>
                      <a:pt x="1257" y="1183"/>
                    </a:moveTo>
                    <a:cubicBezTo>
                      <a:pt x="1258" y="1182"/>
                      <a:pt x="1259" y="1180"/>
                      <a:pt x="1258" y="1178"/>
                    </a:cubicBezTo>
                    <a:cubicBezTo>
                      <a:pt x="1256" y="1177"/>
                      <a:pt x="1256" y="1180"/>
                      <a:pt x="1253" y="1179"/>
                    </a:cubicBezTo>
                    <a:cubicBezTo>
                      <a:pt x="1253" y="1182"/>
                      <a:pt x="1254" y="1183"/>
                      <a:pt x="1257" y="1183"/>
                    </a:cubicBezTo>
                    <a:close/>
                    <a:moveTo>
                      <a:pt x="955" y="1189"/>
                    </a:moveTo>
                    <a:cubicBezTo>
                      <a:pt x="958" y="1198"/>
                      <a:pt x="973" y="1194"/>
                      <a:pt x="982" y="1197"/>
                    </a:cubicBezTo>
                    <a:cubicBezTo>
                      <a:pt x="986" y="1193"/>
                      <a:pt x="990" y="1194"/>
                      <a:pt x="997" y="1193"/>
                    </a:cubicBezTo>
                    <a:cubicBezTo>
                      <a:pt x="993" y="1180"/>
                      <a:pt x="965" y="1185"/>
                      <a:pt x="955" y="1189"/>
                    </a:cubicBezTo>
                    <a:close/>
                    <a:moveTo>
                      <a:pt x="1262" y="1197"/>
                    </a:moveTo>
                    <a:cubicBezTo>
                      <a:pt x="1265" y="1195"/>
                      <a:pt x="1264" y="1192"/>
                      <a:pt x="1262" y="1190"/>
                    </a:cubicBezTo>
                    <a:cubicBezTo>
                      <a:pt x="1260" y="1189"/>
                      <a:pt x="1258" y="1190"/>
                      <a:pt x="1257" y="1191"/>
                    </a:cubicBezTo>
                    <a:cubicBezTo>
                      <a:pt x="1256" y="1193"/>
                      <a:pt x="1259" y="1197"/>
                      <a:pt x="1262" y="1197"/>
                    </a:cubicBezTo>
                    <a:close/>
                    <a:moveTo>
                      <a:pt x="1264" y="1201"/>
                    </a:moveTo>
                    <a:cubicBezTo>
                      <a:pt x="1259" y="1200"/>
                      <a:pt x="1258" y="1205"/>
                      <a:pt x="1259" y="1207"/>
                    </a:cubicBezTo>
                    <a:cubicBezTo>
                      <a:pt x="1263" y="1207"/>
                      <a:pt x="1264" y="1205"/>
                      <a:pt x="1264" y="1201"/>
                    </a:cubicBezTo>
                    <a:close/>
                    <a:moveTo>
                      <a:pt x="1282" y="1205"/>
                    </a:moveTo>
                    <a:cubicBezTo>
                      <a:pt x="1281" y="1206"/>
                      <a:pt x="1281" y="1210"/>
                      <a:pt x="1282" y="1211"/>
                    </a:cubicBezTo>
                    <a:cubicBezTo>
                      <a:pt x="1285" y="1212"/>
                      <a:pt x="1284" y="1209"/>
                      <a:pt x="1286" y="1209"/>
                    </a:cubicBezTo>
                    <a:cubicBezTo>
                      <a:pt x="1286" y="1207"/>
                      <a:pt x="1285" y="1204"/>
                      <a:pt x="1282" y="1205"/>
                    </a:cubicBezTo>
                    <a:close/>
                    <a:moveTo>
                      <a:pt x="1258" y="1215"/>
                    </a:moveTo>
                    <a:cubicBezTo>
                      <a:pt x="1256" y="1214"/>
                      <a:pt x="1254" y="1215"/>
                      <a:pt x="1254" y="1218"/>
                    </a:cubicBezTo>
                    <a:cubicBezTo>
                      <a:pt x="1257" y="1218"/>
                      <a:pt x="1259" y="1217"/>
                      <a:pt x="1258" y="1215"/>
                    </a:cubicBezTo>
                    <a:close/>
                    <a:moveTo>
                      <a:pt x="1250" y="1235"/>
                    </a:moveTo>
                    <a:cubicBezTo>
                      <a:pt x="1246" y="1234"/>
                      <a:pt x="1244" y="1234"/>
                      <a:pt x="1244" y="1238"/>
                    </a:cubicBezTo>
                    <a:cubicBezTo>
                      <a:pt x="1246" y="1239"/>
                      <a:pt x="1249" y="1237"/>
                      <a:pt x="1250" y="1235"/>
                    </a:cubicBezTo>
                    <a:close/>
                    <a:moveTo>
                      <a:pt x="1212" y="1263"/>
                    </a:moveTo>
                    <a:cubicBezTo>
                      <a:pt x="1209" y="1261"/>
                      <a:pt x="1205" y="1265"/>
                      <a:pt x="1201" y="1266"/>
                    </a:cubicBezTo>
                    <a:cubicBezTo>
                      <a:pt x="1202" y="1272"/>
                      <a:pt x="1213" y="1267"/>
                      <a:pt x="1212" y="1263"/>
                    </a:cubicBezTo>
                    <a:close/>
                    <a:moveTo>
                      <a:pt x="1097" y="1272"/>
                    </a:moveTo>
                    <a:cubicBezTo>
                      <a:pt x="1095" y="1281"/>
                      <a:pt x="1104" y="1281"/>
                      <a:pt x="1108" y="1277"/>
                    </a:cubicBezTo>
                    <a:cubicBezTo>
                      <a:pt x="1109" y="1269"/>
                      <a:pt x="1101" y="1268"/>
                      <a:pt x="1097" y="1272"/>
                    </a:cubicBezTo>
                    <a:close/>
                    <a:moveTo>
                      <a:pt x="701" y="1465"/>
                    </a:moveTo>
                    <a:cubicBezTo>
                      <a:pt x="701" y="1460"/>
                      <a:pt x="696" y="1462"/>
                      <a:pt x="692" y="1462"/>
                    </a:cubicBezTo>
                    <a:cubicBezTo>
                      <a:pt x="690" y="1459"/>
                      <a:pt x="688" y="1456"/>
                      <a:pt x="683" y="1457"/>
                    </a:cubicBezTo>
                    <a:cubicBezTo>
                      <a:pt x="683" y="1459"/>
                      <a:pt x="683" y="1461"/>
                      <a:pt x="680" y="1463"/>
                    </a:cubicBezTo>
                    <a:cubicBezTo>
                      <a:pt x="681" y="1468"/>
                      <a:pt x="686" y="1462"/>
                      <a:pt x="687" y="1465"/>
                    </a:cubicBezTo>
                    <a:cubicBezTo>
                      <a:pt x="687" y="1467"/>
                      <a:pt x="683" y="1466"/>
                      <a:pt x="684" y="1469"/>
                    </a:cubicBezTo>
                    <a:cubicBezTo>
                      <a:pt x="686" y="1473"/>
                      <a:pt x="690" y="1472"/>
                      <a:pt x="696" y="1472"/>
                    </a:cubicBezTo>
                    <a:cubicBezTo>
                      <a:pt x="697" y="1469"/>
                      <a:pt x="696" y="1470"/>
                      <a:pt x="696" y="1466"/>
                    </a:cubicBezTo>
                    <a:cubicBezTo>
                      <a:pt x="699" y="1467"/>
                      <a:pt x="699" y="1465"/>
                      <a:pt x="701" y="1465"/>
                    </a:cubicBezTo>
                    <a:close/>
                    <a:moveTo>
                      <a:pt x="702" y="1467"/>
                    </a:moveTo>
                    <a:cubicBezTo>
                      <a:pt x="701" y="1471"/>
                      <a:pt x="707" y="1472"/>
                      <a:pt x="709" y="1470"/>
                    </a:cubicBezTo>
                    <a:cubicBezTo>
                      <a:pt x="709" y="1466"/>
                      <a:pt x="705" y="1465"/>
                      <a:pt x="702" y="1467"/>
                    </a:cubicBezTo>
                    <a:close/>
                    <a:moveTo>
                      <a:pt x="727" y="1470"/>
                    </a:moveTo>
                    <a:cubicBezTo>
                      <a:pt x="725" y="1470"/>
                      <a:pt x="722" y="1470"/>
                      <a:pt x="720" y="1470"/>
                    </a:cubicBezTo>
                    <a:cubicBezTo>
                      <a:pt x="719" y="1476"/>
                      <a:pt x="727" y="1474"/>
                      <a:pt x="727" y="1470"/>
                    </a:cubicBezTo>
                    <a:close/>
                    <a:moveTo>
                      <a:pt x="700" y="1475"/>
                    </a:moveTo>
                    <a:cubicBezTo>
                      <a:pt x="700" y="1478"/>
                      <a:pt x="704" y="1478"/>
                      <a:pt x="705" y="1476"/>
                    </a:cubicBezTo>
                    <a:cubicBezTo>
                      <a:pt x="704" y="1475"/>
                      <a:pt x="703" y="1475"/>
                      <a:pt x="700" y="1475"/>
                    </a:cubicBezTo>
                    <a:close/>
                    <a:moveTo>
                      <a:pt x="1057" y="29"/>
                    </a:moveTo>
                    <a:cubicBezTo>
                      <a:pt x="1043" y="26"/>
                      <a:pt x="1027" y="21"/>
                      <a:pt x="1014" y="20"/>
                    </a:cubicBezTo>
                    <a:cubicBezTo>
                      <a:pt x="1028" y="23"/>
                      <a:pt x="1042" y="30"/>
                      <a:pt x="1057" y="29"/>
                    </a:cubicBezTo>
                    <a:close/>
                    <a:moveTo>
                      <a:pt x="593" y="40"/>
                    </a:moveTo>
                    <a:cubicBezTo>
                      <a:pt x="593" y="41"/>
                      <a:pt x="591" y="41"/>
                      <a:pt x="591" y="42"/>
                    </a:cubicBezTo>
                    <a:cubicBezTo>
                      <a:pt x="596" y="40"/>
                      <a:pt x="595" y="39"/>
                      <a:pt x="599" y="39"/>
                    </a:cubicBezTo>
                    <a:cubicBezTo>
                      <a:pt x="598" y="39"/>
                      <a:pt x="596" y="38"/>
                      <a:pt x="598" y="38"/>
                    </a:cubicBezTo>
                    <a:cubicBezTo>
                      <a:pt x="610" y="34"/>
                      <a:pt x="622" y="30"/>
                      <a:pt x="634" y="26"/>
                    </a:cubicBezTo>
                    <a:cubicBezTo>
                      <a:pt x="586" y="38"/>
                      <a:pt x="536" y="55"/>
                      <a:pt x="495" y="74"/>
                    </a:cubicBezTo>
                    <a:cubicBezTo>
                      <a:pt x="491" y="76"/>
                      <a:pt x="477" y="81"/>
                      <a:pt x="481" y="81"/>
                    </a:cubicBezTo>
                    <a:cubicBezTo>
                      <a:pt x="489" y="79"/>
                      <a:pt x="495" y="74"/>
                      <a:pt x="503" y="72"/>
                    </a:cubicBezTo>
                    <a:cubicBezTo>
                      <a:pt x="494" y="79"/>
                      <a:pt x="482" y="82"/>
                      <a:pt x="473" y="88"/>
                    </a:cubicBezTo>
                    <a:cubicBezTo>
                      <a:pt x="506" y="75"/>
                      <a:pt x="550" y="51"/>
                      <a:pt x="593" y="40"/>
                    </a:cubicBezTo>
                    <a:close/>
                    <a:moveTo>
                      <a:pt x="1091" y="39"/>
                    </a:moveTo>
                    <a:cubicBezTo>
                      <a:pt x="1083" y="37"/>
                      <a:pt x="1069" y="31"/>
                      <a:pt x="1064" y="32"/>
                    </a:cubicBezTo>
                    <a:cubicBezTo>
                      <a:pt x="1074" y="34"/>
                      <a:pt x="1083" y="41"/>
                      <a:pt x="1091" y="39"/>
                    </a:cubicBezTo>
                    <a:close/>
                    <a:moveTo>
                      <a:pt x="1553" y="403"/>
                    </a:moveTo>
                    <a:cubicBezTo>
                      <a:pt x="1542" y="388"/>
                      <a:pt x="1531" y="366"/>
                      <a:pt x="1518" y="350"/>
                    </a:cubicBezTo>
                    <a:cubicBezTo>
                      <a:pt x="1505" y="333"/>
                      <a:pt x="1502" y="316"/>
                      <a:pt x="1487" y="302"/>
                    </a:cubicBezTo>
                    <a:cubicBezTo>
                      <a:pt x="1491" y="303"/>
                      <a:pt x="1491" y="308"/>
                      <a:pt x="1495" y="309"/>
                    </a:cubicBezTo>
                    <a:cubicBezTo>
                      <a:pt x="1492" y="304"/>
                      <a:pt x="1486" y="297"/>
                      <a:pt x="1479" y="289"/>
                    </a:cubicBezTo>
                    <a:cubicBezTo>
                      <a:pt x="1474" y="284"/>
                      <a:pt x="1462" y="277"/>
                      <a:pt x="1461" y="271"/>
                    </a:cubicBezTo>
                    <a:cubicBezTo>
                      <a:pt x="1461" y="272"/>
                      <a:pt x="1464" y="272"/>
                      <a:pt x="1463" y="270"/>
                    </a:cubicBezTo>
                    <a:cubicBezTo>
                      <a:pt x="1459" y="264"/>
                      <a:pt x="1450" y="258"/>
                      <a:pt x="1444" y="252"/>
                    </a:cubicBezTo>
                    <a:cubicBezTo>
                      <a:pt x="1350" y="159"/>
                      <a:pt x="1231" y="80"/>
                      <a:pt x="1092" y="41"/>
                    </a:cubicBezTo>
                    <a:cubicBezTo>
                      <a:pt x="1106" y="45"/>
                      <a:pt x="1118" y="50"/>
                      <a:pt x="1131" y="55"/>
                    </a:cubicBezTo>
                    <a:cubicBezTo>
                      <a:pt x="1137" y="57"/>
                      <a:pt x="1148" y="58"/>
                      <a:pt x="1151" y="63"/>
                    </a:cubicBezTo>
                    <a:cubicBezTo>
                      <a:pt x="1150" y="62"/>
                      <a:pt x="1148" y="63"/>
                      <a:pt x="1149" y="64"/>
                    </a:cubicBezTo>
                    <a:cubicBezTo>
                      <a:pt x="1155" y="67"/>
                      <a:pt x="1164" y="65"/>
                      <a:pt x="1167" y="70"/>
                    </a:cubicBezTo>
                    <a:cubicBezTo>
                      <a:pt x="1166" y="70"/>
                      <a:pt x="1162" y="68"/>
                      <a:pt x="1162" y="70"/>
                    </a:cubicBezTo>
                    <a:cubicBezTo>
                      <a:pt x="1164" y="74"/>
                      <a:pt x="1166" y="77"/>
                      <a:pt x="1170" y="79"/>
                    </a:cubicBezTo>
                    <a:cubicBezTo>
                      <a:pt x="1168" y="80"/>
                      <a:pt x="1165" y="77"/>
                      <a:pt x="1165" y="79"/>
                    </a:cubicBezTo>
                    <a:cubicBezTo>
                      <a:pt x="1167" y="81"/>
                      <a:pt x="1172" y="81"/>
                      <a:pt x="1173" y="84"/>
                    </a:cubicBezTo>
                    <a:cubicBezTo>
                      <a:pt x="1171" y="84"/>
                      <a:pt x="1166" y="78"/>
                      <a:pt x="1165" y="83"/>
                    </a:cubicBezTo>
                    <a:cubicBezTo>
                      <a:pt x="1171" y="89"/>
                      <a:pt x="1188" y="98"/>
                      <a:pt x="1197" y="102"/>
                    </a:cubicBezTo>
                    <a:cubicBezTo>
                      <a:pt x="1197" y="103"/>
                      <a:pt x="1195" y="104"/>
                      <a:pt x="1195" y="105"/>
                    </a:cubicBezTo>
                    <a:cubicBezTo>
                      <a:pt x="1216" y="114"/>
                      <a:pt x="1242" y="127"/>
                      <a:pt x="1263" y="139"/>
                    </a:cubicBezTo>
                    <a:cubicBezTo>
                      <a:pt x="1271" y="144"/>
                      <a:pt x="1278" y="152"/>
                      <a:pt x="1284" y="157"/>
                    </a:cubicBezTo>
                    <a:cubicBezTo>
                      <a:pt x="1288" y="160"/>
                      <a:pt x="1297" y="163"/>
                      <a:pt x="1302" y="168"/>
                    </a:cubicBezTo>
                    <a:cubicBezTo>
                      <a:pt x="1307" y="173"/>
                      <a:pt x="1313" y="182"/>
                      <a:pt x="1318" y="178"/>
                    </a:cubicBezTo>
                    <a:cubicBezTo>
                      <a:pt x="1319" y="184"/>
                      <a:pt x="1326" y="184"/>
                      <a:pt x="1331" y="187"/>
                    </a:cubicBezTo>
                    <a:cubicBezTo>
                      <a:pt x="1333" y="188"/>
                      <a:pt x="1335" y="191"/>
                      <a:pt x="1336" y="191"/>
                    </a:cubicBezTo>
                    <a:cubicBezTo>
                      <a:pt x="1338" y="192"/>
                      <a:pt x="1339" y="190"/>
                      <a:pt x="1341" y="191"/>
                    </a:cubicBezTo>
                    <a:cubicBezTo>
                      <a:pt x="1344" y="193"/>
                      <a:pt x="1346" y="199"/>
                      <a:pt x="1351" y="197"/>
                    </a:cubicBezTo>
                    <a:cubicBezTo>
                      <a:pt x="1348" y="188"/>
                      <a:pt x="1334" y="184"/>
                      <a:pt x="1332" y="176"/>
                    </a:cubicBezTo>
                    <a:cubicBezTo>
                      <a:pt x="1343" y="182"/>
                      <a:pt x="1356" y="190"/>
                      <a:pt x="1367" y="193"/>
                    </a:cubicBezTo>
                    <a:cubicBezTo>
                      <a:pt x="1354" y="182"/>
                      <a:pt x="1342" y="174"/>
                      <a:pt x="1326" y="163"/>
                    </a:cubicBezTo>
                    <a:cubicBezTo>
                      <a:pt x="1319" y="158"/>
                      <a:pt x="1311" y="151"/>
                      <a:pt x="1304" y="148"/>
                    </a:cubicBezTo>
                    <a:cubicBezTo>
                      <a:pt x="1301" y="147"/>
                      <a:pt x="1298" y="148"/>
                      <a:pt x="1295" y="147"/>
                    </a:cubicBezTo>
                    <a:cubicBezTo>
                      <a:pt x="1284" y="143"/>
                      <a:pt x="1273" y="134"/>
                      <a:pt x="1263" y="127"/>
                    </a:cubicBezTo>
                    <a:cubicBezTo>
                      <a:pt x="1252" y="120"/>
                      <a:pt x="1238" y="118"/>
                      <a:pt x="1229" y="108"/>
                    </a:cubicBezTo>
                    <a:cubicBezTo>
                      <a:pt x="1251" y="116"/>
                      <a:pt x="1267" y="130"/>
                      <a:pt x="1290" y="138"/>
                    </a:cubicBezTo>
                    <a:cubicBezTo>
                      <a:pt x="1289" y="130"/>
                      <a:pt x="1272" y="126"/>
                      <a:pt x="1270" y="120"/>
                    </a:cubicBezTo>
                    <a:cubicBezTo>
                      <a:pt x="1309" y="149"/>
                      <a:pt x="1360" y="172"/>
                      <a:pt x="1384" y="211"/>
                    </a:cubicBezTo>
                    <a:cubicBezTo>
                      <a:pt x="1373" y="208"/>
                      <a:pt x="1361" y="193"/>
                      <a:pt x="1350" y="190"/>
                    </a:cubicBezTo>
                    <a:cubicBezTo>
                      <a:pt x="1366" y="208"/>
                      <a:pt x="1389" y="213"/>
                      <a:pt x="1403" y="233"/>
                    </a:cubicBezTo>
                    <a:cubicBezTo>
                      <a:pt x="1413" y="248"/>
                      <a:pt x="1430" y="256"/>
                      <a:pt x="1438" y="274"/>
                    </a:cubicBezTo>
                    <a:cubicBezTo>
                      <a:pt x="1429" y="271"/>
                      <a:pt x="1428" y="261"/>
                      <a:pt x="1419" y="259"/>
                    </a:cubicBezTo>
                    <a:cubicBezTo>
                      <a:pt x="1416" y="258"/>
                      <a:pt x="1421" y="261"/>
                      <a:pt x="1418" y="261"/>
                    </a:cubicBezTo>
                    <a:cubicBezTo>
                      <a:pt x="1408" y="254"/>
                      <a:pt x="1398" y="248"/>
                      <a:pt x="1385" y="245"/>
                    </a:cubicBezTo>
                    <a:cubicBezTo>
                      <a:pt x="1380" y="239"/>
                      <a:pt x="1374" y="234"/>
                      <a:pt x="1368" y="230"/>
                    </a:cubicBezTo>
                    <a:cubicBezTo>
                      <a:pt x="1367" y="231"/>
                      <a:pt x="1369" y="235"/>
                      <a:pt x="1367" y="235"/>
                    </a:cubicBezTo>
                    <a:cubicBezTo>
                      <a:pt x="1364" y="231"/>
                      <a:pt x="1361" y="228"/>
                      <a:pt x="1357" y="226"/>
                    </a:cubicBezTo>
                    <a:cubicBezTo>
                      <a:pt x="1360" y="235"/>
                      <a:pt x="1367" y="241"/>
                      <a:pt x="1375" y="247"/>
                    </a:cubicBezTo>
                    <a:cubicBezTo>
                      <a:pt x="1373" y="246"/>
                      <a:pt x="1371" y="245"/>
                      <a:pt x="1371" y="246"/>
                    </a:cubicBezTo>
                    <a:cubicBezTo>
                      <a:pt x="1373" y="247"/>
                      <a:pt x="1374" y="249"/>
                      <a:pt x="1376" y="250"/>
                    </a:cubicBezTo>
                    <a:cubicBezTo>
                      <a:pt x="1376" y="249"/>
                      <a:pt x="1376" y="248"/>
                      <a:pt x="1375" y="247"/>
                    </a:cubicBezTo>
                    <a:cubicBezTo>
                      <a:pt x="1383" y="253"/>
                      <a:pt x="1391" y="258"/>
                      <a:pt x="1395" y="263"/>
                    </a:cubicBezTo>
                    <a:cubicBezTo>
                      <a:pt x="1396" y="261"/>
                      <a:pt x="1398" y="265"/>
                      <a:pt x="1396" y="260"/>
                    </a:cubicBezTo>
                    <a:cubicBezTo>
                      <a:pt x="1400" y="262"/>
                      <a:pt x="1400" y="266"/>
                      <a:pt x="1404" y="266"/>
                    </a:cubicBezTo>
                    <a:cubicBezTo>
                      <a:pt x="1405" y="264"/>
                      <a:pt x="1402" y="264"/>
                      <a:pt x="1403" y="261"/>
                    </a:cubicBezTo>
                    <a:cubicBezTo>
                      <a:pt x="1409" y="266"/>
                      <a:pt x="1419" y="266"/>
                      <a:pt x="1420" y="279"/>
                    </a:cubicBezTo>
                    <a:cubicBezTo>
                      <a:pt x="1429" y="282"/>
                      <a:pt x="1432" y="291"/>
                      <a:pt x="1440" y="296"/>
                    </a:cubicBezTo>
                    <a:cubicBezTo>
                      <a:pt x="1439" y="293"/>
                      <a:pt x="1439" y="293"/>
                      <a:pt x="1442" y="292"/>
                    </a:cubicBezTo>
                    <a:cubicBezTo>
                      <a:pt x="1446" y="301"/>
                      <a:pt x="1451" y="309"/>
                      <a:pt x="1458" y="316"/>
                    </a:cubicBezTo>
                    <a:cubicBezTo>
                      <a:pt x="1451" y="303"/>
                      <a:pt x="1448" y="291"/>
                      <a:pt x="1441" y="277"/>
                    </a:cubicBezTo>
                    <a:cubicBezTo>
                      <a:pt x="1449" y="283"/>
                      <a:pt x="1455" y="291"/>
                      <a:pt x="1460" y="301"/>
                    </a:cubicBezTo>
                    <a:cubicBezTo>
                      <a:pt x="1459" y="301"/>
                      <a:pt x="1459" y="300"/>
                      <a:pt x="1457" y="300"/>
                    </a:cubicBezTo>
                    <a:cubicBezTo>
                      <a:pt x="1460" y="305"/>
                      <a:pt x="1465" y="306"/>
                      <a:pt x="1468" y="311"/>
                    </a:cubicBezTo>
                    <a:cubicBezTo>
                      <a:pt x="1469" y="314"/>
                      <a:pt x="1467" y="316"/>
                      <a:pt x="1468" y="318"/>
                    </a:cubicBezTo>
                    <a:cubicBezTo>
                      <a:pt x="1469" y="325"/>
                      <a:pt x="1475" y="328"/>
                      <a:pt x="1479" y="332"/>
                    </a:cubicBezTo>
                    <a:cubicBezTo>
                      <a:pt x="1481" y="331"/>
                      <a:pt x="1481" y="329"/>
                      <a:pt x="1483" y="328"/>
                    </a:cubicBezTo>
                    <a:cubicBezTo>
                      <a:pt x="1498" y="342"/>
                      <a:pt x="1521" y="355"/>
                      <a:pt x="1523" y="379"/>
                    </a:cubicBezTo>
                    <a:cubicBezTo>
                      <a:pt x="1524" y="392"/>
                      <a:pt x="1522" y="402"/>
                      <a:pt x="1529" y="413"/>
                    </a:cubicBezTo>
                    <a:cubicBezTo>
                      <a:pt x="1551" y="431"/>
                      <a:pt x="1561" y="461"/>
                      <a:pt x="1581" y="482"/>
                    </a:cubicBezTo>
                    <a:cubicBezTo>
                      <a:pt x="1583" y="478"/>
                      <a:pt x="1579" y="473"/>
                      <a:pt x="1581" y="471"/>
                    </a:cubicBezTo>
                    <a:cubicBezTo>
                      <a:pt x="1585" y="471"/>
                      <a:pt x="1584" y="476"/>
                      <a:pt x="1588" y="476"/>
                    </a:cubicBezTo>
                    <a:cubicBezTo>
                      <a:pt x="1582" y="457"/>
                      <a:pt x="1577" y="442"/>
                      <a:pt x="1569" y="427"/>
                    </a:cubicBezTo>
                    <a:cubicBezTo>
                      <a:pt x="1564" y="417"/>
                      <a:pt x="1558" y="410"/>
                      <a:pt x="1553" y="403"/>
                    </a:cubicBezTo>
                    <a:close/>
                    <a:moveTo>
                      <a:pt x="1193" y="87"/>
                    </a:moveTo>
                    <a:cubicBezTo>
                      <a:pt x="1192" y="82"/>
                      <a:pt x="1187" y="81"/>
                      <a:pt x="1184" y="78"/>
                    </a:cubicBezTo>
                    <a:cubicBezTo>
                      <a:pt x="1193" y="78"/>
                      <a:pt x="1200" y="86"/>
                      <a:pt x="1209" y="89"/>
                    </a:cubicBezTo>
                    <a:cubicBezTo>
                      <a:pt x="1205" y="90"/>
                      <a:pt x="1200" y="84"/>
                      <a:pt x="1193" y="87"/>
                    </a:cubicBezTo>
                    <a:close/>
                    <a:moveTo>
                      <a:pt x="1540" y="1282"/>
                    </a:moveTo>
                    <a:cubicBezTo>
                      <a:pt x="1527" y="1275"/>
                      <a:pt x="1520" y="1288"/>
                      <a:pt x="1509" y="1296"/>
                    </a:cubicBezTo>
                    <a:cubicBezTo>
                      <a:pt x="1503" y="1300"/>
                      <a:pt x="1491" y="1304"/>
                      <a:pt x="1487" y="1308"/>
                    </a:cubicBezTo>
                    <a:cubicBezTo>
                      <a:pt x="1481" y="1313"/>
                      <a:pt x="1478" y="1322"/>
                      <a:pt x="1473" y="1324"/>
                    </a:cubicBezTo>
                    <a:cubicBezTo>
                      <a:pt x="1474" y="1320"/>
                      <a:pt x="1478" y="1318"/>
                      <a:pt x="1478" y="1314"/>
                    </a:cubicBezTo>
                    <a:cubicBezTo>
                      <a:pt x="1476" y="1312"/>
                      <a:pt x="1475" y="1310"/>
                      <a:pt x="1471" y="1311"/>
                    </a:cubicBezTo>
                    <a:cubicBezTo>
                      <a:pt x="1470" y="1311"/>
                      <a:pt x="1471" y="1314"/>
                      <a:pt x="1468" y="1314"/>
                    </a:cubicBezTo>
                    <a:cubicBezTo>
                      <a:pt x="1460" y="1311"/>
                      <a:pt x="1458" y="1319"/>
                      <a:pt x="1448" y="1317"/>
                    </a:cubicBezTo>
                    <a:cubicBezTo>
                      <a:pt x="1436" y="1321"/>
                      <a:pt x="1433" y="1334"/>
                      <a:pt x="1424" y="1341"/>
                    </a:cubicBezTo>
                    <a:cubicBezTo>
                      <a:pt x="1426" y="1335"/>
                      <a:pt x="1433" y="1328"/>
                      <a:pt x="1432" y="1322"/>
                    </a:cubicBezTo>
                    <a:cubicBezTo>
                      <a:pt x="1427" y="1323"/>
                      <a:pt x="1425" y="1326"/>
                      <a:pt x="1420" y="1328"/>
                    </a:cubicBezTo>
                    <a:cubicBezTo>
                      <a:pt x="1419" y="1326"/>
                      <a:pt x="1418" y="1327"/>
                      <a:pt x="1416" y="1324"/>
                    </a:cubicBezTo>
                    <a:cubicBezTo>
                      <a:pt x="1412" y="1326"/>
                      <a:pt x="1411" y="1330"/>
                      <a:pt x="1407" y="1332"/>
                    </a:cubicBezTo>
                    <a:cubicBezTo>
                      <a:pt x="1407" y="1334"/>
                      <a:pt x="1408" y="1334"/>
                      <a:pt x="1409" y="1335"/>
                    </a:cubicBezTo>
                    <a:cubicBezTo>
                      <a:pt x="1407" y="1335"/>
                      <a:pt x="1404" y="1339"/>
                      <a:pt x="1402" y="1337"/>
                    </a:cubicBezTo>
                    <a:cubicBezTo>
                      <a:pt x="1405" y="1326"/>
                      <a:pt x="1416" y="1323"/>
                      <a:pt x="1417" y="1310"/>
                    </a:cubicBezTo>
                    <a:cubicBezTo>
                      <a:pt x="1412" y="1309"/>
                      <a:pt x="1410" y="1312"/>
                      <a:pt x="1406" y="1312"/>
                    </a:cubicBezTo>
                    <a:cubicBezTo>
                      <a:pt x="1401" y="1304"/>
                      <a:pt x="1409" y="1289"/>
                      <a:pt x="1399" y="1286"/>
                    </a:cubicBezTo>
                    <a:cubicBezTo>
                      <a:pt x="1396" y="1286"/>
                      <a:pt x="1398" y="1292"/>
                      <a:pt x="1394" y="1291"/>
                    </a:cubicBezTo>
                    <a:cubicBezTo>
                      <a:pt x="1395" y="1287"/>
                      <a:pt x="1392" y="1287"/>
                      <a:pt x="1391" y="1285"/>
                    </a:cubicBezTo>
                    <a:cubicBezTo>
                      <a:pt x="1384" y="1286"/>
                      <a:pt x="1384" y="1282"/>
                      <a:pt x="1380" y="1280"/>
                    </a:cubicBezTo>
                    <a:cubicBezTo>
                      <a:pt x="1375" y="1285"/>
                      <a:pt x="1369" y="1283"/>
                      <a:pt x="1363" y="1283"/>
                    </a:cubicBezTo>
                    <a:cubicBezTo>
                      <a:pt x="1351" y="1283"/>
                      <a:pt x="1344" y="1293"/>
                      <a:pt x="1332" y="1297"/>
                    </a:cubicBezTo>
                    <a:cubicBezTo>
                      <a:pt x="1326" y="1299"/>
                      <a:pt x="1321" y="1298"/>
                      <a:pt x="1318" y="1301"/>
                    </a:cubicBezTo>
                    <a:cubicBezTo>
                      <a:pt x="1312" y="1298"/>
                      <a:pt x="1305" y="1294"/>
                      <a:pt x="1296" y="1297"/>
                    </a:cubicBezTo>
                    <a:cubicBezTo>
                      <a:pt x="1303" y="1280"/>
                      <a:pt x="1280" y="1284"/>
                      <a:pt x="1271" y="1279"/>
                    </a:cubicBezTo>
                    <a:cubicBezTo>
                      <a:pt x="1266" y="1283"/>
                      <a:pt x="1262" y="1286"/>
                      <a:pt x="1255" y="1284"/>
                    </a:cubicBezTo>
                    <a:cubicBezTo>
                      <a:pt x="1256" y="1280"/>
                      <a:pt x="1262" y="1276"/>
                      <a:pt x="1260" y="1272"/>
                    </a:cubicBezTo>
                    <a:cubicBezTo>
                      <a:pt x="1256" y="1270"/>
                      <a:pt x="1250" y="1273"/>
                      <a:pt x="1246" y="1270"/>
                    </a:cubicBezTo>
                    <a:cubicBezTo>
                      <a:pt x="1255" y="1269"/>
                      <a:pt x="1258" y="1262"/>
                      <a:pt x="1259" y="1252"/>
                    </a:cubicBezTo>
                    <a:cubicBezTo>
                      <a:pt x="1247" y="1256"/>
                      <a:pt x="1246" y="1271"/>
                      <a:pt x="1234" y="1275"/>
                    </a:cubicBezTo>
                    <a:cubicBezTo>
                      <a:pt x="1234" y="1271"/>
                      <a:pt x="1230" y="1270"/>
                      <a:pt x="1229" y="1267"/>
                    </a:cubicBezTo>
                    <a:cubicBezTo>
                      <a:pt x="1232" y="1264"/>
                      <a:pt x="1238" y="1265"/>
                      <a:pt x="1239" y="1261"/>
                    </a:cubicBezTo>
                    <a:cubicBezTo>
                      <a:pt x="1230" y="1264"/>
                      <a:pt x="1219" y="1263"/>
                      <a:pt x="1211" y="1268"/>
                    </a:cubicBezTo>
                    <a:cubicBezTo>
                      <a:pt x="1210" y="1270"/>
                      <a:pt x="1209" y="1272"/>
                      <a:pt x="1207" y="1273"/>
                    </a:cubicBezTo>
                    <a:cubicBezTo>
                      <a:pt x="1200" y="1278"/>
                      <a:pt x="1190" y="1285"/>
                      <a:pt x="1181" y="1285"/>
                    </a:cubicBezTo>
                    <a:cubicBezTo>
                      <a:pt x="1176" y="1285"/>
                      <a:pt x="1172" y="1280"/>
                      <a:pt x="1166" y="1281"/>
                    </a:cubicBezTo>
                    <a:cubicBezTo>
                      <a:pt x="1155" y="1282"/>
                      <a:pt x="1147" y="1290"/>
                      <a:pt x="1133" y="1290"/>
                    </a:cubicBezTo>
                    <a:cubicBezTo>
                      <a:pt x="1133" y="1288"/>
                      <a:pt x="1130" y="1289"/>
                      <a:pt x="1131" y="1287"/>
                    </a:cubicBezTo>
                    <a:cubicBezTo>
                      <a:pt x="1130" y="1284"/>
                      <a:pt x="1130" y="1281"/>
                      <a:pt x="1129" y="1279"/>
                    </a:cubicBezTo>
                    <a:cubicBezTo>
                      <a:pt x="1103" y="1275"/>
                      <a:pt x="1088" y="1289"/>
                      <a:pt x="1073" y="1299"/>
                    </a:cubicBezTo>
                    <a:cubicBezTo>
                      <a:pt x="1071" y="1295"/>
                      <a:pt x="1070" y="1290"/>
                      <a:pt x="1068" y="1286"/>
                    </a:cubicBezTo>
                    <a:cubicBezTo>
                      <a:pt x="1075" y="1283"/>
                      <a:pt x="1083" y="1281"/>
                      <a:pt x="1084" y="1272"/>
                    </a:cubicBezTo>
                    <a:cubicBezTo>
                      <a:pt x="1071" y="1269"/>
                      <a:pt x="1061" y="1275"/>
                      <a:pt x="1058" y="1284"/>
                    </a:cubicBezTo>
                    <a:cubicBezTo>
                      <a:pt x="1043" y="1283"/>
                      <a:pt x="1044" y="1299"/>
                      <a:pt x="1026" y="1295"/>
                    </a:cubicBezTo>
                    <a:cubicBezTo>
                      <a:pt x="1020" y="1307"/>
                      <a:pt x="1001" y="1301"/>
                      <a:pt x="995" y="1314"/>
                    </a:cubicBezTo>
                    <a:cubicBezTo>
                      <a:pt x="999" y="1320"/>
                      <a:pt x="991" y="1322"/>
                      <a:pt x="994" y="1328"/>
                    </a:cubicBezTo>
                    <a:cubicBezTo>
                      <a:pt x="986" y="1328"/>
                      <a:pt x="983" y="1334"/>
                      <a:pt x="979" y="1339"/>
                    </a:cubicBezTo>
                    <a:cubicBezTo>
                      <a:pt x="974" y="1340"/>
                      <a:pt x="969" y="1341"/>
                      <a:pt x="967" y="1345"/>
                    </a:cubicBezTo>
                    <a:cubicBezTo>
                      <a:pt x="957" y="1347"/>
                      <a:pt x="955" y="1338"/>
                      <a:pt x="951" y="1336"/>
                    </a:cubicBezTo>
                    <a:cubicBezTo>
                      <a:pt x="946" y="1332"/>
                      <a:pt x="931" y="1332"/>
                      <a:pt x="927" y="1331"/>
                    </a:cubicBezTo>
                    <a:cubicBezTo>
                      <a:pt x="918" y="1329"/>
                      <a:pt x="918" y="1333"/>
                      <a:pt x="908" y="1338"/>
                    </a:cubicBezTo>
                    <a:cubicBezTo>
                      <a:pt x="906" y="1338"/>
                      <a:pt x="902" y="1337"/>
                      <a:pt x="899" y="1339"/>
                    </a:cubicBezTo>
                    <a:cubicBezTo>
                      <a:pt x="895" y="1340"/>
                      <a:pt x="893" y="1345"/>
                      <a:pt x="890" y="1345"/>
                    </a:cubicBezTo>
                    <a:cubicBezTo>
                      <a:pt x="884" y="1346"/>
                      <a:pt x="880" y="1343"/>
                      <a:pt x="875" y="1341"/>
                    </a:cubicBezTo>
                    <a:cubicBezTo>
                      <a:pt x="873" y="1344"/>
                      <a:pt x="869" y="1343"/>
                      <a:pt x="866" y="1341"/>
                    </a:cubicBezTo>
                    <a:cubicBezTo>
                      <a:pt x="866" y="1339"/>
                      <a:pt x="866" y="1338"/>
                      <a:pt x="866" y="1336"/>
                    </a:cubicBezTo>
                    <a:cubicBezTo>
                      <a:pt x="852" y="1332"/>
                      <a:pt x="845" y="1320"/>
                      <a:pt x="840" y="1308"/>
                    </a:cubicBezTo>
                    <a:cubicBezTo>
                      <a:pt x="840" y="1305"/>
                      <a:pt x="845" y="1306"/>
                      <a:pt x="844" y="1302"/>
                    </a:cubicBezTo>
                    <a:cubicBezTo>
                      <a:pt x="845" y="1298"/>
                      <a:pt x="842" y="1297"/>
                      <a:pt x="842" y="1294"/>
                    </a:cubicBezTo>
                    <a:cubicBezTo>
                      <a:pt x="843" y="1292"/>
                      <a:pt x="845" y="1290"/>
                      <a:pt x="849" y="1290"/>
                    </a:cubicBezTo>
                    <a:cubicBezTo>
                      <a:pt x="844" y="1269"/>
                      <a:pt x="863" y="1265"/>
                      <a:pt x="858" y="1252"/>
                    </a:cubicBezTo>
                    <a:cubicBezTo>
                      <a:pt x="860" y="1251"/>
                      <a:pt x="862" y="1250"/>
                      <a:pt x="862" y="1246"/>
                    </a:cubicBezTo>
                    <a:cubicBezTo>
                      <a:pt x="848" y="1241"/>
                      <a:pt x="836" y="1228"/>
                      <a:pt x="819" y="1233"/>
                    </a:cubicBezTo>
                    <a:cubicBezTo>
                      <a:pt x="815" y="1233"/>
                      <a:pt x="815" y="1229"/>
                      <a:pt x="811" y="1230"/>
                    </a:cubicBezTo>
                    <a:cubicBezTo>
                      <a:pt x="801" y="1238"/>
                      <a:pt x="783" y="1235"/>
                      <a:pt x="773" y="1230"/>
                    </a:cubicBezTo>
                    <a:cubicBezTo>
                      <a:pt x="768" y="1233"/>
                      <a:pt x="761" y="1233"/>
                      <a:pt x="756" y="1230"/>
                    </a:cubicBezTo>
                    <a:cubicBezTo>
                      <a:pt x="756" y="1223"/>
                      <a:pt x="766" y="1226"/>
                      <a:pt x="769" y="1221"/>
                    </a:cubicBezTo>
                    <a:cubicBezTo>
                      <a:pt x="767" y="1210"/>
                      <a:pt x="773" y="1204"/>
                      <a:pt x="776" y="1195"/>
                    </a:cubicBezTo>
                    <a:cubicBezTo>
                      <a:pt x="776" y="1193"/>
                      <a:pt x="771" y="1194"/>
                      <a:pt x="772" y="1190"/>
                    </a:cubicBezTo>
                    <a:cubicBezTo>
                      <a:pt x="776" y="1187"/>
                      <a:pt x="777" y="1193"/>
                      <a:pt x="783" y="1192"/>
                    </a:cubicBezTo>
                    <a:cubicBezTo>
                      <a:pt x="787" y="1186"/>
                      <a:pt x="788" y="1177"/>
                      <a:pt x="793" y="1172"/>
                    </a:cubicBezTo>
                    <a:cubicBezTo>
                      <a:pt x="788" y="1158"/>
                      <a:pt x="812" y="1155"/>
                      <a:pt x="811" y="1138"/>
                    </a:cubicBezTo>
                    <a:cubicBezTo>
                      <a:pt x="789" y="1132"/>
                      <a:pt x="771" y="1138"/>
                      <a:pt x="746" y="1138"/>
                    </a:cubicBezTo>
                    <a:cubicBezTo>
                      <a:pt x="740" y="1143"/>
                      <a:pt x="736" y="1150"/>
                      <a:pt x="737" y="1162"/>
                    </a:cubicBezTo>
                    <a:cubicBezTo>
                      <a:pt x="732" y="1162"/>
                      <a:pt x="733" y="1169"/>
                      <a:pt x="730" y="1171"/>
                    </a:cubicBezTo>
                    <a:cubicBezTo>
                      <a:pt x="725" y="1172"/>
                      <a:pt x="722" y="1175"/>
                      <a:pt x="718" y="1176"/>
                    </a:cubicBezTo>
                    <a:cubicBezTo>
                      <a:pt x="716" y="1180"/>
                      <a:pt x="716" y="1186"/>
                      <a:pt x="710" y="1185"/>
                    </a:cubicBezTo>
                    <a:cubicBezTo>
                      <a:pt x="708" y="1184"/>
                      <a:pt x="708" y="1182"/>
                      <a:pt x="707" y="1180"/>
                    </a:cubicBezTo>
                    <a:cubicBezTo>
                      <a:pt x="701" y="1178"/>
                      <a:pt x="698" y="1181"/>
                      <a:pt x="689" y="1181"/>
                    </a:cubicBezTo>
                    <a:cubicBezTo>
                      <a:pt x="684" y="1181"/>
                      <a:pt x="679" y="1180"/>
                      <a:pt x="675" y="1180"/>
                    </a:cubicBezTo>
                    <a:cubicBezTo>
                      <a:pt x="663" y="1181"/>
                      <a:pt x="655" y="1190"/>
                      <a:pt x="652" y="1177"/>
                    </a:cubicBezTo>
                    <a:cubicBezTo>
                      <a:pt x="649" y="1173"/>
                      <a:pt x="640" y="1173"/>
                      <a:pt x="634" y="1171"/>
                    </a:cubicBezTo>
                    <a:cubicBezTo>
                      <a:pt x="635" y="1165"/>
                      <a:pt x="629" y="1161"/>
                      <a:pt x="628" y="1156"/>
                    </a:cubicBezTo>
                    <a:cubicBezTo>
                      <a:pt x="627" y="1154"/>
                      <a:pt x="628" y="1151"/>
                      <a:pt x="628" y="1149"/>
                    </a:cubicBezTo>
                    <a:cubicBezTo>
                      <a:pt x="626" y="1144"/>
                      <a:pt x="621" y="1141"/>
                      <a:pt x="619" y="1135"/>
                    </a:cubicBezTo>
                    <a:cubicBezTo>
                      <a:pt x="618" y="1133"/>
                      <a:pt x="619" y="1130"/>
                      <a:pt x="619" y="1128"/>
                    </a:cubicBezTo>
                    <a:cubicBezTo>
                      <a:pt x="618" y="1120"/>
                      <a:pt x="612" y="1114"/>
                      <a:pt x="615" y="1102"/>
                    </a:cubicBezTo>
                    <a:cubicBezTo>
                      <a:pt x="623" y="1096"/>
                      <a:pt x="624" y="1083"/>
                      <a:pt x="625" y="1070"/>
                    </a:cubicBezTo>
                    <a:cubicBezTo>
                      <a:pt x="634" y="1069"/>
                      <a:pt x="626" y="1052"/>
                      <a:pt x="640" y="1056"/>
                    </a:cubicBezTo>
                    <a:cubicBezTo>
                      <a:pt x="641" y="1052"/>
                      <a:pt x="643" y="1050"/>
                      <a:pt x="646" y="1048"/>
                    </a:cubicBezTo>
                    <a:cubicBezTo>
                      <a:pt x="642" y="1036"/>
                      <a:pt x="648" y="1025"/>
                      <a:pt x="645" y="1021"/>
                    </a:cubicBezTo>
                    <a:cubicBezTo>
                      <a:pt x="646" y="1019"/>
                      <a:pt x="647" y="1022"/>
                      <a:pt x="651" y="1021"/>
                    </a:cubicBezTo>
                    <a:cubicBezTo>
                      <a:pt x="652" y="1013"/>
                      <a:pt x="658" y="1009"/>
                      <a:pt x="667" y="1008"/>
                    </a:cubicBezTo>
                    <a:cubicBezTo>
                      <a:pt x="669" y="1006"/>
                      <a:pt x="670" y="1002"/>
                      <a:pt x="674" y="1000"/>
                    </a:cubicBezTo>
                    <a:cubicBezTo>
                      <a:pt x="686" y="1006"/>
                      <a:pt x="706" y="996"/>
                      <a:pt x="704" y="982"/>
                    </a:cubicBezTo>
                    <a:cubicBezTo>
                      <a:pt x="711" y="982"/>
                      <a:pt x="710" y="988"/>
                      <a:pt x="717" y="987"/>
                    </a:cubicBezTo>
                    <a:cubicBezTo>
                      <a:pt x="722" y="987"/>
                      <a:pt x="720" y="981"/>
                      <a:pt x="724" y="980"/>
                    </a:cubicBezTo>
                    <a:cubicBezTo>
                      <a:pt x="730" y="983"/>
                      <a:pt x="732" y="983"/>
                      <a:pt x="738" y="980"/>
                    </a:cubicBezTo>
                    <a:cubicBezTo>
                      <a:pt x="741" y="989"/>
                      <a:pt x="753" y="990"/>
                      <a:pt x="758" y="982"/>
                    </a:cubicBezTo>
                    <a:cubicBezTo>
                      <a:pt x="763" y="985"/>
                      <a:pt x="763" y="991"/>
                      <a:pt x="766" y="996"/>
                    </a:cubicBezTo>
                    <a:cubicBezTo>
                      <a:pt x="776" y="999"/>
                      <a:pt x="777" y="996"/>
                      <a:pt x="787" y="1000"/>
                    </a:cubicBezTo>
                    <a:cubicBezTo>
                      <a:pt x="789" y="998"/>
                      <a:pt x="786" y="992"/>
                      <a:pt x="790" y="992"/>
                    </a:cubicBezTo>
                    <a:cubicBezTo>
                      <a:pt x="794" y="995"/>
                      <a:pt x="796" y="1004"/>
                      <a:pt x="804" y="1000"/>
                    </a:cubicBezTo>
                    <a:cubicBezTo>
                      <a:pt x="804" y="993"/>
                      <a:pt x="798" y="993"/>
                      <a:pt x="797" y="988"/>
                    </a:cubicBezTo>
                    <a:cubicBezTo>
                      <a:pt x="802" y="987"/>
                      <a:pt x="803" y="985"/>
                      <a:pt x="800" y="980"/>
                    </a:cubicBezTo>
                    <a:cubicBezTo>
                      <a:pt x="808" y="974"/>
                      <a:pt x="822" y="978"/>
                      <a:pt x="830" y="973"/>
                    </a:cubicBezTo>
                    <a:cubicBezTo>
                      <a:pt x="831" y="974"/>
                      <a:pt x="831" y="976"/>
                      <a:pt x="833" y="977"/>
                    </a:cubicBezTo>
                    <a:cubicBezTo>
                      <a:pt x="846" y="971"/>
                      <a:pt x="859" y="973"/>
                      <a:pt x="867" y="981"/>
                    </a:cubicBezTo>
                    <a:cubicBezTo>
                      <a:pt x="870" y="999"/>
                      <a:pt x="883" y="981"/>
                      <a:pt x="892" y="979"/>
                    </a:cubicBezTo>
                    <a:cubicBezTo>
                      <a:pt x="897" y="983"/>
                      <a:pt x="898" y="991"/>
                      <a:pt x="902" y="996"/>
                    </a:cubicBezTo>
                    <a:cubicBezTo>
                      <a:pt x="906" y="996"/>
                      <a:pt x="910" y="996"/>
                      <a:pt x="912" y="998"/>
                    </a:cubicBezTo>
                    <a:cubicBezTo>
                      <a:pt x="913" y="1008"/>
                      <a:pt x="905" y="1008"/>
                      <a:pt x="906" y="1019"/>
                    </a:cubicBezTo>
                    <a:cubicBezTo>
                      <a:pt x="907" y="1021"/>
                      <a:pt x="910" y="1020"/>
                      <a:pt x="911" y="1023"/>
                    </a:cubicBezTo>
                    <a:cubicBezTo>
                      <a:pt x="903" y="1027"/>
                      <a:pt x="906" y="1038"/>
                      <a:pt x="914" y="1040"/>
                    </a:cubicBezTo>
                    <a:cubicBezTo>
                      <a:pt x="914" y="1049"/>
                      <a:pt x="918" y="1054"/>
                      <a:pt x="923" y="1058"/>
                    </a:cubicBezTo>
                    <a:cubicBezTo>
                      <a:pt x="922" y="1066"/>
                      <a:pt x="925" y="1070"/>
                      <a:pt x="930" y="1071"/>
                    </a:cubicBezTo>
                    <a:cubicBezTo>
                      <a:pt x="937" y="1072"/>
                      <a:pt x="939" y="1063"/>
                      <a:pt x="941" y="1060"/>
                    </a:cubicBezTo>
                    <a:cubicBezTo>
                      <a:pt x="942" y="1059"/>
                      <a:pt x="945" y="1059"/>
                      <a:pt x="945" y="1058"/>
                    </a:cubicBezTo>
                    <a:cubicBezTo>
                      <a:pt x="948" y="1054"/>
                      <a:pt x="951" y="1042"/>
                      <a:pt x="951" y="1039"/>
                    </a:cubicBezTo>
                    <a:cubicBezTo>
                      <a:pt x="951" y="1032"/>
                      <a:pt x="945" y="1023"/>
                      <a:pt x="944" y="1018"/>
                    </a:cubicBezTo>
                    <a:cubicBezTo>
                      <a:pt x="944" y="1012"/>
                      <a:pt x="947" y="1006"/>
                      <a:pt x="946" y="1001"/>
                    </a:cubicBezTo>
                    <a:cubicBezTo>
                      <a:pt x="945" y="996"/>
                      <a:pt x="941" y="992"/>
                      <a:pt x="940" y="987"/>
                    </a:cubicBezTo>
                    <a:cubicBezTo>
                      <a:pt x="933" y="959"/>
                      <a:pt x="950" y="945"/>
                      <a:pt x="964" y="930"/>
                    </a:cubicBezTo>
                    <a:cubicBezTo>
                      <a:pt x="968" y="930"/>
                      <a:pt x="972" y="930"/>
                      <a:pt x="974" y="929"/>
                    </a:cubicBezTo>
                    <a:cubicBezTo>
                      <a:pt x="975" y="927"/>
                      <a:pt x="975" y="923"/>
                      <a:pt x="977" y="922"/>
                    </a:cubicBezTo>
                    <a:cubicBezTo>
                      <a:pt x="980" y="922"/>
                      <a:pt x="981" y="920"/>
                      <a:pt x="984" y="920"/>
                    </a:cubicBezTo>
                    <a:cubicBezTo>
                      <a:pt x="989" y="910"/>
                      <a:pt x="995" y="899"/>
                      <a:pt x="1011" y="900"/>
                    </a:cubicBezTo>
                    <a:cubicBezTo>
                      <a:pt x="1013" y="893"/>
                      <a:pt x="1017" y="889"/>
                      <a:pt x="1021" y="884"/>
                    </a:cubicBezTo>
                    <a:cubicBezTo>
                      <a:pt x="1027" y="883"/>
                      <a:pt x="1036" y="884"/>
                      <a:pt x="1038" y="880"/>
                    </a:cubicBezTo>
                    <a:cubicBezTo>
                      <a:pt x="1038" y="874"/>
                      <a:pt x="1032" y="874"/>
                      <a:pt x="1033" y="867"/>
                    </a:cubicBezTo>
                    <a:cubicBezTo>
                      <a:pt x="1035" y="865"/>
                      <a:pt x="1038" y="868"/>
                      <a:pt x="1042" y="867"/>
                    </a:cubicBezTo>
                    <a:cubicBezTo>
                      <a:pt x="1045" y="864"/>
                      <a:pt x="1047" y="862"/>
                      <a:pt x="1048" y="858"/>
                    </a:cubicBezTo>
                    <a:cubicBezTo>
                      <a:pt x="1044" y="858"/>
                      <a:pt x="1040" y="857"/>
                      <a:pt x="1037" y="856"/>
                    </a:cubicBezTo>
                    <a:cubicBezTo>
                      <a:pt x="1041" y="854"/>
                      <a:pt x="1045" y="853"/>
                      <a:pt x="1048" y="851"/>
                    </a:cubicBezTo>
                    <a:cubicBezTo>
                      <a:pt x="1047" y="835"/>
                      <a:pt x="1044" y="825"/>
                      <a:pt x="1037" y="815"/>
                    </a:cubicBezTo>
                    <a:cubicBezTo>
                      <a:pt x="1039" y="815"/>
                      <a:pt x="1038" y="812"/>
                      <a:pt x="1040" y="812"/>
                    </a:cubicBezTo>
                    <a:cubicBezTo>
                      <a:pt x="1042" y="813"/>
                      <a:pt x="1043" y="815"/>
                      <a:pt x="1045" y="815"/>
                    </a:cubicBezTo>
                    <a:cubicBezTo>
                      <a:pt x="1047" y="814"/>
                      <a:pt x="1046" y="810"/>
                      <a:pt x="1048" y="809"/>
                    </a:cubicBezTo>
                    <a:cubicBezTo>
                      <a:pt x="1060" y="814"/>
                      <a:pt x="1046" y="825"/>
                      <a:pt x="1050" y="835"/>
                    </a:cubicBezTo>
                    <a:cubicBezTo>
                      <a:pt x="1054" y="823"/>
                      <a:pt x="1068" y="818"/>
                      <a:pt x="1067" y="804"/>
                    </a:cubicBezTo>
                    <a:cubicBezTo>
                      <a:pt x="1067" y="798"/>
                      <a:pt x="1061" y="794"/>
                      <a:pt x="1064" y="787"/>
                    </a:cubicBezTo>
                    <a:cubicBezTo>
                      <a:pt x="1068" y="790"/>
                      <a:pt x="1069" y="792"/>
                      <a:pt x="1069" y="797"/>
                    </a:cubicBezTo>
                    <a:cubicBezTo>
                      <a:pt x="1078" y="790"/>
                      <a:pt x="1081" y="778"/>
                      <a:pt x="1088" y="769"/>
                    </a:cubicBezTo>
                    <a:cubicBezTo>
                      <a:pt x="1087" y="767"/>
                      <a:pt x="1085" y="766"/>
                      <a:pt x="1084" y="763"/>
                    </a:cubicBezTo>
                    <a:cubicBezTo>
                      <a:pt x="1096" y="760"/>
                      <a:pt x="1110" y="759"/>
                      <a:pt x="1111" y="746"/>
                    </a:cubicBezTo>
                    <a:cubicBezTo>
                      <a:pt x="1120" y="744"/>
                      <a:pt x="1121" y="734"/>
                      <a:pt x="1130" y="734"/>
                    </a:cubicBezTo>
                    <a:cubicBezTo>
                      <a:pt x="1131" y="736"/>
                      <a:pt x="1131" y="739"/>
                      <a:pt x="1134" y="739"/>
                    </a:cubicBezTo>
                    <a:cubicBezTo>
                      <a:pt x="1135" y="734"/>
                      <a:pt x="1140" y="734"/>
                      <a:pt x="1142" y="731"/>
                    </a:cubicBezTo>
                    <a:cubicBezTo>
                      <a:pt x="1143" y="726"/>
                      <a:pt x="1141" y="723"/>
                      <a:pt x="1138" y="721"/>
                    </a:cubicBezTo>
                    <a:cubicBezTo>
                      <a:pt x="1136" y="722"/>
                      <a:pt x="1139" y="728"/>
                      <a:pt x="1135" y="727"/>
                    </a:cubicBezTo>
                    <a:cubicBezTo>
                      <a:pt x="1134" y="724"/>
                      <a:pt x="1132" y="721"/>
                      <a:pt x="1130" y="718"/>
                    </a:cubicBezTo>
                    <a:cubicBezTo>
                      <a:pt x="1134" y="717"/>
                      <a:pt x="1131" y="712"/>
                      <a:pt x="1132" y="709"/>
                    </a:cubicBezTo>
                    <a:cubicBezTo>
                      <a:pt x="1133" y="703"/>
                      <a:pt x="1139" y="699"/>
                      <a:pt x="1138" y="691"/>
                    </a:cubicBezTo>
                    <a:cubicBezTo>
                      <a:pt x="1147" y="690"/>
                      <a:pt x="1152" y="683"/>
                      <a:pt x="1156" y="676"/>
                    </a:cubicBezTo>
                    <a:cubicBezTo>
                      <a:pt x="1157" y="677"/>
                      <a:pt x="1158" y="679"/>
                      <a:pt x="1161" y="678"/>
                    </a:cubicBezTo>
                    <a:cubicBezTo>
                      <a:pt x="1163" y="671"/>
                      <a:pt x="1169" y="667"/>
                      <a:pt x="1176" y="665"/>
                    </a:cubicBezTo>
                    <a:cubicBezTo>
                      <a:pt x="1176" y="663"/>
                      <a:pt x="1176" y="661"/>
                      <a:pt x="1176" y="659"/>
                    </a:cubicBezTo>
                    <a:cubicBezTo>
                      <a:pt x="1182" y="658"/>
                      <a:pt x="1184" y="653"/>
                      <a:pt x="1187" y="649"/>
                    </a:cubicBezTo>
                    <a:cubicBezTo>
                      <a:pt x="1195" y="653"/>
                      <a:pt x="1196" y="638"/>
                      <a:pt x="1202" y="640"/>
                    </a:cubicBezTo>
                    <a:cubicBezTo>
                      <a:pt x="1201" y="643"/>
                      <a:pt x="1199" y="643"/>
                      <a:pt x="1201" y="646"/>
                    </a:cubicBezTo>
                    <a:cubicBezTo>
                      <a:pt x="1204" y="647"/>
                      <a:pt x="1206" y="642"/>
                      <a:pt x="1207" y="646"/>
                    </a:cubicBezTo>
                    <a:cubicBezTo>
                      <a:pt x="1197" y="649"/>
                      <a:pt x="1181" y="663"/>
                      <a:pt x="1187" y="680"/>
                    </a:cubicBezTo>
                    <a:cubicBezTo>
                      <a:pt x="1190" y="681"/>
                      <a:pt x="1192" y="681"/>
                      <a:pt x="1196" y="681"/>
                    </a:cubicBezTo>
                    <a:cubicBezTo>
                      <a:pt x="1200" y="672"/>
                      <a:pt x="1208" y="668"/>
                      <a:pt x="1210" y="658"/>
                    </a:cubicBezTo>
                    <a:cubicBezTo>
                      <a:pt x="1222" y="656"/>
                      <a:pt x="1229" y="642"/>
                      <a:pt x="1239" y="637"/>
                    </a:cubicBezTo>
                    <a:cubicBezTo>
                      <a:pt x="1237" y="630"/>
                      <a:pt x="1233" y="630"/>
                      <a:pt x="1228" y="627"/>
                    </a:cubicBezTo>
                    <a:cubicBezTo>
                      <a:pt x="1225" y="634"/>
                      <a:pt x="1218" y="630"/>
                      <a:pt x="1210" y="632"/>
                    </a:cubicBezTo>
                    <a:cubicBezTo>
                      <a:pt x="1209" y="630"/>
                      <a:pt x="1209" y="627"/>
                      <a:pt x="1208" y="625"/>
                    </a:cubicBezTo>
                    <a:cubicBezTo>
                      <a:pt x="1190" y="628"/>
                      <a:pt x="1199" y="606"/>
                      <a:pt x="1199" y="595"/>
                    </a:cubicBezTo>
                    <a:cubicBezTo>
                      <a:pt x="1195" y="596"/>
                      <a:pt x="1197" y="602"/>
                      <a:pt x="1192" y="601"/>
                    </a:cubicBezTo>
                    <a:cubicBezTo>
                      <a:pt x="1191" y="597"/>
                      <a:pt x="1195" y="589"/>
                      <a:pt x="1202" y="589"/>
                    </a:cubicBezTo>
                    <a:cubicBezTo>
                      <a:pt x="1201" y="584"/>
                      <a:pt x="1200" y="584"/>
                      <a:pt x="1201" y="579"/>
                    </a:cubicBezTo>
                    <a:cubicBezTo>
                      <a:pt x="1189" y="570"/>
                      <a:pt x="1178" y="580"/>
                      <a:pt x="1170" y="587"/>
                    </a:cubicBezTo>
                    <a:cubicBezTo>
                      <a:pt x="1166" y="590"/>
                      <a:pt x="1161" y="592"/>
                      <a:pt x="1159" y="594"/>
                    </a:cubicBezTo>
                    <a:cubicBezTo>
                      <a:pt x="1151" y="601"/>
                      <a:pt x="1148" y="613"/>
                      <a:pt x="1142" y="619"/>
                    </a:cubicBezTo>
                    <a:cubicBezTo>
                      <a:pt x="1148" y="603"/>
                      <a:pt x="1154" y="587"/>
                      <a:pt x="1170" y="580"/>
                    </a:cubicBezTo>
                    <a:cubicBezTo>
                      <a:pt x="1170" y="573"/>
                      <a:pt x="1173" y="570"/>
                      <a:pt x="1175" y="565"/>
                    </a:cubicBezTo>
                    <a:cubicBezTo>
                      <a:pt x="1189" y="558"/>
                      <a:pt x="1202" y="550"/>
                      <a:pt x="1224" y="551"/>
                    </a:cubicBezTo>
                    <a:cubicBezTo>
                      <a:pt x="1231" y="542"/>
                      <a:pt x="1242" y="537"/>
                      <a:pt x="1242" y="521"/>
                    </a:cubicBezTo>
                    <a:cubicBezTo>
                      <a:pt x="1250" y="515"/>
                      <a:pt x="1259" y="509"/>
                      <a:pt x="1262" y="498"/>
                    </a:cubicBezTo>
                    <a:cubicBezTo>
                      <a:pt x="1255" y="493"/>
                      <a:pt x="1254" y="488"/>
                      <a:pt x="1254" y="477"/>
                    </a:cubicBezTo>
                    <a:cubicBezTo>
                      <a:pt x="1251" y="476"/>
                      <a:pt x="1249" y="473"/>
                      <a:pt x="1244" y="473"/>
                    </a:cubicBezTo>
                    <a:cubicBezTo>
                      <a:pt x="1241" y="475"/>
                      <a:pt x="1246" y="480"/>
                      <a:pt x="1242" y="480"/>
                    </a:cubicBezTo>
                    <a:cubicBezTo>
                      <a:pt x="1240" y="478"/>
                      <a:pt x="1240" y="472"/>
                      <a:pt x="1238" y="470"/>
                    </a:cubicBezTo>
                    <a:cubicBezTo>
                      <a:pt x="1235" y="469"/>
                      <a:pt x="1232" y="473"/>
                      <a:pt x="1230" y="470"/>
                    </a:cubicBezTo>
                    <a:cubicBezTo>
                      <a:pt x="1231" y="466"/>
                      <a:pt x="1236" y="467"/>
                      <a:pt x="1239" y="465"/>
                    </a:cubicBezTo>
                    <a:cubicBezTo>
                      <a:pt x="1235" y="457"/>
                      <a:pt x="1222" y="457"/>
                      <a:pt x="1217" y="463"/>
                    </a:cubicBezTo>
                    <a:cubicBezTo>
                      <a:pt x="1211" y="461"/>
                      <a:pt x="1210" y="455"/>
                      <a:pt x="1207" y="451"/>
                    </a:cubicBezTo>
                    <a:cubicBezTo>
                      <a:pt x="1200" y="453"/>
                      <a:pt x="1195" y="447"/>
                      <a:pt x="1193" y="442"/>
                    </a:cubicBezTo>
                    <a:cubicBezTo>
                      <a:pt x="1196" y="441"/>
                      <a:pt x="1197" y="439"/>
                      <a:pt x="1197" y="434"/>
                    </a:cubicBezTo>
                    <a:cubicBezTo>
                      <a:pt x="1195" y="433"/>
                      <a:pt x="1190" y="433"/>
                      <a:pt x="1190" y="430"/>
                    </a:cubicBezTo>
                    <a:cubicBezTo>
                      <a:pt x="1190" y="427"/>
                      <a:pt x="1193" y="428"/>
                      <a:pt x="1191" y="425"/>
                    </a:cubicBezTo>
                    <a:cubicBezTo>
                      <a:pt x="1186" y="423"/>
                      <a:pt x="1181" y="421"/>
                      <a:pt x="1179" y="417"/>
                    </a:cubicBezTo>
                    <a:cubicBezTo>
                      <a:pt x="1179" y="416"/>
                      <a:pt x="1180" y="415"/>
                      <a:pt x="1180" y="413"/>
                    </a:cubicBezTo>
                    <a:cubicBezTo>
                      <a:pt x="1172" y="409"/>
                      <a:pt x="1169" y="399"/>
                      <a:pt x="1160" y="396"/>
                    </a:cubicBezTo>
                    <a:cubicBezTo>
                      <a:pt x="1158" y="405"/>
                      <a:pt x="1161" y="411"/>
                      <a:pt x="1158" y="420"/>
                    </a:cubicBezTo>
                    <a:cubicBezTo>
                      <a:pt x="1156" y="419"/>
                      <a:pt x="1155" y="415"/>
                      <a:pt x="1153" y="418"/>
                    </a:cubicBezTo>
                    <a:cubicBezTo>
                      <a:pt x="1154" y="421"/>
                      <a:pt x="1152" y="428"/>
                      <a:pt x="1150" y="430"/>
                    </a:cubicBezTo>
                    <a:cubicBezTo>
                      <a:pt x="1147" y="429"/>
                      <a:pt x="1146" y="427"/>
                      <a:pt x="1144" y="430"/>
                    </a:cubicBezTo>
                    <a:cubicBezTo>
                      <a:pt x="1143" y="429"/>
                      <a:pt x="1142" y="427"/>
                      <a:pt x="1142" y="425"/>
                    </a:cubicBezTo>
                    <a:cubicBezTo>
                      <a:pt x="1140" y="424"/>
                      <a:pt x="1138" y="423"/>
                      <a:pt x="1134" y="424"/>
                    </a:cubicBezTo>
                    <a:cubicBezTo>
                      <a:pt x="1131" y="414"/>
                      <a:pt x="1127" y="405"/>
                      <a:pt x="1130" y="395"/>
                    </a:cubicBezTo>
                    <a:cubicBezTo>
                      <a:pt x="1124" y="393"/>
                      <a:pt x="1119" y="394"/>
                      <a:pt x="1113" y="394"/>
                    </a:cubicBezTo>
                    <a:cubicBezTo>
                      <a:pt x="1112" y="383"/>
                      <a:pt x="1103" y="386"/>
                      <a:pt x="1097" y="379"/>
                    </a:cubicBezTo>
                    <a:cubicBezTo>
                      <a:pt x="1094" y="380"/>
                      <a:pt x="1095" y="384"/>
                      <a:pt x="1092" y="385"/>
                    </a:cubicBezTo>
                    <a:cubicBezTo>
                      <a:pt x="1090" y="385"/>
                      <a:pt x="1089" y="384"/>
                      <a:pt x="1087" y="383"/>
                    </a:cubicBezTo>
                    <a:cubicBezTo>
                      <a:pt x="1085" y="391"/>
                      <a:pt x="1078" y="383"/>
                      <a:pt x="1071" y="384"/>
                    </a:cubicBezTo>
                    <a:cubicBezTo>
                      <a:pt x="1070" y="387"/>
                      <a:pt x="1069" y="390"/>
                      <a:pt x="1069" y="395"/>
                    </a:cubicBezTo>
                    <a:cubicBezTo>
                      <a:pt x="1070" y="398"/>
                      <a:pt x="1074" y="397"/>
                      <a:pt x="1074" y="402"/>
                    </a:cubicBezTo>
                    <a:cubicBezTo>
                      <a:pt x="1067" y="410"/>
                      <a:pt x="1074" y="416"/>
                      <a:pt x="1075" y="427"/>
                    </a:cubicBezTo>
                    <a:cubicBezTo>
                      <a:pt x="1074" y="427"/>
                      <a:pt x="1073" y="427"/>
                      <a:pt x="1072" y="427"/>
                    </a:cubicBezTo>
                    <a:cubicBezTo>
                      <a:pt x="1074" y="434"/>
                      <a:pt x="1065" y="439"/>
                      <a:pt x="1066" y="446"/>
                    </a:cubicBezTo>
                    <a:cubicBezTo>
                      <a:pt x="1067" y="450"/>
                      <a:pt x="1074" y="449"/>
                      <a:pt x="1078" y="453"/>
                    </a:cubicBezTo>
                    <a:cubicBezTo>
                      <a:pt x="1081" y="457"/>
                      <a:pt x="1085" y="478"/>
                      <a:pt x="1083" y="482"/>
                    </a:cubicBezTo>
                    <a:cubicBezTo>
                      <a:pt x="1074" y="497"/>
                      <a:pt x="1068" y="505"/>
                      <a:pt x="1052" y="509"/>
                    </a:cubicBezTo>
                    <a:cubicBezTo>
                      <a:pt x="1051" y="517"/>
                      <a:pt x="1056" y="519"/>
                      <a:pt x="1057" y="524"/>
                    </a:cubicBezTo>
                    <a:cubicBezTo>
                      <a:pt x="1058" y="534"/>
                      <a:pt x="1054" y="544"/>
                      <a:pt x="1059" y="553"/>
                    </a:cubicBezTo>
                    <a:cubicBezTo>
                      <a:pt x="1054" y="557"/>
                      <a:pt x="1052" y="564"/>
                      <a:pt x="1053" y="571"/>
                    </a:cubicBezTo>
                    <a:cubicBezTo>
                      <a:pt x="1050" y="570"/>
                      <a:pt x="1052" y="566"/>
                      <a:pt x="1048" y="567"/>
                    </a:cubicBezTo>
                    <a:cubicBezTo>
                      <a:pt x="1045" y="568"/>
                      <a:pt x="1044" y="572"/>
                      <a:pt x="1042" y="574"/>
                    </a:cubicBezTo>
                    <a:cubicBezTo>
                      <a:pt x="1040" y="574"/>
                      <a:pt x="1036" y="576"/>
                      <a:pt x="1036" y="573"/>
                    </a:cubicBezTo>
                    <a:cubicBezTo>
                      <a:pt x="1035" y="570"/>
                      <a:pt x="1038" y="570"/>
                      <a:pt x="1037" y="567"/>
                    </a:cubicBezTo>
                    <a:cubicBezTo>
                      <a:pt x="1018" y="555"/>
                      <a:pt x="1027" y="533"/>
                      <a:pt x="1031" y="512"/>
                    </a:cubicBezTo>
                    <a:cubicBezTo>
                      <a:pt x="1023" y="507"/>
                      <a:pt x="1010" y="510"/>
                      <a:pt x="1002" y="512"/>
                    </a:cubicBezTo>
                    <a:cubicBezTo>
                      <a:pt x="1003" y="506"/>
                      <a:pt x="994" y="504"/>
                      <a:pt x="987" y="503"/>
                    </a:cubicBezTo>
                    <a:cubicBezTo>
                      <a:pt x="982" y="486"/>
                      <a:pt x="962" y="485"/>
                      <a:pt x="945" y="487"/>
                    </a:cubicBezTo>
                    <a:cubicBezTo>
                      <a:pt x="946" y="480"/>
                      <a:pt x="948" y="470"/>
                      <a:pt x="946" y="463"/>
                    </a:cubicBezTo>
                    <a:cubicBezTo>
                      <a:pt x="942" y="463"/>
                      <a:pt x="939" y="463"/>
                      <a:pt x="936" y="464"/>
                    </a:cubicBezTo>
                    <a:cubicBezTo>
                      <a:pt x="938" y="436"/>
                      <a:pt x="961" y="420"/>
                      <a:pt x="973" y="400"/>
                    </a:cubicBezTo>
                    <a:cubicBezTo>
                      <a:pt x="977" y="399"/>
                      <a:pt x="982" y="399"/>
                      <a:pt x="986" y="397"/>
                    </a:cubicBezTo>
                    <a:cubicBezTo>
                      <a:pt x="987" y="392"/>
                      <a:pt x="983" y="393"/>
                      <a:pt x="983" y="389"/>
                    </a:cubicBezTo>
                    <a:cubicBezTo>
                      <a:pt x="986" y="390"/>
                      <a:pt x="987" y="388"/>
                      <a:pt x="989" y="387"/>
                    </a:cubicBezTo>
                    <a:cubicBezTo>
                      <a:pt x="990" y="384"/>
                      <a:pt x="990" y="380"/>
                      <a:pt x="992" y="379"/>
                    </a:cubicBezTo>
                    <a:cubicBezTo>
                      <a:pt x="996" y="378"/>
                      <a:pt x="997" y="380"/>
                      <a:pt x="1000" y="380"/>
                    </a:cubicBezTo>
                    <a:cubicBezTo>
                      <a:pt x="1004" y="377"/>
                      <a:pt x="1009" y="370"/>
                      <a:pt x="1012" y="369"/>
                    </a:cubicBezTo>
                    <a:cubicBezTo>
                      <a:pt x="1016" y="375"/>
                      <a:pt x="1009" y="375"/>
                      <a:pt x="1010" y="380"/>
                    </a:cubicBezTo>
                    <a:cubicBezTo>
                      <a:pt x="1012" y="383"/>
                      <a:pt x="1014" y="380"/>
                      <a:pt x="1017" y="380"/>
                    </a:cubicBezTo>
                    <a:cubicBezTo>
                      <a:pt x="1017" y="392"/>
                      <a:pt x="1035" y="389"/>
                      <a:pt x="1032" y="377"/>
                    </a:cubicBezTo>
                    <a:cubicBezTo>
                      <a:pt x="1042" y="373"/>
                      <a:pt x="1051" y="385"/>
                      <a:pt x="1060" y="377"/>
                    </a:cubicBezTo>
                    <a:cubicBezTo>
                      <a:pt x="1059" y="373"/>
                      <a:pt x="1055" y="373"/>
                      <a:pt x="1052" y="373"/>
                    </a:cubicBezTo>
                    <a:cubicBezTo>
                      <a:pt x="1048" y="368"/>
                      <a:pt x="1045" y="359"/>
                      <a:pt x="1036" y="362"/>
                    </a:cubicBezTo>
                    <a:cubicBezTo>
                      <a:pt x="1034" y="356"/>
                      <a:pt x="1028" y="358"/>
                      <a:pt x="1025" y="354"/>
                    </a:cubicBezTo>
                    <a:cubicBezTo>
                      <a:pt x="1026" y="351"/>
                      <a:pt x="1029" y="355"/>
                      <a:pt x="1029" y="351"/>
                    </a:cubicBezTo>
                    <a:cubicBezTo>
                      <a:pt x="1028" y="349"/>
                      <a:pt x="1028" y="347"/>
                      <a:pt x="1026" y="347"/>
                    </a:cubicBezTo>
                    <a:cubicBezTo>
                      <a:pt x="1025" y="350"/>
                      <a:pt x="1024" y="351"/>
                      <a:pt x="1020" y="350"/>
                    </a:cubicBezTo>
                    <a:cubicBezTo>
                      <a:pt x="1016" y="353"/>
                      <a:pt x="1018" y="363"/>
                      <a:pt x="1013" y="366"/>
                    </a:cubicBezTo>
                    <a:cubicBezTo>
                      <a:pt x="1013" y="364"/>
                      <a:pt x="1013" y="361"/>
                      <a:pt x="1010" y="359"/>
                    </a:cubicBezTo>
                    <a:cubicBezTo>
                      <a:pt x="1015" y="357"/>
                      <a:pt x="1017" y="351"/>
                      <a:pt x="1021" y="348"/>
                    </a:cubicBezTo>
                    <a:cubicBezTo>
                      <a:pt x="1021" y="345"/>
                      <a:pt x="1017" y="346"/>
                      <a:pt x="1018" y="342"/>
                    </a:cubicBezTo>
                    <a:cubicBezTo>
                      <a:pt x="1023" y="339"/>
                      <a:pt x="1026" y="347"/>
                      <a:pt x="1033" y="343"/>
                    </a:cubicBezTo>
                    <a:cubicBezTo>
                      <a:pt x="1033" y="338"/>
                      <a:pt x="1028" y="339"/>
                      <a:pt x="1028" y="334"/>
                    </a:cubicBezTo>
                    <a:cubicBezTo>
                      <a:pt x="1031" y="336"/>
                      <a:pt x="1032" y="341"/>
                      <a:pt x="1036" y="342"/>
                    </a:cubicBezTo>
                    <a:cubicBezTo>
                      <a:pt x="1041" y="338"/>
                      <a:pt x="1046" y="334"/>
                      <a:pt x="1047" y="326"/>
                    </a:cubicBezTo>
                    <a:cubicBezTo>
                      <a:pt x="1045" y="321"/>
                      <a:pt x="1038" y="321"/>
                      <a:pt x="1038" y="313"/>
                    </a:cubicBezTo>
                    <a:cubicBezTo>
                      <a:pt x="1040" y="311"/>
                      <a:pt x="1043" y="311"/>
                      <a:pt x="1044" y="309"/>
                    </a:cubicBezTo>
                    <a:cubicBezTo>
                      <a:pt x="1043" y="303"/>
                      <a:pt x="1036" y="301"/>
                      <a:pt x="1034" y="296"/>
                    </a:cubicBezTo>
                    <a:cubicBezTo>
                      <a:pt x="1041" y="297"/>
                      <a:pt x="1035" y="292"/>
                      <a:pt x="1037" y="290"/>
                    </a:cubicBezTo>
                    <a:cubicBezTo>
                      <a:pt x="1042" y="290"/>
                      <a:pt x="1048" y="290"/>
                      <a:pt x="1052" y="291"/>
                    </a:cubicBezTo>
                    <a:cubicBezTo>
                      <a:pt x="1054" y="286"/>
                      <a:pt x="1046" y="286"/>
                      <a:pt x="1050" y="283"/>
                    </a:cubicBezTo>
                    <a:cubicBezTo>
                      <a:pt x="1055" y="289"/>
                      <a:pt x="1068" y="288"/>
                      <a:pt x="1071" y="297"/>
                    </a:cubicBezTo>
                    <a:cubicBezTo>
                      <a:pt x="1089" y="297"/>
                      <a:pt x="1095" y="319"/>
                      <a:pt x="1084" y="331"/>
                    </a:cubicBezTo>
                    <a:cubicBezTo>
                      <a:pt x="1086" y="332"/>
                      <a:pt x="1089" y="333"/>
                      <a:pt x="1089" y="336"/>
                    </a:cubicBezTo>
                    <a:cubicBezTo>
                      <a:pt x="1085" y="343"/>
                      <a:pt x="1078" y="344"/>
                      <a:pt x="1069" y="345"/>
                    </a:cubicBezTo>
                    <a:cubicBezTo>
                      <a:pt x="1066" y="354"/>
                      <a:pt x="1064" y="363"/>
                      <a:pt x="1074" y="362"/>
                    </a:cubicBezTo>
                    <a:cubicBezTo>
                      <a:pt x="1078" y="362"/>
                      <a:pt x="1081" y="351"/>
                      <a:pt x="1088" y="355"/>
                    </a:cubicBezTo>
                    <a:cubicBezTo>
                      <a:pt x="1089" y="354"/>
                      <a:pt x="1085" y="351"/>
                      <a:pt x="1088" y="351"/>
                    </a:cubicBezTo>
                    <a:cubicBezTo>
                      <a:pt x="1100" y="353"/>
                      <a:pt x="1105" y="361"/>
                      <a:pt x="1109" y="368"/>
                    </a:cubicBezTo>
                    <a:cubicBezTo>
                      <a:pt x="1112" y="368"/>
                      <a:pt x="1112" y="366"/>
                      <a:pt x="1114" y="368"/>
                    </a:cubicBezTo>
                    <a:cubicBezTo>
                      <a:pt x="1114" y="372"/>
                      <a:pt x="1115" y="376"/>
                      <a:pt x="1120" y="375"/>
                    </a:cubicBezTo>
                    <a:cubicBezTo>
                      <a:pt x="1122" y="371"/>
                      <a:pt x="1116" y="371"/>
                      <a:pt x="1119" y="369"/>
                    </a:cubicBezTo>
                    <a:cubicBezTo>
                      <a:pt x="1127" y="375"/>
                      <a:pt x="1137" y="372"/>
                      <a:pt x="1147" y="376"/>
                    </a:cubicBezTo>
                    <a:cubicBezTo>
                      <a:pt x="1147" y="362"/>
                      <a:pt x="1127" y="364"/>
                      <a:pt x="1126" y="355"/>
                    </a:cubicBezTo>
                    <a:cubicBezTo>
                      <a:pt x="1134" y="356"/>
                      <a:pt x="1139" y="356"/>
                      <a:pt x="1146" y="360"/>
                    </a:cubicBezTo>
                    <a:cubicBezTo>
                      <a:pt x="1145" y="358"/>
                      <a:pt x="1148" y="358"/>
                      <a:pt x="1149" y="357"/>
                    </a:cubicBezTo>
                    <a:cubicBezTo>
                      <a:pt x="1147" y="353"/>
                      <a:pt x="1145" y="353"/>
                      <a:pt x="1148" y="349"/>
                    </a:cubicBezTo>
                    <a:cubicBezTo>
                      <a:pt x="1141" y="335"/>
                      <a:pt x="1127" y="333"/>
                      <a:pt x="1116" y="322"/>
                    </a:cubicBezTo>
                    <a:cubicBezTo>
                      <a:pt x="1120" y="321"/>
                      <a:pt x="1121" y="326"/>
                      <a:pt x="1122" y="322"/>
                    </a:cubicBezTo>
                    <a:cubicBezTo>
                      <a:pt x="1121" y="321"/>
                      <a:pt x="1117" y="317"/>
                      <a:pt x="1119" y="316"/>
                    </a:cubicBezTo>
                    <a:cubicBezTo>
                      <a:pt x="1120" y="316"/>
                      <a:pt x="1120" y="314"/>
                      <a:pt x="1121" y="314"/>
                    </a:cubicBezTo>
                    <a:cubicBezTo>
                      <a:pt x="1131" y="317"/>
                      <a:pt x="1134" y="326"/>
                      <a:pt x="1145" y="330"/>
                    </a:cubicBezTo>
                    <a:cubicBezTo>
                      <a:pt x="1147" y="325"/>
                      <a:pt x="1142" y="321"/>
                      <a:pt x="1141" y="316"/>
                    </a:cubicBezTo>
                    <a:cubicBezTo>
                      <a:pt x="1142" y="317"/>
                      <a:pt x="1144" y="317"/>
                      <a:pt x="1146" y="317"/>
                    </a:cubicBezTo>
                    <a:cubicBezTo>
                      <a:pt x="1146" y="313"/>
                      <a:pt x="1142" y="313"/>
                      <a:pt x="1143" y="308"/>
                    </a:cubicBezTo>
                    <a:cubicBezTo>
                      <a:pt x="1146" y="309"/>
                      <a:pt x="1146" y="307"/>
                      <a:pt x="1147" y="306"/>
                    </a:cubicBezTo>
                    <a:cubicBezTo>
                      <a:pt x="1145" y="303"/>
                      <a:pt x="1144" y="302"/>
                      <a:pt x="1142" y="300"/>
                    </a:cubicBezTo>
                    <a:cubicBezTo>
                      <a:pt x="1136" y="300"/>
                      <a:pt x="1136" y="300"/>
                      <a:pt x="1132" y="302"/>
                    </a:cubicBezTo>
                    <a:cubicBezTo>
                      <a:pt x="1129" y="300"/>
                      <a:pt x="1128" y="296"/>
                      <a:pt x="1125" y="294"/>
                    </a:cubicBezTo>
                    <a:cubicBezTo>
                      <a:pt x="1114" y="295"/>
                      <a:pt x="1101" y="295"/>
                      <a:pt x="1102" y="283"/>
                    </a:cubicBezTo>
                    <a:cubicBezTo>
                      <a:pt x="1105" y="284"/>
                      <a:pt x="1107" y="283"/>
                      <a:pt x="1108" y="282"/>
                    </a:cubicBezTo>
                    <a:cubicBezTo>
                      <a:pt x="1104" y="280"/>
                      <a:pt x="1102" y="278"/>
                      <a:pt x="1101" y="274"/>
                    </a:cubicBezTo>
                    <a:cubicBezTo>
                      <a:pt x="1096" y="272"/>
                      <a:pt x="1093" y="279"/>
                      <a:pt x="1091" y="274"/>
                    </a:cubicBezTo>
                    <a:cubicBezTo>
                      <a:pt x="1092" y="272"/>
                      <a:pt x="1095" y="273"/>
                      <a:pt x="1096" y="271"/>
                    </a:cubicBezTo>
                    <a:cubicBezTo>
                      <a:pt x="1094" y="268"/>
                      <a:pt x="1090" y="267"/>
                      <a:pt x="1086" y="266"/>
                    </a:cubicBezTo>
                    <a:cubicBezTo>
                      <a:pt x="1085" y="267"/>
                      <a:pt x="1086" y="270"/>
                      <a:pt x="1084" y="270"/>
                    </a:cubicBezTo>
                    <a:cubicBezTo>
                      <a:pt x="1081" y="267"/>
                      <a:pt x="1079" y="263"/>
                      <a:pt x="1074" y="261"/>
                    </a:cubicBezTo>
                    <a:cubicBezTo>
                      <a:pt x="1071" y="266"/>
                      <a:pt x="1068" y="264"/>
                      <a:pt x="1063" y="265"/>
                    </a:cubicBezTo>
                    <a:cubicBezTo>
                      <a:pt x="1063" y="263"/>
                      <a:pt x="1065" y="263"/>
                      <a:pt x="1064" y="260"/>
                    </a:cubicBezTo>
                    <a:cubicBezTo>
                      <a:pt x="1058" y="262"/>
                      <a:pt x="1060" y="258"/>
                      <a:pt x="1060" y="256"/>
                    </a:cubicBezTo>
                    <a:cubicBezTo>
                      <a:pt x="1052" y="257"/>
                      <a:pt x="1051" y="247"/>
                      <a:pt x="1044" y="246"/>
                    </a:cubicBezTo>
                    <a:cubicBezTo>
                      <a:pt x="1041" y="246"/>
                      <a:pt x="1035" y="248"/>
                      <a:pt x="1033" y="251"/>
                    </a:cubicBezTo>
                    <a:cubicBezTo>
                      <a:pt x="1031" y="248"/>
                      <a:pt x="1027" y="251"/>
                      <a:pt x="1024" y="251"/>
                    </a:cubicBezTo>
                    <a:cubicBezTo>
                      <a:pt x="1023" y="254"/>
                      <a:pt x="1025" y="254"/>
                      <a:pt x="1021" y="256"/>
                    </a:cubicBezTo>
                    <a:cubicBezTo>
                      <a:pt x="1017" y="252"/>
                      <a:pt x="1012" y="253"/>
                      <a:pt x="1006" y="255"/>
                    </a:cubicBezTo>
                    <a:cubicBezTo>
                      <a:pt x="1005" y="265"/>
                      <a:pt x="994" y="274"/>
                      <a:pt x="999" y="284"/>
                    </a:cubicBezTo>
                    <a:cubicBezTo>
                      <a:pt x="1003" y="285"/>
                      <a:pt x="1006" y="283"/>
                      <a:pt x="1009" y="284"/>
                    </a:cubicBezTo>
                    <a:cubicBezTo>
                      <a:pt x="1007" y="288"/>
                      <a:pt x="1003" y="287"/>
                      <a:pt x="1002" y="291"/>
                    </a:cubicBezTo>
                    <a:cubicBezTo>
                      <a:pt x="1007" y="301"/>
                      <a:pt x="1017" y="290"/>
                      <a:pt x="1023" y="297"/>
                    </a:cubicBezTo>
                    <a:cubicBezTo>
                      <a:pt x="1019" y="300"/>
                      <a:pt x="1023" y="306"/>
                      <a:pt x="1024" y="309"/>
                    </a:cubicBezTo>
                    <a:cubicBezTo>
                      <a:pt x="1017" y="314"/>
                      <a:pt x="1020" y="331"/>
                      <a:pt x="1011" y="333"/>
                    </a:cubicBezTo>
                    <a:cubicBezTo>
                      <a:pt x="1010" y="329"/>
                      <a:pt x="1006" y="329"/>
                      <a:pt x="1007" y="323"/>
                    </a:cubicBezTo>
                    <a:cubicBezTo>
                      <a:pt x="1008" y="322"/>
                      <a:pt x="1009" y="320"/>
                      <a:pt x="1011" y="319"/>
                    </a:cubicBezTo>
                    <a:cubicBezTo>
                      <a:pt x="1009" y="315"/>
                      <a:pt x="1007" y="311"/>
                      <a:pt x="1003" y="309"/>
                    </a:cubicBezTo>
                    <a:cubicBezTo>
                      <a:pt x="1000" y="312"/>
                      <a:pt x="999" y="315"/>
                      <a:pt x="996" y="317"/>
                    </a:cubicBezTo>
                    <a:cubicBezTo>
                      <a:pt x="995" y="314"/>
                      <a:pt x="996" y="312"/>
                      <a:pt x="996" y="308"/>
                    </a:cubicBezTo>
                    <a:cubicBezTo>
                      <a:pt x="994" y="306"/>
                      <a:pt x="990" y="306"/>
                      <a:pt x="988" y="308"/>
                    </a:cubicBezTo>
                    <a:cubicBezTo>
                      <a:pt x="986" y="303"/>
                      <a:pt x="991" y="304"/>
                      <a:pt x="992" y="301"/>
                    </a:cubicBezTo>
                    <a:cubicBezTo>
                      <a:pt x="984" y="297"/>
                      <a:pt x="988" y="281"/>
                      <a:pt x="976" y="281"/>
                    </a:cubicBezTo>
                    <a:cubicBezTo>
                      <a:pt x="973" y="284"/>
                      <a:pt x="971" y="289"/>
                      <a:pt x="966" y="290"/>
                    </a:cubicBezTo>
                    <a:cubicBezTo>
                      <a:pt x="966" y="297"/>
                      <a:pt x="970" y="299"/>
                      <a:pt x="965" y="306"/>
                    </a:cubicBezTo>
                    <a:cubicBezTo>
                      <a:pt x="969" y="308"/>
                      <a:pt x="972" y="311"/>
                      <a:pt x="976" y="311"/>
                    </a:cubicBezTo>
                    <a:cubicBezTo>
                      <a:pt x="978" y="314"/>
                      <a:pt x="974" y="316"/>
                      <a:pt x="973" y="318"/>
                    </a:cubicBezTo>
                    <a:cubicBezTo>
                      <a:pt x="974" y="320"/>
                      <a:pt x="978" y="318"/>
                      <a:pt x="978" y="320"/>
                    </a:cubicBezTo>
                    <a:cubicBezTo>
                      <a:pt x="976" y="324"/>
                      <a:pt x="973" y="331"/>
                      <a:pt x="967" y="329"/>
                    </a:cubicBezTo>
                    <a:cubicBezTo>
                      <a:pt x="965" y="332"/>
                      <a:pt x="965" y="336"/>
                      <a:pt x="964" y="339"/>
                    </a:cubicBezTo>
                    <a:cubicBezTo>
                      <a:pt x="964" y="339"/>
                      <a:pt x="963" y="339"/>
                      <a:pt x="962" y="339"/>
                    </a:cubicBezTo>
                    <a:cubicBezTo>
                      <a:pt x="961" y="334"/>
                      <a:pt x="964" y="333"/>
                      <a:pt x="964" y="330"/>
                    </a:cubicBezTo>
                    <a:cubicBezTo>
                      <a:pt x="962" y="328"/>
                      <a:pt x="959" y="328"/>
                      <a:pt x="959" y="325"/>
                    </a:cubicBezTo>
                    <a:cubicBezTo>
                      <a:pt x="963" y="328"/>
                      <a:pt x="965" y="325"/>
                      <a:pt x="969" y="324"/>
                    </a:cubicBezTo>
                    <a:cubicBezTo>
                      <a:pt x="968" y="315"/>
                      <a:pt x="963" y="309"/>
                      <a:pt x="952" y="309"/>
                    </a:cubicBezTo>
                    <a:cubicBezTo>
                      <a:pt x="953" y="315"/>
                      <a:pt x="949" y="316"/>
                      <a:pt x="947" y="319"/>
                    </a:cubicBezTo>
                    <a:cubicBezTo>
                      <a:pt x="948" y="323"/>
                      <a:pt x="955" y="320"/>
                      <a:pt x="956" y="325"/>
                    </a:cubicBezTo>
                    <a:cubicBezTo>
                      <a:pt x="955" y="327"/>
                      <a:pt x="951" y="327"/>
                      <a:pt x="949" y="329"/>
                    </a:cubicBezTo>
                    <a:cubicBezTo>
                      <a:pt x="949" y="333"/>
                      <a:pt x="948" y="337"/>
                      <a:pt x="945" y="339"/>
                    </a:cubicBezTo>
                    <a:cubicBezTo>
                      <a:pt x="942" y="336"/>
                      <a:pt x="933" y="337"/>
                      <a:pt x="928" y="338"/>
                    </a:cubicBezTo>
                    <a:cubicBezTo>
                      <a:pt x="922" y="332"/>
                      <a:pt x="917" y="336"/>
                      <a:pt x="910" y="331"/>
                    </a:cubicBezTo>
                    <a:cubicBezTo>
                      <a:pt x="904" y="332"/>
                      <a:pt x="903" y="337"/>
                      <a:pt x="894" y="335"/>
                    </a:cubicBezTo>
                    <a:cubicBezTo>
                      <a:pt x="891" y="341"/>
                      <a:pt x="892" y="355"/>
                      <a:pt x="886" y="354"/>
                    </a:cubicBezTo>
                    <a:cubicBezTo>
                      <a:pt x="884" y="349"/>
                      <a:pt x="888" y="350"/>
                      <a:pt x="890" y="349"/>
                    </a:cubicBezTo>
                    <a:cubicBezTo>
                      <a:pt x="885" y="331"/>
                      <a:pt x="866" y="346"/>
                      <a:pt x="850" y="341"/>
                    </a:cubicBezTo>
                    <a:cubicBezTo>
                      <a:pt x="851" y="337"/>
                      <a:pt x="859" y="340"/>
                      <a:pt x="861" y="337"/>
                    </a:cubicBezTo>
                    <a:cubicBezTo>
                      <a:pt x="861" y="324"/>
                      <a:pt x="843" y="328"/>
                      <a:pt x="833" y="323"/>
                    </a:cubicBezTo>
                    <a:cubicBezTo>
                      <a:pt x="828" y="320"/>
                      <a:pt x="827" y="316"/>
                      <a:pt x="823" y="316"/>
                    </a:cubicBezTo>
                    <a:cubicBezTo>
                      <a:pt x="818" y="316"/>
                      <a:pt x="816" y="324"/>
                      <a:pt x="811" y="323"/>
                    </a:cubicBezTo>
                    <a:cubicBezTo>
                      <a:pt x="812" y="319"/>
                      <a:pt x="814" y="317"/>
                      <a:pt x="815" y="313"/>
                    </a:cubicBezTo>
                    <a:cubicBezTo>
                      <a:pt x="808" y="314"/>
                      <a:pt x="808" y="322"/>
                      <a:pt x="801" y="323"/>
                    </a:cubicBezTo>
                    <a:cubicBezTo>
                      <a:pt x="800" y="316"/>
                      <a:pt x="806" y="310"/>
                      <a:pt x="800" y="307"/>
                    </a:cubicBezTo>
                    <a:cubicBezTo>
                      <a:pt x="796" y="308"/>
                      <a:pt x="790" y="320"/>
                      <a:pt x="783" y="315"/>
                    </a:cubicBezTo>
                    <a:cubicBezTo>
                      <a:pt x="786" y="315"/>
                      <a:pt x="789" y="314"/>
                      <a:pt x="788" y="310"/>
                    </a:cubicBezTo>
                    <a:cubicBezTo>
                      <a:pt x="775" y="313"/>
                      <a:pt x="766" y="314"/>
                      <a:pt x="755" y="319"/>
                    </a:cubicBezTo>
                    <a:cubicBezTo>
                      <a:pt x="756" y="316"/>
                      <a:pt x="754" y="315"/>
                      <a:pt x="753" y="314"/>
                    </a:cubicBezTo>
                    <a:cubicBezTo>
                      <a:pt x="748" y="317"/>
                      <a:pt x="742" y="319"/>
                      <a:pt x="738" y="324"/>
                    </a:cubicBezTo>
                    <a:cubicBezTo>
                      <a:pt x="735" y="322"/>
                      <a:pt x="731" y="322"/>
                      <a:pt x="729" y="319"/>
                    </a:cubicBezTo>
                    <a:cubicBezTo>
                      <a:pt x="729" y="316"/>
                      <a:pt x="729" y="314"/>
                      <a:pt x="730" y="312"/>
                    </a:cubicBezTo>
                    <a:cubicBezTo>
                      <a:pt x="727" y="312"/>
                      <a:pt x="725" y="311"/>
                      <a:pt x="721" y="311"/>
                    </a:cubicBezTo>
                    <a:cubicBezTo>
                      <a:pt x="719" y="309"/>
                      <a:pt x="720" y="306"/>
                      <a:pt x="718" y="305"/>
                    </a:cubicBezTo>
                    <a:cubicBezTo>
                      <a:pt x="713" y="304"/>
                      <a:pt x="711" y="307"/>
                      <a:pt x="706" y="307"/>
                    </a:cubicBezTo>
                    <a:cubicBezTo>
                      <a:pt x="700" y="300"/>
                      <a:pt x="691" y="295"/>
                      <a:pt x="678" y="295"/>
                    </a:cubicBezTo>
                    <a:cubicBezTo>
                      <a:pt x="678" y="293"/>
                      <a:pt x="680" y="293"/>
                      <a:pt x="679" y="290"/>
                    </a:cubicBezTo>
                    <a:cubicBezTo>
                      <a:pt x="675" y="290"/>
                      <a:pt x="672" y="287"/>
                      <a:pt x="673" y="284"/>
                    </a:cubicBezTo>
                    <a:cubicBezTo>
                      <a:pt x="667" y="281"/>
                      <a:pt x="655" y="288"/>
                      <a:pt x="646" y="283"/>
                    </a:cubicBezTo>
                    <a:cubicBezTo>
                      <a:pt x="640" y="288"/>
                      <a:pt x="633" y="283"/>
                      <a:pt x="627" y="283"/>
                    </a:cubicBezTo>
                    <a:cubicBezTo>
                      <a:pt x="619" y="284"/>
                      <a:pt x="612" y="290"/>
                      <a:pt x="604" y="291"/>
                    </a:cubicBezTo>
                    <a:cubicBezTo>
                      <a:pt x="592" y="292"/>
                      <a:pt x="582" y="287"/>
                      <a:pt x="574" y="293"/>
                    </a:cubicBezTo>
                    <a:cubicBezTo>
                      <a:pt x="575" y="302"/>
                      <a:pt x="568" y="302"/>
                      <a:pt x="566" y="307"/>
                    </a:cubicBezTo>
                    <a:cubicBezTo>
                      <a:pt x="567" y="309"/>
                      <a:pt x="571" y="308"/>
                      <a:pt x="571" y="310"/>
                    </a:cubicBezTo>
                    <a:cubicBezTo>
                      <a:pt x="567" y="313"/>
                      <a:pt x="567" y="314"/>
                      <a:pt x="570" y="317"/>
                    </a:cubicBezTo>
                    <a:cubicBezTo>
                      <a:pt x="562" y="318"/>
                      <a:pt x="556" y="318"/>
                      <a:pt x="550" y="316"/>
                    </a:cubicBezTo>
                    <a:cubicBezTo>
                      <a:pt x="551" y="314"/>
                      <a:pt x="554" y="314"/>
                      <a:pt x="553" y="309"/>
                    </a:cubicBezTo>
                    <a:cubicBezTo>
                      <a:pt x="542" y="306"/>
                      <a:pt x="534" y="311"/>
                      <a:pt x="519" y="308"/>
                    </a:cubicBezTo>
                    <a:cubicBezTo>
                      <a:pt x="518" y="310"/>
                      <a:pt x="518" y="313"/>
                      <a:pt x="518" y="315"/>
                    </a:cubicBezTo>
                    <a:cubicBezTo>
                      <a:pt x="513" y="316"/>
                      <a:pt x="510" y="319"/>
                      <a:pt x="508" y="323"/>
                    </a:cubicBezTo>
                    <a:cubicBezTo>
                      <a:pt x="518" y="328"/>
                      <a:pt x="525" y="331"/>
                      <a:pt x="538" y="329"/>
                    </a:cubicBezTo>
                    <a:cubicBezTo>
                      <a:pt x="537" y="333"/>
                      <a:pt x="533" y="332"/>
                      <a:pt x="528" y="331"/>
                    </a:cubicBezTo>
                    <a:cubicBezTo>
                      <a:pt x="526" y="338"/>
                      <a:pt x="519" y="339"/>
                      <a:pt x="513" y="341"/>
                    </a:cubicBezTo>
                    <a:cubicBezTo>
                      <a:pt x="512" y="339"/>
                      <a:pt x="507" y="339"/>
                      <a:pt x="509" y="335"/>
                    </a:cubicBezTo>
                    <a:cubicBezTo>
                      <a:pt x="504" y="336"/>
                      <a:pt x="501" y="340"/>
                      <a:pt x="494" y="339"/>
                    </a:cubicBezTo>
                    <a:cubicBezTo>
                      <a:pt x="494" y="337"/>
                      <a:pt x="494" y="335"/>
                      <a:pt x="492" y="334"/>
                    </a:cubicBezTo>
                    <a:cubicBezTo>
                      <a:pt x="488" y="337"/>
                      <a:pt x="481" y="337"/>
                      <a:pt x="477" y="340"/>
                    </a:cubicBezTo>
                    <a:cubicBezTo>
                      <a:pt x="468" y="337"/>
                      <a:pt x="457" y="341"/>
                      <a:pt x="450" y="345"/>
                    </a:cubicBezTo>
                    <a:cubicBezTo>
                      <a:pt x="449" y="351"/>
                      <a:pt x="450" y="354"/>
                      <a:pt x="446" y="355"/>
                    </a:cubicBezTo>
                    <a:cubicBezTo>
                      <a:pt x="444" y="356"/>
                      <a:pt x="447" y="350"/>
                      <a:pt x="443" y="352"/>
                    </a:cubicBezTo>
                    <a:cubicBezTo>
                      <a:pt x="437" y="353"/>
                      <a:pt x="434" y="358"/>
                      <a:pt x="431" y="362"/>
                    </a:cubicBezTo>
                    <a:cubicBezTo>
                      <a:pt x="435" y="364"/>
                      <a:pt x="436" y="365"/>
                      <a:pt x="442" y="364"/>
                    </a:cubicBezTo>
                    <a:cubicBezTo>
                      <a:pt x="437" y="371"/>
                      <a:pt x="425" y="368"/>
                      <a:pt x="420" y="378"/>
                    </a:cubicBezTo>
                    <a:cubicBezTo>
                      <a:pt x="421" y="378"/>
                      <a:pt x="422" y="378"/>
                      <a:pt x="422" y="379"/>
                    </a:cubicBezTo>
                    <a:cubicBezTo>
                      <a:pt x="427" y="380"/>
                      <a:pt x="427" y="376"/>
                      <a:pt x="432" y="377"/>
                    </a:cubicBezTo>
                    <a:cubicBezTo>
                      <a:pt x="436" y="381"/>
                      <a:pt x="428" y="384"/>
                      <a:pt x="431" y="387"/>
                    </a:cubicBezTo>
                    <a:cubicBezTo>
                      <a:pt x="434" y="387"/>
                      <a:pt x="436" y="385"/>
                      <a:pt x="439" y="384"/>
                    </a:cubicBezTo>
                    <a:cubicBezTo>
                      <a:pt x="439" y="386"/>
                      <a:pt x="438" y="386"/>
                      <a:pt x="438" y="388"/>
                    </a:cubicBezTo>
                    <a:cubicBezTo>
                      <a:pt x="441" y="387"/>
                      <a:pt x="445" y="386"/>
                      <a:pt x="445" y="390"/>
                    </a:cubicBezTo>
                    <a:cubicBezTo>
                      <a:pt x="438" y="388"/>
                      <a:pt x="430" y="395"/>
                      <a:pt x="421" y="397"/>
                    </a:cubicBezTo>
                    <a:cubicBezTo>
                      <a:pt x="414" y="398"/>
                      <a:pt x="406" y="394"/>
                      <a:pt x="401" y="401"/>
                    </a:cubicBezTo>
                    <a:cubicBezTo>
                      <a:pt x="394" y="393"/>
                      <a:pt x="384" y="401"/>
                      <a:pt x="373" y="401"/>
                    </a:cubicBezTo>
                    <a:cubicBezTo>
                      <a:pt x="374" y="397"/>
                      <a:pt x="370" y="398"/>
                      <a:pt x="370" y="396"/>
                    </a:cubicBezTo>
                    <a:cubicBezTo>
                      <a:pt x="361" y="399"/>
                      <a:pt x="352" y="394"/>
                      <a:pt x="346" y="399"/>
                    </a:cubicBezTo>
                    <a:cubicBezTo>
                      <a:pt x="346" y="397"/>
                      <a:pt x="346" y="396"/>
                      <a:pt x="346" y="395"/>
                    </a:cubicBezTo>
                    <a:cubicBezTo>
                      <a:pt x="341" y="395"/>
                      <a:pt x="332" y="392"/>
                      <a:pt x="331" y="399"/>
                    </a:cubicBezTo>
                    <a:cubicBezTo>
                      <a:pt x="334" y="400"/>
                      <a:pt x="338" y="399"/>
                      <a:pt x="339" y="403"/>
                    </a:cubicBezTo>
                    <a:cubicBezTo>
                      <a:pt x="348" y="396"/>
                      <a:pt x="353" y="407"/>
                      <a:pt x="364" y="401"/>
                    </a:cubicBezTo>
                    <a:cubicBezTo>
                      <a:pt x="364" y="403"/>
                      <a:pt x="365" y="404"/>
                      <a:pt x="365" y="405"/>
                    </a:cubicBezTo>
                    <a:cubicBezTo>
                      <a:pt x="371" y="405"/>
                      <a:pt x="375" y="406"/>
                      <a:pt x="377" y="408"/>
                    </a:cubicBezTo>
                    <a:cubicBezTo>
                      <a:pt x="384" y="409"/>
                      <a:pt x="390" y="406"/>
                      <a:pt x="395" y="405"/>
                    </a:cubicBezTo>
                    <a:cubicBezTo>
                      <a:pt x="402" y="404"/>
                      <a:pt x="411" y="408"/>
                      <a:pt x="419" y="406"/>
                    </a:cubicBezTo>
                    <a:cubicBezTo>
                      <a:pt x="422" y="406"/>
                      <a:pt x="424" y="404"/>
                      <a:pt x="426" y="403"/>
                    </a:cubicBezTo>
                    <a:cubicBezTo>
                      <a:pt x="428" y="403"/>
                      <a:pt x="431" y="405"/>
                      <a:pt x="435" y="404"/>
                    </a:cubicBezTo>
                    <a:cubicBezTo>
                      <a:pt x="441" y="404"/>
                      <a:pt x="445" y="398"/>
                      <a:pt x="449" y="404"/>
                    </a:cubicBezTo>
                    <a:cubicBezTo>
                      <a:pt x="447" y="406"/>
                      <a:pt x="446" y="409"/>
                      <a:pt x="442" y="409"/>
                    </a:cubicBezTo>
                    <a:cubicBezTo>
                      <a:pt x="442" y="407"/>
                      <a:pt x="443" y="407"/>
                      <a:pt x="443" y="405"/>
                    </a:cubicBezTo>
                    <a:cubicBezTo>
                      <a:pt x="437" y="406"/>
                      <a:pt x="430" y="407"/>
                      <a:pt x="429" y="413"/>
                    </a:cubicBezTo>
                    <a:cubicBezTo>
                      <a:pt x="442" y="421"/>
                      <a:pt x="452" y="410"/>
                      <a:pt x="467" y="408"/>
                    </a:cubicBezTo>
                    <a:cubicBezTo>
                      <a:pt x="467" y="407"/>
                      <a:pt x="467" y="405"/>
                      <a:pt x="467" y="403"/>
                    </a:cubicBezTo>
                    <a:cubicBezTo>
                      <a:pt x="462" y="401"/>
                      <a:pt x="456" y="410"/>
                      <a:pt x="450" y="406"/>
                    </a:cubicBezTo>
                    <a:cubicBezTo>
                      <a:pt x="452" y="399"/>
                      <a:pt x="462" y="400"/>
                      <a:pt x="469" y="399"/>
                    </a:cubicBezTo>
                    <a:cubicBezTo>
                      <a:pt x="473" y="389"/>
                      <a:pt x="494" y="392"/>
                      <a:pt x="501" y="389"/>
                    </a:cubicBezTo>
                    <a:cubicBezTo>
                      <a:pt x="497" y="392"/>
                      <a:pt x="497" y="394"/>
                      <a:pt x="495" y="396"/>
                    </a:cubicBezTo>
                    <a:cubicBezTo>
                      <a:pt x="491" y="394"/>
                      <a:pt x="486" y="395"/>
                      <a:pt x="485" y="400"/>
                    </a:cubicBezTo>
                    <a:cubicBezTo>
                      <a:pt x="493" y="403"/>
                      <a:pt x="501" y="396"/>
                      <a:pt x="509" y="397"/>
                    </a:cubicBezTo>
                    <a:cubicBezTo>
                      <a:pt x="513" y="397"/>
                      <a:pt x="516" y="400"/>
                      <a:pt x="520" y="400"/>
                    </a:cubicBezTo>
                    <a:cubicBezTo>
                      <a:pt x="530" y="399"/>
                      <a:pt x="544" y="381"/>
                      <a:pt x="550" y="395"/>
                    </a:cubicBezTo>
                    <a:cubicBezTo>
                      <a:pt x="546" y="399"/>
                      <a:pt x="548" y="401"/>
                      <a:pt x="549" y="407"/>
                    </a:cubicBezTo>
                    <a:cubicBezTo>
                      <a:pt x="557" y="411"/>
                      <a:pt x="566" y="415"/>
                      <a:pt x="573" y="421"/>
                    </a:cubicBezTo>
                    <a:cubicBezTo>
                      <a:pt x="568" y="425"/>
                      <a:pt x="572" y="434"/>
                      <a:pt x="568" y="440"/>
                    </a:cubicBezTo>
                    <a:cubicBezTo>
                      <a:pt x="571" y="441"/>
                      <a:pt x="573" y="442"/>
                      <a:pt x="578" y="442"/>
                    </a:cubicBezTo>
                    <a:cubicBezTo>
                      <a:pt x="578" y="439"/>
                      <a:pt x="579" y="436"/>
                      <a:pt x="581" y="435"/>
                    </a:cubicBezTo>
                    <a:cubicBezTo>
                      <a:pt x="581" y="438"/>
                      <a:pt x="584" y="437"/>
                      <a:pt x="584" y="439"/>
                    </a:cubicBezTo>
                    <a:cubicBezTo>
                      <a:pt x="584" y="442"/>
                      <a:pt x="580" y="443"/>
                      <a:pt x="582" y="445"/>
                    </a:cubicBezTo>
                    <a:cubicBezTo>
                      <a:pt x="587" y="447"/>
                      <a:pt x="588" y="440"/>
                      <a:pt x="590" y="442"/>
                    </a:cubicBezTo>
                    <a:cubicBezTo>
                      <a:pt x="590" y="450"/>
                      <a:pt x="589" y="460"/>
                      <a:pt x="579" y="460"/>
                    </a:cubicBezTo>
                    <a:cubicBezTo>
                      <a:pt x="578" y="464"/>
                      <a:pt x="579" y="466"/>
                      <a:pt x="580" y="469"/>
                    </a:cubicBezTo>
                    <a:cubicBezTo>
                      <a:pt x="577" y="473"/>
                      <a:pt x="573" y="475"/>
                      <a:pt x="572" y="480"/>
                    </a:cubicBezTo>
                    <a:cubicBezTo>
                      <a:pt x="571" y="483"/>
                      <a:pt x="576" y="481"/>
                      <a:pt x="577" y="483"/>
                    </a:cubicBezTo>
                    <a:cubicBezTo>
                      <a:pt x="575" y="485"/>
                      <a:pt x="573" y="487"/>
                      <a:pt x="570" y="487"/>
                    </a:cubicBezTo>
                    <a:cubicBezTo>
                      <a:pt x="570" y="485"/>
                      <a:pt x="570" y="483"/>
                      <a:pt x="569" y="482"/>
                    </a:cubicBezTo>
                    <a:cubicBezTo>
                      <a:pt x="563" y="484"/>
                      <a:pt x="561" y="489"/>
                      <a:pt x="558" y="494"/>
                    </a:cubicBezTo>
                    <a:cubicBezTo>
                      <a:pt x="563" y="503"/>
                      <a:pt x="550" y="519"/>
                      <a:pt x="543" y="514"/>
                    </a:cubicBezTo>
                    <a:cubicBezTo>
                      <a:pt x="542" y="516"/>
                      <a:pt x="541" y="517"/>
                      <a:pt x="541" y="521"/>
                    </a:cubicBezTo>
                    <a:cubicBezTo>
                      <a:pt x="547" y="526"/>
                      <a:pt x="555" y="516"/>
                      <a:pt x="561" y="517"/>
                    </a:cubicBezTo>
                    <a:cubicBezTo>
                      <a:pt x="560" y="524"/>
                      <a:pt x="552" y="521"/>
                      <a:pt x="549" y="527"/>
                    </a:cubicBezTo>
                    <a:cubicBezTo>
                      <a:pt x="552" y="537"/>
                      <a:pt x="545" y="542"/>
                      <a:pt x="538" y="544"/>
                    </a:cubicBezTo>
                    <a:cubicBezTo>
                      <a:pt x="540" y="550"/>
                      <a:pt x="535" y="550"/>
                      <a:pt x="531" y="548"/>
                    </a:cubicBezTo>
                    <a:cubicBezTo>
                      <a:pt x="530" y="552"/>
                      <a:pt x="531" y="556"/>
                      <a:pt x="532" y="558"/>
                    </a:cubicBezTo>
                    <a:cubicBezTo>
                      <a:pt x="535" y="560"/>
                      <a:pt x="535" y="556"/>
                      <a:pt x="540" y="557"/>
                    </a:cubicBezTo>
                    <a:cubicBezTo>
                      <a:pt x="543" y="562"/>
                      <a:pt x="543" y="563"/>
                      <a:pt x="540" y="568"/>
                    </a:cubicBezTo>
                    <a:cubicBezTo>
                      <a:pt x="542" y="568"/>
                      <a:pt x="544" y="568"/>
                      <a:pt x="545" y="570"/>
                    </a:cubicBezTo>
                    <a:cubicBezTo>
                      <a:pt x="545" y="574"/>
                      <a:pt x="541" y="574"/>
                      <a:pt x="541" y="578"/>
                    </a:cubicBezTo>
                    <a:cubicBezTo>
                      <a:pt x="555" y="588"/>
                      <a:pt x="540" y="600"/>
                      <a:pt x="536" y="611"/>
                    </a:cubicBezTo>
                    <a:cubicBezTo>
                      <a:pt x="528" y="610"/>
                      <a:pt x="528" y="621"/>
                      <a:pt x="521" y="619"/>
                    </a:cubicBezTo>
                    <a:cubicBezTo>
                      <a:pt x="521" y="612"/>
                      <a:pt x="529" y="613"/>
                      <a:pt x="531" y="608"/>
                    </a:cubicBezTo>
                    <a:cubicBezTo>
                      <a:pt x="528" y="605"/>
                      <a:pt x="521" y="607"/>
                      <a:pt x="521" y="602"/>
                    </a:cubicBezTo>
                    <a:cubicBezTo>
                      <a:pt x="527" y="603"/>
                      <a:pt x="535" y="603"/>
                      <a:pt x="536" y="595"/>
                    </a:cubicBezTo>
                    <a:cubicBezTo>
                      <a:pt x="537" y="592"/>
                      <a:pt x="532" y="588"/>
                      <a:pt x="532" y="584"/>
                    </a:cubicBezTo>
                    <a:cubicBezTo>
                      <a:pt x="533" y="578"/>
                      <a:pt x="538" y="574"/>
                      <a:pt x="537" y="571"/>
                    </a:cubicBezTo>
                    <a:cubicBezTo>
                      <a:pt x="537" y="568"/>
                      <a:pt x="533" y="567"/>
                      <a:pt x="534" y="565"/>
                    </a:cubicBezTo>
                    <a:cubicBezTo>
                      <a:pt x="531" y="566"/>
                      <a:pt x="530" y="565"/>
                      <a:pt x="528" y="564"/>
                    </a:cubicBezTo>
                    <a:cubicBezTo>
                      <a:pt x="528" y="559"/>
                      <a:pt x="525" y="557"/>
                      <a:pt x="525" y="553"/>
                    </a:cubicBezTo>
                    <a:cubicBezTo>
                      <a:pt x="520" y="553"/>
                      <a:pt x="518" y="554"/>
                      <a:pt x="515" y="556"/>
                    </a:cubicBezTo>
                    <a:cubicBezTo>
                      <a:pt x="513" y="561"/>
                      <a:pt x="516" y="560"/>
                      <a:pt x="517" y="564"/>
                    </a:cubicBezTo>
                    <a:cubicBezTo>
                      <a:pt x="514" y="563"/>
                      <a:pt x="513" y="565"/>
                      <a:pt x="512" y="567"/>
                    </a:cubicBezTo>
                    <a:cubicBezTo>
                      <a:pt x="517" y="570"/>
                      <a:pt x="515" y="576"/>
                      <a:pt x="513" y="581"/>
                    </a:cubicBezTo>
                    <a:cubicBezTo>
                      <a:pt x="514" y="583"/>
                      <a:pt x="517" y="579"/>
                      <a:pt x="518" y="582"/>
                    </a:cubicBezTo>
                    <a:cubicBezTo>
                      <a:pt x="512" y="586"/>
                      <a:pt x="518" y="592"/>
                      <a:pt x="519" y="599"/>
                    </a:cubicBezTo>
                    <a:cubicBezTo>
                      <a:pt x="517" y="599"/>
                      <a:pt x="515" y="599"/>
                      <a:pt x="513" y="599"/>
                    </a:cubicBezTo>
                    <a:cubicBezTo>
                      <a:pt x="506" y="610"/>
                      <a:pt x="501" y="622"/>
                      <a:pt x="493" y="632"/>
                    </a:cubicBezTo>
                    <a:cubicBezTo>
                      <a:pt x="490" y="631"/>
                      <a:pt x="491" y="633"/>
                      <a:pt x="488" y="633"/>
                    </a:cubicBezTo>
                    <a:cubicBezTo>
                      <a:pt x="477" y="650"/>
                      <a:pt x="456" y="657"/>
                      <a:pt x="444" y="673"/>
                    </a:cubicBezTo>
                    <a:cubicBezTo>
                      <a:pt x="426" y="682"/>
                      <a:pt x="424" y="707"/>
                      <a:pt x="402" y="712"/>
                    </a:cubicBezTo>
                    <a:cubicBezTo>
                      <a:pt x="399" y="716"/>
                      <a:pt x="401" y="720"/>
                      <a:pt x="401" y="726"/>
                    </a:cubicBezTo>
                    <a:cubicBezTo>
                      <a:pt x="393" y="733"/>
                      <a:pt x="387" y="741"/>
                      <a:pt x="388" y="757"/>
                    </a:cubicBezTo>
                    <a:cubicBezTo>
                      <a:pt x="390" y="757"/>
                      <a:pt x="395" y="756"/>
                      <a:pt x="395" y="758"/>
                    </a:cubicBezTo>
                    <a:cubicBezTo>
                      <a:pt x="387" y="760"/>
                      <a:pt x="378" y="766"/>
                      <a:pt x="384" y="777"/>
                    </a:cubicBezTo>
                    <a:cubicBezTo>
                      <a:pt x="374" y="783"/>
                      <a:pt x="376" y="797"/>
                      <a:pt x="380" y="809"/>
                    </a:cubicBezTo>
                    <a:cubicBezTo>
                      <a:pt x="378" y="812"/>
                      <a:pt x="374" y="814"/>
                      <a:pt x="373" y="818"/>
                    </a:cubicBezTo>
                    <a:cubicBezTo>
                      <a:pt x="378" y="822"/>
                      <a:pt x="383" y="826"/>
                      <a:pt x="385" y="834"/>
                    </a:cubicBezTo>
                    <a:cubicBezTo>
                      <a:pt x="387" y="835"/>
                      <a:pt x="391" y="834"/>
                      <a:pt x="393" y="835"/>
                    </a:cubicBezTo>
                    <a:cubicBezTo>
                      <a:pt x="389" y="842"/>
                      <a:pt x="398" y="844"/>
                      <a:pt x="399" y="850"/>
                    </a:cubicBezTo>
                    <a:cubicBezTo>
                      <a:pt x="400" y="856"/>
                      <a:pt x="393" y="863"/>
                      <a:pt x="391" y="870"/>
                    </a:cubicBezTo>
                    <a:cubicBezTo>
                      <a:pt x="390" y="878"/>
                      <a:pt x="391" y="887"/>
                      <a:pt x="389" y="896"/>
                    </a:cubicBezTo>
                    <a:cubicBezTo>
                      <a:pt x="389" y="898"/>
                      <a:pt x="387" y="899"/>
                      <a:pt x="387" y="901"/>
                    </a:cubicBezTo>
                    <a:cubicBezTo>
                      <a:pt x="386" y="907"/>
                      <a:pt x="388" y="914"/>
                      <a:pt x="386" y="920"/>
                    </a:cubicBezTo>
                    <a:cubicBezTo>
                      <a:pt x="397" y="924"/>
                      <a:pt x="400" y="948"/>
                      <a:pt x="388" y="952"/>
                    </a:cubicBezTo>
                    <a:cubicBezTo>
                      <a:pt x="384" y="951"/>
                      <a:pt x="381" y="948"/>
                      <a:pt x="378" y="947"/>
                    </a:cubicBezTo>
                    <a:cubicBezTo>
                      <a:pt x="376" y="951"/>
                      <a:pt x="382" y="955"/>
                      <a:pt x="381" y="961"/>
                    </a:cubicBezTo>
                    <a:cubicBezTo>
                      <a:pt x="388" y="964"/>
                      <a:pt x="390" y="974"/>
                      <a:pt x="397" y="974"/>
                    </a:cubicBezTo>
                    <a:cubicBezTo>
                      <a:pt x="395" y="983"/>
                      <a:pt x="403" y="986"/>
                      <a:pt x="402" y="994"/>
                    </a:cubicBezTo>
                    <a:cubicBezTo>
                      <a:pt x="401" y="998"/>
                      <a:pt x="396" y="1001"/>
                      <a:pt x="396" y="1005"/>
                    </a:cubicBezTo>
                    <a:cubicBezTo>
                      <a:pt x="396" y="1021"/>
                      <a:pt x="420" y="1030"/>
                      <a:pt x="413" y="1050"/>
                    </a:cubicBezTo>
                    <a:cubicBezTo>
                      <a:pt x="418" y="1054"/>
                      <a:pt x="425" y="1052"/>
                      <a:pt x="429" y="1048"/>
                    </a:cubicBezTo>
                    <a:cubicBezTo>
                      <a:pt x="428" y="1041"/>
                      <a:pt x="428" y="1033"/>
                      <a:pt x="425" y="1028"/>
                    </a:cubicBezTo>
                    <a:cubicBezTo>
                      <a:pt x="412" y="1026"/>
                      <a:pt x="420" y="1017"/>
                      <a:pt x="418" y="1004"/>
                    </a:cubicBezTo>
                    <a:cubicBezTo>
                      <a:pt x="417" y="996"/>
                      <a:pt x="417" y="991"/>
                      <a:pt x="419" y="983"/>
                    </a:cubicBezTo>
                    <a:cubicBezTo>
                      <a:pt x="418" y="981"/>
                      <a:pt x="414" y="981"/>
                      <a:pt x="413" y="979"/>
                    </a:cubicBezTo>
                    <a:cubicBezTo>
                      <a:pt x="412" y="957"/>
                      <a:pt x="411" y="934"/>
                      <a:pt x="405" y="911"/>
                    </a:cubicBezTo>
                    <a:cubicBezTo>
                      <a:pt x="410" y="905"/>
                      <a:pt x="411" y="894"/>
                      <a:pt x="417" y="887"/>
                    </a:cubicBezTo>
                    <a:cubicBezTo>
                      <a:pt x="421" y="894"/>
                      <a:pt x="430" y="897"/>
                      <a:pt x="434" y="905"/>
                    </a:cubicBezTo>
                    <a:cubicBezTo>
                      <a:pt x="427" y="921"/>
                      <a:pt x="427" y="947"/>
                      <a:pt x="434" y="965"/>
                    </a:cubicBezTo>
                    <a:cubicBezTo>
                      <a:pt x="435" y="966"/>
                      <a:pt x="439" y="966"/>
                      <a:pt x="439" y="968"/>
                    </a:cubicBezTo>
                    <a:cubicBezTo>
                      <a:pt x="436" y="980"/>
                      <a:pt x="446" y="987"/>
                      <a:pt x="452" y="993"/>
                    </a:cubicBezTo>
                    <a:cubicBezTo>
                      <a:pt x="452" y="995"/>
                      <a:pt x="452" y="997"/>
                      <a:pt x="452" y="1000"/>
                    </a:cubicBezTo>
                    <a:cubicBezTo>
                      <a:pt x="449" y="1001"/>
                      <a:pt x="446" y="1002"/>
                      <a:pt x="443" y="1003"/>
                    </a:cubicBezTo>
                    <a:cubicBezTo>
                      <a:pt x="443" y="1005"/>
                      <a:pt x="443" y="1007"/>
                      <a:pt x="443" y="1009"/>
                    </a:cubicBezTo>
                    <a:cubicBezTo>
                      <a:pt x="449" y="1015"/>
                      <a:pt x="456" y="1019"/>
                      <a:pt x="460" y="1027"/>
                    </a:cubicBezTo>
                    <a:cubicBezTo>
                      <a:pt x="458" y="1028"/>
                      <a:pt x="456" y="1029"/>
                      <a:pt x="457" y="1032"/>
                    </a:cubicBezTo>
                    <a:cubicBezTo>
                      <a:pt x="457" y="1036"/>
                      <a:pt x="462" y="1035"/>
                      <a:pt x="463" y="1037"/>
                    </a:cubicBezTo>
                    <a:cubicBezTo>
                      <a:pt x="465" y="1052"/>
                      <a:pt x="479" y="1059"/>
                      <a:pt x="481" y="1073"/>
                    </a:cubicBezTo>
                    <a:cubicBezTo>
                      <a:pt x="482" y="1082"/>
                      <a:pt x="477" y="1090"/>
                      <a:pt x="484" y="1097"/>
                    </a:cubicBezTo>
                    <a:cubicBezTo>
                      <a:pt x="477" y="1098"/>
                      <a:pt x="478" y="1107"/>
                      <a:pt x="470" y="1108"/>
                    </a:cubicBezTo>
                    <a:cubicBezTo>
                      <a:pt x="468" y="1115"/>
                      <a:pt x="470" y="1122"/>
                      <a:pt x="471" y="1128"/>
                    </a:cubicBezTo>
                    <a:cubicBezTo>
                      <a:pt x="477" y="1134"/>
                      <a:pt x="482" y="1132"/>
                      <a:pt x="488" y="1137"/>
                    </a:cubicBezTo>
                    <a:cubicBezTo>
                      <a:pt x="495" y="1142"/>
                      <a:pt x="494" y="1151"/>
                      <a:pt x="499" y="1156"/>
                    </a:cubicBezTo>
                    <a:cubicBezTo>
                      <a:pt x="504" y="1161"/>
                      <a:pt x="515" y="1160"/>
                      <a:pt x="521" y="1164"/>
                    </a:cubicBezTo>
                    <a:cubicBezTo>
                      <a:pt x="527" y="1168"/>
                      <a:pt x="529" y="1178"/>
                      <a:pt x="536" y="1183"/>
                    </a:cubicBezTo>
                    <a:cubicBezTo>
                      <a:pt x="546" y="1190"/>
                      <a:pt x="560" y="1191"/>
                      <a:pt x="570" y="1196"/>
                    </a:cubicBezTo>
                    <a:cubicBezTo>
                      <a:pt x="573" y="1205"/>
                      <a:pt x="582" y="1206"/>
                      <a:pt x="587" y="1213"/>
                    </a:cubicBezTo>
                    <a:cubicBezTo>
                      <a:pt x="596" y="1213"/>
                      <a:pt x="604" y="1213"/>
                      <a:pt x="605" y="1220"/>
                    </a:cubicBezTo>
                    <a:cubicBezTo>
                      <a:pt x="621" y="1226"/>
                      <a:pt x="635" y="1212"/>
                      <a:pt x="650" y="1216"/>
                    </a:cubicBezTo>
                    <a:cubicBezTo>
                      <a:pt x="657" y="1217"/>
                      <a:pt x="673" y="1231"/>
                      <a:pt x="679" y="1239"/>
                    </a:cubicBezTo>
                    <a:cubicBezTo>
                      <a:pt x="682" y="1242"/>
                      <a:pt x="683" y="1245"/>
                      <a:pt x="683" y="1249"/>
                    </a:cubicBezTo>
                    <a:cubicBezTo>
                      <a:pt x="691" y="1256"/>
                      <a:pt x="700" y="1260"/>
                      <a:pt x="713" y="1262"/>
                    </a:cubicBezTo>
                    <a:cubicBezTo>
                      <a:pt x="723" y="1263"/>
                      <a:pt x="730" y="1274"/>
                      <a:pt x="741" y="1271"/>
                    </a:cubicBezTo>
                    <a:cubicBezTo>
                      <a:pt x="743" y="1273"/>
                      <a:pt x="746" y="1274"/>
                      <a:pt x="748" y="1276"/>
                    </a:cubicBezTo>
                    <a:cubicBezTo>
                      <a:pt x="754" y="1274"/>
                      <a:pt x="757" y="1277"/>
                      <a:pt x="762" y="1278"/>
                    </a:cubicBezTo>
                    <a:cubicBezTo>
                      <a:pt x="763" y="1274"/>
                      <a:pt x="774" y="1272"/>
                      <a:pt x="775" y="1277"/>
                    </a:cubicBezTo>
                    <a:cubicBezTo>
                      <a:pt x="776" y="1282"/>
                      <a:pt x="770" y="1278"/>
                      <a:pt x="771" y="1283"/>
                    </a:cubicBezTo>
                    <a:cubicBezTo>
                      <a:pt x="778" y="1284"/>
                      <a:pt x="781" y="1292"/>
                      <a:pt x="784" y="1298"/>
                    </a:cubicBezTo>
                    <a:cubicBezTo>
                      <a:pt x="789" y="1307"/>
                      <a:pt x="804" y="1305"/>
                      <a:pt x="800" y="1318"/>
                    </a:cubicBezTo>
                    <a:cubicBezTo>
                      <a:pt x="799" y="1321"/>
                      <a:pt x="795" y="1321"/>
                      <a:pt x="796" y="1325"/>
                    </a:cubicBezTo>
                    <a:cubicBezTo>
                      <a:pt x="800" y="1330"/>
                      <a:pt x="808" y="1331"/>
                      <a:pt x="815" y="1335"/>
                    </a:cubicBezTo>
                    <a:cubicBezTo>
                      <a:pt x="817" y="1334"/>
                      <a:pt x="815" y="1329"/>
                      <a:pt x="819" y="1329"/>
                    </a:cubicBezTo>
                    <a:cubicBezTo>
                      <a:pt x="821" y="1329"/>
                      <a:pt x="820" y="1334"/>
                      <a:pt x="821" y="1336"/>
                    </a:cubicBezTo>
                    <a:cubicBezTo>
                      <a:pt x="824" y="1337"/>
                      <a:pt x="827" y="1337"/>
                      <a:pt x="831" y="1337"/>
                    </a:cubicBezTo>
                    <a:cubicBezTo>
                      <a:pt x="833" y="1340"/>
                      <a:pt x="838" y="1341"/>
                      <a:pt x="837" y="1348"/>
                    </a:cubicBezTo>
                    <a:cubicBezTo>
                      <a:pt x="847" y="1355"/>
                      <a:pt x="861" y="1352"/>
                      <a:pt x="873" y="1356"/>
                    </a:cubicBezTo>
                    <a:cubicBezTo>
                      <a:pt x="874" y="1358"/>
                      <a:pt x="874" y="1361"/>
                      <a:pt x="876" y="1363"/>
                    </a:cubicBezTo>
                    <a:cubicBezTo>
                      <a:pt x="882" y="1365"/>
                      <a:pt x="884" y="1359"/>
                      <a:pt x="890" y="1359"/>
                    </a:cubicBezTo>
                    <a:cubicBezTo>
                      <a:pt x="889" y="1364"/>
                      <a:pt x="891" y="1367"/>
                      <a:pt x="892" y="1369"/>
                    </a:cubicBezTo>
                    <a:cubicBezTo>
                      <a:pt x="900" y="1370"/>
                      <a:pt x="905" y="1367"/>
                      <a:pt x="908" y="1363"/>
                    </a:cubicBezTo>
                    <a:cubicBezTo>
                      <a:pt x="904" y="1361"/>
                      <a:pt x="899" y="1361"/>
                      <a:pt x="898" y="1356"/>
                    </a:cubicBezTo>
                    <a:cubicBezTo>
                      <a:pt x="910" y="1347"/>
                      <a:pt x="929" y="1334"/>
                      <a:pt x="943" y="1349"/>
                    </a:cubicBezTo>
                    <a:cubicBezTo>
                      <a:pt x="939" y="1364"/>
                      <a:pt x="952" y="1366"/>
                      <a:pt x="956" y="1375"/>
                    </a:cubicBezTo>
                    <a:cubicBezTo>
                      <a:pt x="952" y="1379"/>
                      <a:pt x="956" y="1382"/>
                      <a:pt x="958" y="1386"/>
                    </a:cubicBezTo>
                    <a:cubicBezTo>
                      <a:pt x="957" y="1387"/>
                      <a:pt x="954" y="1387"/>
                      <a:pt x="954" y="1389"/>
                    </a:cubicBezTo>
                    <a:cubicBezTo>
                      <a:pt x="959" y="1396"/>
                      <a:pt x="953" y="1404"/>
                      <a:pt x="951" y="1409"/>
                    </a:cubicBezTo>
                    <a:cubicBezTo>
                      <a:pt x="952" y="1412"/>
                      <a:pt x="957" y="1411"/>
                      <a:pt x="958" y="1415"/>
                    </a:cubicBezTo>
                    <a:cubicBezTo>
                      <a:pt x="951" y="1423"/>
                      <a:pt x="944" y="1431"/>
                      <a:pt x="931" y="1433"/>
                    </a:cubicBezTo>
                    <a:cubicBezTo>
                      <a:pt x="929" y="1435"/>
                      <a:pt x="930" y="1439"/>
                      <a:pt x="928" y="1440"/>
                    </a:cubicBezTo>
                    <a:cubicBezTo>
                      <a:pt x="924" y="1440"/>
                      <a:pt x="922" y="1441"/>
                      <a:pt x="920" y="1442"/>
                    </a:cubicBezTo>
                    <a:cubicBezTo>
                      <a:pt x="920" y="1445"/>
                      <a:pt x="922" y="1446"/>
                      <a:pt x="922" y="1448"/>
                    </a:cubicBezTo>
                    <a:cubicBezTo>
                      <a:pt x="918" y="1455"/>
                      <a:pt x="900" y="1448"/>
                      <a:pt x="898" y="1458"/>
                    </a:cubicBezTo>
                    <a:cubicBezTo>
                      <a:pt x="898" y="1461"/>
                      <a:pt x="902" y="1460"/>
                      <a:pt x="901" y="1463"/>
                    </a:cubicBezTo>
                    <a:cubicBezTo>
                      <a:pt x="899" y="1465"/>
                      <a:pt x="896" y="1467"/>
                      <a:pt x="893" y="1468"/>
                    </a:cubicBezTo>
                    <a:cubicBezTo>
                      <a:pt x="893" y="1470"/>
                      <a:pt x="893" y="1472"/>
                      <a:pt x="893" y="1474"/>
                    </a:cubicBezTo>
                    <a:cubicBezTo>
                      <a:pt x="890" y="1475"/>
                      <a:pt x="887" y="1478"/>
                      <a:pt x="883" y="1479"/>
                    </a:cubicBezTo>
                    <a:cubicBezTo>
                      <a:pt x="890" y="1485"/>
                      <a:pt x="877" y="1502"/>
                      <a:pt x="895" y="1498"/>
                    </a:cubicBezTo>
                    <a:cubicBezTo>
                      <a:pt x="898" y="1499"/>
                      <a:pt x="893" y="1502"/>
                      <a:pt x="897" y="1502"/>
                    </a:cubicBezTo>
                    <a:cubicBezTo>
                      <a:pt x="901" y="1503"/>
                      <a:pt x="900" y="1499"/>
                      <a:pt x="903" y="1500"/>
                    </a:cubicBezTo>
                    <a:cubicBezTo>
                      <a:pt x="904" y="1497"/>
                      <a:pt x="898" y="1497"/>
                      <a:pt x="901" y="1496"/>
                    </a:cubicBezTo>
                    <a:cubicBezTo>
                      <a:pt x="903" y="1494"/>
                      <a:pt x="906" y="1495"/>
                      <a:pt x="907" y="1497"/>
                    </a:cubicBezTo>
                    <a:cubicBezTo>
                      <a:pt x="902" y="1510"/>
                      <a:pt x="883" y="1508"/>
                      <a:pt x="876" y="1519"/>
                    </a:cubicBezTo>
                    <a:cubicBezTo>
                      <a:pt x="878" y="1524"/>
                      <a:pt x="883" y="1527"/>
                      <a:pt x="887" y="1531"/>
                    </a:cubicBezTo>
                    <a:cubicBezTo>
                      <a:pt x="886" y="1534"/>
                      <a:pt x="880" y="1532"/>
                      <a:pt x="880" y="1536"/>
                    </a:cubicBezTo>
                    <a:cubicBezTo>
                      <a:pt x="883" y="1541"/>
                      <a:pt x="889" y="1538"/>
                      <a:pt x="893" y="1539"/>
                    </a:cubicBezTo>
                    <a:cubicBezTo>
                      <a:pt x="903" y="1541"/>
                      <a:pt x="907" y="1548"/>
                      <a:pt x="916" y="1555"/>
                    </a:cubicBezTo>
                    <a:cubicBezTo>
                      <a:pt x="919" y="1557"/>
                      <a:pt x="923" y="1557"/>
                      <a:pt x="926" y="1558"/>
                    </a:cubicBezTo>
                    <a:cubicBezTo>
                      <a:pt x="937" y="1565"/>
                      <a:pt x="943" y="1575"/>
                      <a:pt x="951" y="1583"/>
                    </a:cubicBezTo>
                    <a:cubicBezTo>
                      <a:pt x="954" y="1583"/>
                      <a:pt x="955" y="1584"/>
                      <a:pt x="958" y="1584"/>
                    </a:cubicBezTo>
                    <a:cubicBezTo>
                      <a:pt x="959" y="1593"/>
                      <a:pt x="970" y="1592"/>
                      <a:pt x="975" y="1597"/>
                    </a:cubicBezTo>
                    <a:cubicBezTo>
                      <a:pt x="977" y="1599"/>
                      <a:pt x="974" y="1601"/>
                      <a:pt x="975" y="1604"/>
                    </a:cubicBezTo>
                    <a:cubicBezTo>
                      <a:pt x="1001" y="1616"/>
                      <a:pt x="1045" y="1610"/>
                      <a:pt x="1074" y="1617"/>
                    </a:cubicBezTo>
                    <a:cubicBezTo>
                      <a:pt x="1078" y="1624"/>
                      <a:pt x="1078" y="1631"/>
                      <a:pt x="1077" y="1640"/>
                    </a:cubicBezTo>
                    <a:cubicBezTo>
                      <a:pt x="1075" y="1641"/>
                      <a:pt x="1074" y="1643"/>
                      <a:pt x="1070" y="1643"/>
                    </a:cubicBezTo>
                    <a:cubicBezTo>
                      <a:pt x="1069" y="1647"/>
                      <a:pt x="1074" y="1643"/>
                      <a:pt x="1074" y="1646"/>
                    </a:cubicBezTo>
                    <a:cubicBezTo>
                      <a:pt x="1070" y="1650"/>
                      <a:pt x="1068" y="1653"/>
                      <a:pt x="1069" y="1659"/>
                    </a:cubicBezTo>
                    <a:cubicBezTo>
                      <a:pt x="1062" y="1661"/>
                      <a:pt x="1062" y="1665"/>
                      <a:pt x="1058" y="1669"/>
                    </a:cubicBezTo>
                    <a:cubicBezTo>
                      <a:pt x="1059" y="1669"/>
                      <a:pt x="1061" y="1668"/>
                      <a:pt x="1061" y="1670"/>
                    </a:cubicBezTo>
                    <a:cubicBezTo>
                      <a:pt x="1060" y="1670"/>
                      <a:pt x="1058" y="1671"/>
                      <a:pt x="1056" y="1672"/>
                    </a:cubicBezTo>
                    <a:cubicBezTo>
                      <a:pt x="1055" y="1675"/>
                      <a:pt x="1059" y="1673"/>
                      <a:pt x="1060" y="1675"/>
                    </a:cubicBezTo>
                    <a:cubicBezTo>
                      <a:pt x="1057" y="1681"/>
                      <a:pt x="1048" y="1680"/>
                      <a:pt x="1044" y="1684"/>
                    </a:cubicBezTo>
                    <a:cubicBezTo>
                      <a:pt x="1161" y="1653"/>
                      <a:pt x="1269" y="1607"/>
                      <a:pt x="1351" y="1535"/>
                    </a:cubicBezTo>
                    <a:cubicBezTo>
                      <a:pt x="1373" y="1517"/>
                      <a:pt x="1395" y="1500"/>
                      <a:pt x="1416" y="1483"/>
                    </a:cubicBezTo>
                    <a:cubicBezTo>
                      <a:pt x="1443" y="1460"/>
                      <a:pt x="1472" y="1429"/>
                      <a:pt x="1491" y="1396"/>
                    </a:cubicBezTo>
                    <a:cubicBezTo>
                      <a:pt x="1495" y="1389"/>
                      <a:pt x="1497" y="1380"/>
                      <a:pt x="1502" y="1373"/>
                    </a:cubicBezTo>
                    <a:cubicBezTo>
                      <a:pt x="1507" y="1367"/>
                      <a:pt x="1513" y="1363"/>
                      <a:pt x="1517" y="1356"/>
                    </a:cubicBezTo>
                    <a:cubicBezTo>
                      <a:pt x="1535" y="1329"/>
                      <a:pt x="1556" y="1303"/>
                      <a:pt x="1562" y="1267"/>
                    </a:cubicBezTo>
                    <a:cubicBezTo>
                      <a:pt x="1553" y="1271"/>
                      <a:pt x="1551" y="1280"/>
                      <a:pt x="1540" y="1282"/>
                    </a:cubicBezTo>
                    <a:close/>
                    <a:moveTo>
                      <a:pt x="1191" y="602"/>
                    </a:moveTo>
                    <a:cubicBezTo>
                      <a:pt x="1188" y="604"/>
                      <a:pt x="1183" y="602"/>
                      <a:pt x="1183" y="598"/>
                    </a:cubicBezTo>
                    <a:cubicBezTo>
                      <a:pt x="1185" y="597"/>
                      <a:pt x="1191" y="599"/>
                      <a:pt x="1191" y="602"/>
                    </a:cubicBezTo>
                    <a:close/>
                    <a:moveTo>
                      <a:pt x="1229" y="472"/>
                    </a:moveTo>
                    <a:cubicBezTo>
                      <a:pt x="1231" y="475"/>
                      <a:pt x="1229" y="485"/>
                      <a:pt x="1221" y="485"/>
                    </a:cubicBezTo>
                    <a:cubicBezTo>
                      <a:pt x="1222" y="479"/>
                      <a:pt x="1226" y="476"/>
                      <a:pt x="1229" y="472"/>
                    </a:cubicBezTo>
                    <a:close/>
                    <a:moveTo>
                      <a:pt x="1106" y="748"/>
                    </a:moveTo>
                    <a:cubicBezTo>
                      <a:pt x="1103" y="752"/>
                      <a:pt x="1097" y="754"/>
                      <a:pt x="1091" y="756"/>
                    </a:cubicBezTo>
                    <a:cubicBezTo>
                      <a:pt x="1091" y="748"/>
                      <a:pt x="1100" y="746"/>
                      <a:pt x="1106" y="748"/>
                    </a:cubicBezTo>
                    <a:close/>
                    <a:moveTo>
                      <a:pt x="1051" y="792"/>
                    </a:moveTo>
                    <a:cubicBezTo>
                      <a:pt x="1052" y="792"/>
                      <a:pt x="1053" y="792"/>
                      <a:pt x="1054" y="792"/>
                    </a:cubicBezTo>
                    <a:cubicBezTo>
                      <a:pt x="1054" y="798"/>
                      <a:pt x="1051" y="800"/>
                      <a:pt x="1050" y="805"/>
                    </a:cubicBezTo>
                    <a:cubicBezTo>
                      <a:pt x="1045" y="802"/>
                      <a:pt x="1050" y="795"/>
                      <a:pt x="1051" y="792"/>
                    </a:cubicBezTo>
                    <a:close/>
                    <a:moveTo>
                      <a:pt x="1051" y="254"/>
                    </a:moveTo>
                    <a:cubicBezTo>
                      <a:pt x="1052" y="257"/>
                      <a:pt x="1044" y="258"/>
                      <a:pt x="1044" y="255"/>
                    </a:cubicBezTo>
                    <a:cubicBezTo>
                      <a:pt x="1046" y="254"/>
                      <a:pt x="1048" y="253"/>
                      <a:pt x="1051" y="254"/>
                    </a:cubicBezTo>
                    <a:close/>
                    <a:moveTo>
                      <a:pt x="1048" y="260"/>
                    </a:moveTo>
                    <a:cubicBezTo>
                      <a:pt x="1046" y="265"/>
                      <a:pt x="1040" y="264"/>
                      <a:pt x="1036" y="264"/>
                    </a:cubicBezTo>
                    <a:cubicBezTo>
                      <a:pt x="1036" y="262"/>
                      <a:pt x="1037" y="261"/>
                      <a:pt x="1039" y="261"/>
                    </a:cubicBezTo>
                    <a:cubicBezTo>
                      <a:pt x="1038" y="258"/>
                      <a:pt x="1037" y="255"/>
                      <a:pt x="1034" y="254"/>
                    </a:cubicBezTo>
                    <a:cubicBezTo>
                      <a:pt x="1037" y="256"/>
                      <a:pt x="1043" y="258"/>
                      <a:pt x="1048" y="260"/>
                    </a:cubicBezTo>
                    <a:close/>
                    <a:moveTo>
                      <a:pt x="1022" y="283"/>
                    </a:moveTo>
                    <a:cubicBezTo>
                      <a:pt x="1016" y="279"/>
                      <a:pt x="1011" y="266"/>
                      <a:pt x="1015" y="258"/>
                    </a:cubicBezTo>
                    <a:cubicBezTo>
                      <a:pt x="1018" y="256"/>
                      <a:pt x="1018" y="259"/>
                      <a:pt x="1019" y="259"/>
                    </a:cubicBezTo>
                    <a:cubicBezTo>
                      <a:pt x="1020" y="263"/>
                      <a:pt x="1016" y="261"/>
                      <a:pt x="1016" y="263"/>
                    </a:cubicBezTo>
                    <a:cubicBezTo>
                      <a:pt x="1017" y="267"/>
                      <a:pt x="1020" y="268"/>
                      <a:pt x="1022" y="270"/>
                    </a:cubicBezTo>
                    <a:cubicBezTo>
                      <a:pt x="1022" y="271"/>
                      <a:pt x="1020" y="271"/>
                      <a:pt x="1018" y="271"/>
                    </a:cubicBezTo>
                    <a:cubicBezTo>
                      <a:pt x="1016" y="279"/>
                      <a:pt x="1025" y="276"/>
                      <a:pt x="1022" y="283"/>
                    </a:cubicBezTo>
                    <a:close/>
                    <a:moveTo>
                      <a:pt x="1008" y="361"/>
                    </a:moveTo>
                    <a:cubicBezTo>
                      <a:pt x="1004" y="360"/>
                      <a:pt x="1004" y="363"/>
                      <a:pt x="1001" y="362"/>
                    </a:cubicBezTo>
                    <a:cubicBezTo>
                      <a:pt x="1000" y="357"/>
                      <a:pt x="994" y="356"/>
                      <a:pt x="989" y="355"/>
                    </a:cubicBezTo>
                    <a:cubicBezTo>
                      <a:pt x="997" y="348"/>
                      <a:pt x="1004" y="356"/>
                      <a:pt x="1008" y="361"/>
                    </a:cubicBezTo>
                    <a:close/>
                    <a:moveTo>
                      <a:pt x="977" y="385"/>
                    </a:moveTo>
                    <a:cubicBezTo>
                      <a:pt x="977" y="390"/>
                      <a:pt x="971" y="388"/>
                      <a:pt x="971" y="384"/>
                    </a:cubicBezTo>
                    <a:cubicBezTo>
                      <a:pt x="973" y="385"/>
                      <a:pt x="977" y="383"/>
                      <a:pt x="977" y="385"/>
                    </a:cubicBezTo>
                    <a:close/>
                    <a:moveTo>
                      <a:pt x="796" y="980"/>
                    </a:moveTo>
                    <a:cubicBezTo>
                      <a:pt x="792" y="981"/>
                      <a:pt x="789" y="980"/>
                      <a:pt x="788" y="979"/>
                    </a:cubicBezTo>
                    <a:cubicBezTo>
                      <a:pt x="789" y="974"/>
                      <a:pt x="796" y="975"/>
                      <a:pt x="796" y="980"/>
                    </a:cubicBezTo>
                    <a:close/>
                    <a:moveTo>
                      <a:pt x="503" y="390"/>
                    </a:moveTo>
                    <a:cubicBezTo>
                      <a:pt x="505" y="387"/>
                      <a:pt x="511" y="387"/>
                      <a:pt x="515" y="385"/>
                    </a:cubicBezTo>
                    <a:cubicBezTo>
                      <a:pt x="513" y="389"/>
                      <a:pt x="507" y="392"/>
                      <a:pt x="503" y="390"/>
                    </a:cubicBezTo>
                    <a:close/>
                    <a:moveTo>
                      <a:pt x="519" y="386"/>
                    </a:moveTo>
                    <a:cubicBezTo>
                      <a:pt x="520" y="383"/>
                      <a:pt x="529" y="381"/>
                      <a:pt x="531" y="386"/>
                    </a:cubicBezTo>
                    <a:cubicBezTo>
                      <a:pt x="525" y="383"/>
                      <a:pt x="524" y="387"/>
                      <a:pt x="519" y="386"/>
                    </a:cubicBezTo>
                    <a:close/>
                    <a:moveTo>
                      <a:pt x="554" y="543"/>
                    </a:moveTo>
                    <a:cubicBezTo>
                      <a:pt x="555" y="538"/>
                      <a:pt x="550" y="541"/>
                      <a:pt x="551" y="537"/>
                    </a:cubicBezTo>
                    <a:cubicBezTo>
                      <a:pt x="553" y="537"/>
                      <a:pt x="555" y="537"/>
                      <a:pt x="557" y="537"/>
                    </a:cubicBezTo>
                    <a:cubicBezTo>
                      <a:pt x="558" y="541"/>
                      <a:pt x="557" y="543"/>
                      <a:pt x="554" y="543"/>
                    </a:cubicBezTo>
                    <a:close/>
                    <a:moveTo>
                      <a:pt x="971" y="1350"/>
                    </a:moveTo>
                    <a:cubicBezTo>
                      <a:pt x="969" y="1350"/>
                      <a:pt x="969" y="1348"/>
                      <a:pt x="968" y="1346"/>
                    </a:cubicBezTo>
                    <a:cubicBezTo>
                      <a:pt x="969" y="1346"/>
                      <a:pt x="970" y="1346"/>
                      <a:pt x="971" y="1346"/>
                    </a:cubicBezTo>
                    <a:cubicBezTo>
                      <a:pt x="971" y="1347"/>
                      <a:pt x="971" y="1349"/>
                      <a:pt x="971" y="1350"/>
                    </a:cubicBezTo>
                    <a:close/>
                    <a:moveTo>
                      <a:pt x="1074" y="1321"/>
                    </a:moveTo>
                    <a:cubicBezTo>
                      <a:pt x="1070" y="1319"/>
                      <a:pt x="1067" y="1317"/>
                      <a:pt x="1061" y="1316"/>
                    </a:cubicBezTo>
                    <a:cubicBezTo>
                      <a:pt x="1064" y="1310"/>
                      <a:pt x="1067" y="1304"/>
                      <a:pt x="1074" y="1302"/>
                    </a:cubicBezTo>
                    <a:cubicBezTo>
                      <a:pt x="1078" y="1309"/>
                      <a:pt x="1082" y="1316"/>
                      <a:pt x="1074" y="1321"/>
                    </a:cubicBezTo>
                    <a:close/>
                    <a:moveTo>
                      <a:pt x="1250" y="1290"/>
                    </a:moveTo>
                    <a:cubicBezTo>
                      <a:pt x="1249" y="1287"/>
                      <a:pt x="1252" y="1287"/>
                      <a:pt x="1254" y="1287"/>
                    </a:cubicBezTo>
                    <a:cubicBezTo>
                      <a:pt x="1255" y="1289"/>
                      <a:pt x="1252" y="1289"/>
                      <a:pt x="1250" y="1290"/>
                    </a:cubicBezTo>
                    <a:close/>
                    <a:moveTo>
                      <a:pt x="1402" y="1341"/>
                    </a:moveTo>
                    <a:cubicBezTo>
                      <a:pt x="1401" y="1346"/>
                      <a:pt x="1400" y="1348"/>
                      <a:pt x="1399" y="1352"/>
                    </a:cubicBezTo>
                    <a:cubicBezTo>
                      <a:pt x="1395" y="1350"/>
                      <a:pt x="1397" y="1349"/>
                      <a:pt x="1392" y="1348"/>
                    </a:cubicBezTo>
                    <a:cubicBezTo>
                      <a:pt x="1393" y="1343"/>
                      <a:pt x="1398" y="1343"/>
                      <a:pt x="1402" y="1341"/>
                    </a:cubicBezTo>
                    <a:close/>
                    <a:moveTo>
                      <a:pt x="1398" y="1358"/>
                    </a:moveTo>
                    <a:cubicBezTo>
                      <a:pt x="1400" y="1353"/>
                      <a:pt x="1404" y="1357"/>
                      <a:pt x="1408" y="1355"/>
                    </a:cubicBezTo>
                    <a:cubicBezTo>
                      <a:pt x="1410" y="1353"/>
                      <a:pt x="1401" y="1361"/>
                      <a:pt x="1398" y="1358"/>
                    </a:cubicBezTo>
                    <a:close/>
                    <a:moveTo>
                      <a:pt x="1414" y="1350"/>
                    </a:moveTo>
                    <a:cubicBezTo>
                      <a:pt x="1415" y="1347"/>
                      <a:pt x="1418" y="1345"/>
                      <a:pt x="1421" y="1344"/>
                    </a:cubicBezTo>
                    <a:cubicBezTo>
                      <a:pt x="1420" y="1349"/>
                      <a:pt x="1418" y="1350"/>
                      <a:pt x="1414" y="1350"/>
                    </a:cubicBezTo>
                    <a:close/>
                    <a:moveTo>
                      <a:pt x="834" y="299"/>
                    </a:moveTo>
                    <a:cubicBezTo>
                      <a:pt x="841" y="299"/>
                      <a:pt x="842" y="293"/>
                      <a:pt x="848" y="296"/>
                    </a:cubicBezTo>
                    <a:cubicBezTo>
                      <a:pt x="857" y="286"/>
                      <a:pt x="874" y="280"/>
                      <a:pt x="886" y="277"/>
                    </a:cubicBezTo>
                    <a:cubicBezTo>
                      <a:pt x="878" y="283"/>
                      <a:pt x="867" y="286"/>
                      <a:pt x="861" y="295"/>
                    </a:cubicBezTo>
                    <a:cubicBezTo>
                      <a:pt x="865" y="300"/>
                      <a:pt x="861" y="302"/>
                      <a:pt x="860" y="307"/>
                    </a:cubicBezTo>
                    <a:cubicBezTo>
                      <a:pt x="860" y="309"/>
                      <a:pt x="865" y="306"/>
                      <a:pt x="865" y="309"/>
                    </a:cubicBezTo>
                    <a:cubicBezTo>
                      <a:pt x="861" y="311"/>
                      <a:pt x="857" y="312"/>
                      <a:pt x="855" y="315"/>
                    </a:cubicBezTo>
                    <a:cubicBezTo>
                      <a:pt x="854" y="322"/>
                      <a:pt x="862" y="319"/>
                      <a:pt x="863" y="325"/>
                    </a:cubicBezTo>
                    <a:cubicBezTo>
                      <a:pt x="861" y="326"/>
                      <a:pt x="860" y="327"/>
                      <a:pt x="861" y="331"/>
                    </a:cubicBezTo>
                    <a:cubicBezTo>
                      <a:pt x="878" y="337"/>
                      <a:pt x="891" y="321"/>
                      <a:pt x="905" y="323"/>
                    </a:cubicBezTo>
                    <a:cubicBezTo>
                      <a:pt x="914" y="324"/>
                      <a:pt x="921" y="338"/>
                      <a:pt x="929" y="328"/>
                    </a:cubicBezTo>
                    <a:cubicBezTo>
                      <a:pt x="930" y="324"/>
                      <a:pt x="925" y="326"/>
                      <a:pt x="925" y="324"/>
                    </a:cubicBezTo>
                    <a:cubicBezTo>
                      <a:pt x="929" y="318"/>
                      <a:pt x="941" y="320"/>
                      <a:pt x="946" y="315"/>
                    </a:cubicBezTo>
                    <a:cubicBezTo>
                      <a:pt x="946" y="305"/>
                      <a:pt x="934" y="306"/>
                      <a:pt x="928" y="302"/>
                    </a:cubicBezTo>
                    <a:cubicBezTo>
                      <a:pt x="936" y="296"/>
                      <a:pt x="927" y="273"/>
                      <a:pt x="920" y="273"/>
                    </a:cubicBezTo>
                    <a:cubicBezTo>
                      <a:pt x="912" y="273"/>
                      <a:pt x="917" y="284"/>
                      <a:pt x="912" y="289"/>
                    </a:cubicBezTo>
                    <a:cubicBezTo>
                      <a:pt x="907" y="288"/>
                      <a:pt x="912" y="279"/>
                      <a:pt x="909" y="277"/>
                    </a:cubicBezTo>
                    <a:cubicBezTo>
                      <a:pt x="905" y="277"/>
                      <a:pt x="903" y="279"/>
                      <a:pt x="902" y="283"/>
                    </a:cubicBezTo>
                    <a:cubicBezTo>
                      <a:pt x="900" y="282"/>
                      <a:pt x="902" y="278"/>
                      <a:pt x="900" y="278"/>
                    </a:cubicBezTo>
                    <a:cubicBezTo>
                      <a:pt x="895" y="277"/>
                      <a:pt x="895" y="281"/>
                      <a:pt x="890" y="281"/>
                    </a:cubicBezTo>
                    <a:cubicBezTo>
                      <a:pt x="890" y="279"/>
                      <a:pt x="892" y="278"/>
                      <a:pt x="892" y="275"/>
                    </a:cubicBezTo>
                    <a:cubicBezTo>
                      <a:pt x="889" y="275"/>
                      <a:pt x="889" y="276"/>
                      <a:pt x="886" y="276"/>
                    </a:cubicBezTo>
                    <a:cubicBezTo>
                      <a:pt x="885" y="264"/>
                      <a:pt x="876" y="268"/>
                      <a:pt x="868" y="267"/>
                    </a:cubicBezTo>
                    <a:cubicBezTo>
                      <a:pt x="866" y="267"/>
                      <a:pt x="865" y="264"/>
                      <a:pt x="863" y="263"/>
                    </a:cubicBezTo>
                    <a:cubicBezTo>
                      <a:pt x="856" y="262"/>
                      <a:pt x="850" y="267"/>
                      <a:pt x="844" y="266"/>
                    </a:cubicBezTo>
                    <a:cubicBezTo>
                      <a:pt x="844" y="271"/>
                      <a:pt x="851" y="269"/>
                      <a:pt x="849" y="276"/>
                    </a:cubicBezTo>
                    <a:cubicBezTo>
                      <a:pt x="836" y="273"/>
                      <a:pt x="836" y="282"/>
                      <a:pt x="830" y="289"/>
                    </a:cubicBezTo>
                    <a:cubicBezTo>
                      <a:pt x="836" y="289"/>
                      <a:pt x="832" y="296"/>
                      <a:pt x="834" y="299"/>
                    </a:cubicBezTo>
                    <a:close/>
                    <a:moveTo>
                      <a:pt x="1547" y="384"/>
                    </a:moveTo>
                    <a:cubicBezTo>
                      <a:pt x="1545" y="383"/>
                      <a:pt x="1545" y="379"/>
                      <a:pt x="1542" y="379"/>
                    </a:cubicBezTo>
                    <a:cubicBezTo>
                      <a:pt x="1543" y="381"/>
                      <a:pt x="1545" y="387"/>
                      <a:pt x="1547" y="384"/>
                    </a:cubicBezTo>
                    <a:close/>
                    <a:moveTo>
                      <a:pt x="1551" y="384"/>
                    </a:moveTo>
                    <a:cubicBezTo>
                      <a:pt x="1567" y="412"/>
                      <a:pt x="1583" y="442"/>
                      <a:pt x="1592" y="476"/>
                    </a:cubicBezTo>
                    <a:cubicBezTo>
                      <a:pt x="1593" y="481"/>
                      <a:pt x="1588" y="475"/>
                      <a:pt x="1589" y="480"/>
                    </a:cubicBezTo>
                    <a:cubicBezTo>
                      <a:pt x="1605" y="504"/>
                      <a:pt x="1609" y="536"/>
                      <a:pt x="1621" y="563"/>
                    </a:cubicBezTo>
                    <a:cubicBezTo>
                      <a:pt x="1624" y="569"/>
                      <a:pt x="1628" y="574"/>
                      <a:pt x="1631" y="580"/>
                    </a:cubicBezTo>
                    <a:cubicBezTo>
                      <a:pt x="1637" y="597"/>
                      <a:pt x="1637" y="615"/>
                      <a:pt x="1640" y="634"/>
                    </a:cubicBezTo>
                    <a:cubicBezTo>
                      <a:pt x="1641" y="640"/>
                      <a:pt x="1645" y="646"/>
                      <a:pt x="1646" y="653"/>
                    </a:cubicBezTo>
                    <a:cubicBezTo>
                      <a:pt x="1647" y="657"/>
                      <a:pt x="1646" y="661"/>
                      <a:pt x="1646" y="665"/>
                    </a:cubicBezTo>
                    <a:cubicBezTo>
                      <a:pt x="1647" y="673"/>
                      <a:pt x="1652" y="681"/>
                      <a:pt x="1654" y="690"/>
                    </a:cubicBezTo>
                    <a:cubicBezTo>
                      <a:pt x="1656" y="700"/>
                      <a:pt x="1656" y="711"/>
                      <a:pt x="1659" y="722"/>
                    </a:cubicBezTo>
                    <a:cubicBezTo>
                      <a:pt x="1661" y="734"/>
                      <a:pt x="1660" y="746"/>
                      <a:pt x="1663" y="756"/>
                    </a:cubicBezTo>
                    <a:cubicBezTo>
                      <a:pt x="1665" y="760"/>
                      <a:pt x="1668" y="762"/>
                      <a:pt x="1669" y="765"/>
                    </a:cubicBezTo>
                    <a:cubicBezTo>
                      <a:pt x="1670" y="769"/>
                      <a:pt x="1669" y="772"/>
                      <a:pt x="1670" y="776"/>
                    </a:cubicBezTo>
                    <a:cubicBezTo>
                      <a:pt x="1671" y="781"/>
                      <a:pt x="1675" y="786"/>
                      <a:pt x="1676" y="790"/>
                    </a:cubicBezTo>
                    <a:cubicBezTo>
                      <a:pt x="1678" y="802"/>
                      <a:pt x="1679" y="817"/>
                      <a:pt x="1680" y="829"/>
                    </a:cubicBezTo>
                    <a:cubicBezTo>
                      <a:pt x="1680" y="834"/>
                      <a:pt x="1678" y="840"/>
                      <a:pt x="1679" y="845"/>
                    </a:cubicBezTo>
                    <a:cubicBezTo>
                      <a:pt x="1679" y="848"/>
                      <a:pt x="1682" y="852"/>
                      <a:pt x="1683" y="856"/>
                    </a:cubicBezTo>
                    <a:cubicBezTo>
                      <a:pt x="1684" y="862"/>
                      <a:pt x="1680" y="869"/>
                      <a:pt x="1684" y="874"/>
                    </a:cubicBezTo>
                    <a:cubicBezTo>
                      <a:pt x="1689" y="871"/>
                      <a:pt x="1691" y="886"/>
                      <a:pt x="1692" y="897"/>
                    </a:cubicBezTo>
                    <a:cubicBezTo>
                      <a:pt x="1701" y="678"/>
                      <a:pt x="1636" y="512"/>
                      <a:pt x="1551" y="384"/>
                    </a:cubicBezTo>
                    <a:close/>
                    <a:moveTo>
                      <a:pt x="1123" y="136"/>
                    </a:moveTo>
                    <a:cubicBezTo>
                      <a:pt x="1117" y="135"/>
                      <a:pt x="1108" y="130"/>
                      <a:pt x="1104" y="127"/>
                    </a:cubicBezTo>
                    <a:cubicBezTo>
                      <a:pt x="1096" y="121"/>
                      <a:pt x="1090" y="112"/>
                      <a:pt x="1081" y="109"/>
                    </a:cubicBezTo>
                    <a:cubicBezTo>
                      <a:pt x="1080" y="110"/>
                      <a:pt x="1080" y="111"/>
                      <a:pt x="1079" y="112"/>
                    </a:cubicBezTo>
                    <a:cubicBezTo>
                      <a:pt x="1078" y="115"/>
                      <a:pt x="1082" y="114"/>
                      <a:pt x="1083" y="116"/>
                    </a:cubicBezTo>
                    <a:cubicBezTo>
                      <a:pt x="1079" y="117"/>
                      <a:pt x="1083" y="119"/>
                      <a:pt x="1081" y="120"/>
                    </a:cubicBezTo>
                    <a:cubicBezTo>
                      <a:pt x="1076" y="119"/>
                      <a:pt x="1074" y="116"/>
                      <a:pt x="1069" y="115"/>
                    </a:cubicBezTo>
                    <a:cubicBezTo>
                      <a:pt x="1064" y="120"/>
                      <a:pt x="1050" y="124"/>
                      <a:pt x="1056" y="133"/>
                    </a:cubicBezTo>
                    <a:cubicBezTo>
                      <a:pt x="1053" y="134"/>
                      <a:pt x="1049" y="134"/>
                      <a:pt x="1050" y="139"/>
                    </a:cubicBezTo>
                    <a:cubicBezTo>
                      <a:pt x="1054" y="139"/>
                      <a:pt x="1058" y="139"/>
                      <a:pt x="1060" y="143"/>
                    </a:cubicBezTo>
                    <a:cubicBezTo>
                      <a:pt x="1056" y="143"/>
                      <a:pt x="1051" y="142"/>
                      <a:pt x="1050" y="146"/>
                    </a:cubicBezTo>
                    <a:cubicBezTo>
                      <a:pt x="1052" y="147"/>
                      <a:pt x="1054" y="147"/>
                      <a:pt x="1055" y="149"/>
                    </a:cubicBezTo>
                    <a:cubicBezTo>
                      <a:pt x="1050" y="149"/>
                      <a:pt x="1051" y="151"/>
                      <a:pt x="1045" y="150"/>
                    </a:cubicBezTo>
                    <a:cubicBezTo>
                      <a:pt x="1044" y="153"/>
                      <a:pt x="1042" y="155"/>
                      <a:pt x="1039" y="157"/>
                    </a:cubicBezTo>
                    <a:cubicBezTo>
                      <a:pt x="1039" y="161"/>
                      <a:pt x="1042" y="161"/>
                      <a:pt x="1043" y="163"/>
                    </a:cubicBezTo>
                    <a:cubicBezTo>
                      <a:pt x="1038" y="165"/>
                      <a:pt x="1040" y="169"/>
                      <a:pt x="1038" y="175"/>
                    </a:cubicBezTo>
                    <a:cubicBezTo>
                      <a:pt x="1043" y="176"/>
                      <a:pt x="1050" y="176"/>
                      <a:pt x="1049" y="183"/>
                    </a:cubicBezTo>
                    <a:cubicBezTo>
                      <a:pt x="1042" y="185"/>
                      <a:pt x="1045" y="192"/>
                      <a:pt x="1037" y="194"/>
                    </a:cubicBezTo>
                    <a:cubicBezTo>
                      <a:pt x="1041" y="202"/>
                      <a:pt x="1051" y="199"/>
                      <a:pt x="1056" y="199"/>
                    </a:cubicBezTo>
                    <a:cubicBezTo>
                      <a:pt x="1056" y="198"/>
                      <a:pt x="1055" y="195"/>
                      <a:pt x="1057" y="195"/>
                    </a:cubicBezTo>
                    <a:cubicBezTo>
                      <a:pt x="1057" y="197"/>
                      <a:pt x="1059" y="196"/>
                      <a:pt x="1059" y="199"/>
                    </a:cubicBezTo>
                    <a:cubicBezTo>
                      <a:pt x="1054" y="200"/>
                      <a:pt x="1052" y="203"/>
                      <a:pt x="1047" y="201"/>
                    </a:cubicBezTo>
                    <a:cubicBezTo>
                      <a:pt x="1048" y="209"/>
                      <a:pt x="1058" y="208"/>
                      <a:pt x="1063" y="211"/>
                    </a:cubicBezTo>
                    <a:cubicBezTo>
                      <a:pt x="1065" y="210"/>
                      <a:pt x="1068" y="207"/>
                      <a:pt x="1070" y="209"/>
                    </a:cubicBezTo>
                    <a:cubicBezTo>
                      <a:pt x="1076" y="196"/>
                      <a:pt x="1090" y="205"/>
                      <a:pt x="1101" y="208"/>
                    </a:cubicBezTo>
                    <a:cubicBezTo>
                      <a:pt x="1109" y="218"/>
                      <a:pt x="1126" y="221"/>
                      <a:pt x="1129" y="237"/>
                    </a:cubicBezTo>
                    <a:cubicBezTo>
                      <a:pt x="1132" y="237"/>
                      <a:pt x="1132" y="238"/>
                      <a:pt x="1134" y="238"/>
                    </a:cubicBezTo>
                    <a:cubicBezTo>
                      <a:pt x="1137" y="236"/>
                      <a:pt x="1135" y="232"/>
                      <a:pt x="1136" y="230"/>
                    </a:cubicBezTo>
                    <a:cubicBezTo>
                      <a:pt x="1141" y="234"/>
                      <a:pt x="1149" y="234"/>
                      <a:pt x="1152" y="240"/>
                    </a:cubicBezTo>
                    <a:cubicBezTo>
                      <a:pt x="1148" y="241"/>
                      <a:pt x="1143" y="240"/>
                      <a:pt x="1138" y="241"/>
                    </a:cubicBezTo>
                    <a:cubicBezTo>
                      <a:pt x="1140" y="247"/>
                      <a:pt x="1152" y="247"/>
                      <a:pt x="1156" y="245"/>
                    </a:cubicBezTo>
                    <a:cubicBezTo>
                      <a:pt x="1164" y="250"/>
                      <a:pt x="1165" y="255"/>
                      <a:pt x="1170" y="263"/>
                    </a:cubicBezTo>
                    <a:cubicBezTo>
                      <a:pt x="1167" y="263"/>
                      <a:pt x="1166" y="260"/>
                      <a:pt x="1162" y="260"/>
                    </a:cubicBezTo>
                    <a:cubicBezTo>
                      <a:pt x="1162" y="266"/>
                      <a:pt x="1166" y="266"/>
                      <a:pt x="1169" y="268"/>
                    </a:cubicBezTo>
                    <a:cubicBezTo>
                      <a:pt x="1169" y="270"/>
                      <a:pt x="1165" y="269"/>
                      <a:pt x="1166" y="272"/>
                    </a:cubicBezTo>
                    <a:cubicBezTo>
                      <a:pt x="1174" y="290"/>
                      <a:pt x="1192" y="297"/>
                      <a:pt x="1203" y="312"/>
                    </a:cubicBezTo>
                    <a:cubicBezTo>
                      <a:pt x="1204" y="308"/>
                      <a:pt x="1198" y="304"/>
                      <a:pt x="1203" y="303"/>
                    </a:cubicBezTo>
                    <a:cubicBezTo>
                      <a:pt x="1207" y="305"/>
                      <a:pt x="1207" y="311"/>
                      <a:pt x="1206" y="315"/>
                    </a:cubicBezTo>
                    <a:cubicBezTo>
                      <a:pt x="1220" y="325"/>
                      <a:pt x="1231" y="338"/>
                      <a:pt x="1249" y="344"/>
                    </a:cubicBezTo>
                    <a:cubicBezTo>
                      <a:pt x="1249" y="342"/>
                      <a:pt x="1250" y="342"/>
                      <a:pt x="1252" y="342"/>
                    </a:cubicBezTo>
                    <a:cubicBezTo>
                      <a:pt x="1253" y="340"/>
                      <a:pt x="1251" y="336"/>
                      <a:pt x="1253" y="336"/>
                    </a:cubicBezTo>
                    <a:cubicBezTo>
                      <a:pt x="1260" y="342"/>
                      <a:pt x="1263" y="345"/>
                      <a:pt x="1273" y="345"/>
                    </a:cubicBezTo>
                    <a:cubicBezTo>
                      <a:pt x="1269" y="325"/>
                      <a:pt x="1255" y="315"/>
                      <a:pt x="1248" y="296"/>
                    </a:cubicBezTo>
                    <a:cubicBezTo>
                      <a:pt x="1255" y="288"/>
                      <a:pt x="1229" y="281"/>
                      <a:pt x="1236" y="273"/>
                    </a:cubicBezTo>
                    <a:cubicBezTo>
                      <a:pt x="1230" y="270"/>
                      <a:pt x="1236" y="265"/>
                      <a:pt x="1232" y="260"/>
                    </a:cubicBezTo>
                    <a:cubicBezTo>
                      <a:pt x="1234" y="260"/>
                      <a:pt x="1234" y="263"/>
                      <a:pt x="1236" y="262"/>
                    </a:cubicBezTo>
                    <a:cubicBezTo>
                      <a:pt x="1234" y="258"/>
                      <a:pt x="1235" y="258"/>
                      <a:pt x="1237" y="255"/>
                    </a:cubicBezTo>
                    <a:cubicBezTo>
                      <a:pt x="1235" y="244"/>
                      <a:pt x="1225" y="231"/>
                      <a:pt x="1219" y="223"/>
                    </a:cubicBezTo>
                    <a:cubicBezTo>
                      <a:pt x="1221" y="224"/>
                      <a:pt x="1224" y="223"/>
                      <a:pt x="1225" y="222"/>
                    </a:cubicBezTo>
                    <a:cubicBezTo>
                      <a:pt x="1225" y="206"/>
                      <a:pt x="1217" y="198"/>
                      <a:pt x="1211" y="187"/>
                    </a:cubicBezTo>
                    <a:cubicBezTo>
                      <a:pt x="1208" y="187"/>
                      <a:pt x="1206" y="190"/>
                      <a:pt x="1203" y="190"/>
                    </a:cubicBezTo>
                    <a:cubicBezTo>
                      <a:pt x="1201" y="187"/>
                      <a:pt x="1194" y="188"/>
                      <a:pt x="1194" y="183"/>
                    </a:cubicBezTo>
                    <a:cubicBezTo>
                      <a:pt x="1198" y="185"/>
                      <a:pt x="1202" y="188"/>
                      <a:pt x="1207" y="185"/>
                    </a:cubicBezTo>
                    <a:cubicBezTo>
                      <a:pt x="1201" y="176"/>
                      <a:pt x="1186" y="172"/>
                      <a:pt x="1171" y="175"/>
                    </a:cubicBezTo>
                    <a:cubicBezTo>
                      <a:pt x="1172" y="172"/>
                      <a:pt x="1171" y="173"/>
                      <a:pt x="1171" y="169"/>
                    </a:cubicBezTo>
                    <a:cubicBezTo>
                      <a:pt x="1173" y="169"/>
                      <a:pt x="1178" y="167"/>
                      <a:pt x="1180" y="169"/>
                    </a:cubicBezTo>
                    <a:cubicBezTo>
                      <a:pt x="1180" y="165"/>
                      <a:pt x="1173" y="168"/>
                      <a:pt x="1172" y="165"/>
                    </a:cubicBezTo>
                    <a:cubicBezTo>
                      <a:pt x="1173" y="164"/>
                      <a:pt x="1173" y="163"/>
                      <a:pt x="1173" y="161"/>
                    </a:cubicBezTo>
                    <a:cubicBezTo>
                      <a:pt x="1171" y="158"/>
                      <a:pt x="1159" y="158"/>
                      <a:pt x="1164" y="154"/>
                    </a:cubicBezTo>
                    <a:cubicBezTo>
                      <a:pt x="1161" y="149"/>
                      <a:pt x="1154" y="154"/>
                      <a:pt x="1151" y="150"/>
                    </a:cubicBezTo>
                    <a:cubicBezTo>
                      <a:pt x="1151" y="149"/>
                      <a:pt x="1152" y="149"/>
                      <a:pt x="1153" y="148"/>
                    </a:cubicBezTo>
                    <a:cubicBezTo>
                      <a:pt x="1149" y="144"/>
                      <a:pt x="1140" y="145"/>
                      <a:pt x="1133" y="143"/>
                    </a:cubicBezTo>
                    <a:cubicBezTo>
                      <a:pt x="1133" y="140"/>
                      <a:pt x="1134" y="140"/>
                      <a:pt x="1134" y="138"/>
                    </a:cubicBezTo>
                    <a:cubicBezTo>
                      <a:pt x="1130" y="134"/>
                      <a:pt x="1127" y="136"/>
                      <a:pt x="1123" y="136"/>
                    </a:cubicBezTo>
                    <a:close/>
                    <a:moveTo>
                      <a:pt x="999" y="174"/>
                    </a:moveTo>
                    <a:cubicBezTo>
                      <a:pt x="997" y="174"/>
                      <a:pt x="995" y="174"/>
                      <a:pt x="993" y="174"/>
                    </a:cubicBezTo>
                    <a:cubicBezTo>
                      <a:pt x="995" y="181"/>
                      <a:pt x="982" y="177"/>
                      <a:pt x="982" y="185"/>
                    </a:cubicBezTo>
                    <a:cubicBezTo>
                      <a:pt x="985" y="184"/>
                      <a:pt x="986" y="188"/>
                      <a:pt x="988" y="188"/>
                    </a:cubicBezTo>
                    <a:cubicBezTo>
                      <a:pt x="993" y="190"/>
                      <a:pt x="993" y="184"/>
                      <a:pt x="999" y="184"/>
                    </a:cubicBezTo>
                    <a:cubicBezTo>
                      <a:pt x="993" y="192"/>
                      <a:pt x="1002" y="201"/>
                      <a:pt x="1012" y="200"/>
                    </a:cubicBezTo>
                    <a:cubicBezTo>
                      <a:pt x="1008" y="202"/>
                      <a:pt x="1004" y="202"/>
                      <a:pt x="1000" y="206"/>
                    </a:cubicBezTo>
                    <a:cubicBezTo>
                      <a:pt x="1000" y="205"/>
                      <a:pt x="999" y="205"/>
                      <a:pt x="999" y="204"/>
                    </a:cubicBezTo>
                    <a:cubicBezTo>
                      <a:pt x="999" y="201"/>
                      <a:pt x="1003" y="203"/>
                      <a:pt x="1004" y="201"/>
                    </a:cubicBezTo>
                    <a:cubicBezTo>
                      <a:pt x="1000" y="198"/>
                      <a:pt x="995" y="196"/>
                      <a:pt x="993" y="191"/>
                    </a:cubicBezTo>
                    <a:cubicBezTo>
                      <a:pt x="986" y="194"/>
                      <a:pt x="984" y="189"/>
                      <a:pt x="978" y="187"/>
                    </a:cubicBezTo>
                    <a:cubicBezTo>
                      <a:pt x="973" y="194"/>
                      <a:pt x="975" y="196"/>
                      <a:pt x="972" y="202"/>
                    </a:cubicBezTo>
                    <a:cubicBezTo>
                      <a:pt x="978" y="207"/>
                      <a:pt x="982" y="214"/>
                      <a:pt x="992" y="215"/>
                    </a:cubicBezTo>
                    <a:cubicBezTo>
                      <a:pt x="995" y="214"/>
                      <a:pt x="991" y="212"/>
                      <a:pt x="993" y="211"/>
                    </a:cubicBezTo>
                    <a:cubicBezTo>
                      <a:pt x="997" y="213"/>
                      <a:pt x="1001" y="215"/>
                      <a:pt x="1002" y="220"/>
                    </a:cubicBezTo>
                    <a:cubicBezTo>
                      <a:pt x="998" y="221"/>
                      <a:pt x="997" y="226"/>
                      <a:pt x="994" y="228"/>
                    </a:cubicBezTo>
                    <a:cubicBezTo>
                      <a:pt x="1006" y="229"/>
                      <a:pt x="1014" y="225"/>
                      <a:pt x="1022" y="221"/>
                    </a:cubicBezTo>
                    <a:cubicBezTo>
                      <a:pt x="1024" y="223"/>
                      <a:pt x="1027" y="224"/>
                      <a:pt x="1030" y="224"/>
                    </a:cubicBezTo>
                    <a:cubicBezTo>
                      <a:pt x="1030" y="220"/>
                      <a:pt x="1036" y="219"/>
                      <a:pt x="1033" y="213"/>
                    </a:cubicBezTo>
                    <a:cubicBezTo>
                      <a:pt x="1029" y="213"/>
                      <a:pt x="1028" y="216"/>
                      <a:pt x="1027" y="212"/>
                    </a:cubicBezTo>
                    <a:cubicBezTo>
                      <a:pt x="1028" y="211"/>
                      <a:pt x="1029" y="211"/>
                      <a:pt x="1031" y="211"/>
                    </a:cubicBezTo>
                    <a:cubicBezTo>
                      <a:pt x="1032" y="207"/>
                      <a:pt x="1028" y="208"/>
                      <a:pt x="1029" y="205"/>
                    </a:cubicBezTo>
                    <a:cubicBezTo>
                      <a:pt x="1031" y="204"/>
                      <a:pt x="1034" y="203"/>
                      <a:pt x="1034" y="200"/>
                    </a:cubicBezTo>
                    <a:cubicBezTo>
                      <a:pt x="1031" y="198"/>
                      <a:pt x="1032" y="198"/>
                      <a:pt x="1033" y="195"/>
                    </a:cubicBezTo>
                    <a:cubicBezTo>
                      <a:pt x="1030" y="193"/>
                      <a:pt x="1027" y="193"/>
                      <a:pt x="1023" y="194"/>
                    </a:cubicBezTo>
                    <a:cubicBezTo>
                      <a:pt x="1021" y="192"/>
                      <a:pt x="1023" y="193"/>
                      <a:pt x="1023" y="190"/>
                    </a:cubicBezTo>
                    <a:cubicBezTo>
                      <a:pt x="1027" y="191"/>
                      <a:pt x="1029" y="190"/>
                      <a:pt x="1031" y="188"/>
                    </a:cubicBezTo>
                    <a:cubicBezTo>
                      <a:pt x="1031" y="186"/>
                      <a:pt x="1029" y="187"/>
                      <a:pt x="1029" y="185"/>
                    </a:cubicBezTo>
                    <a:cubicBezTo>
                      <a:pt x="1030" y="183"/>
                      <a:pt x="1032" y="183"/>
                      <a:pt x="1034" y="185"/>
                    </a:cubicBezTo>
                    <a:cubicBezTo>
                      <a:pt x="1034" y="174"/>
                      <a:pt x="1034" y="165"/>
                      <a:pt x="1038" y="157"/>
                    </a:cubicBezTo>
                    <a:cubicBezTo>
                      <a:pt x="1034" y="156"/>
                      <a:pt x="1032" y="157"/>
                      <a:pt x="1026" y="156"/>
                    </a:cubicBezTo>
                    <a:cubicBezTo>
                      <a:pt x="1025" y="160"/>
                      <a:pt x="1021" y="159"/>
                      <a:pt x="1017" y="159"/>
                    </a:cubicBezTo>
                    <a:cubicBezTo>
                      <a:pt x="1016" y="161"/>
                      <a:pt x="1016" y="162"/>
                      <a:pt x="1013" y="161"/>
                    </a:cubicBezTo>
                    <a:cubicBezTo>
                      <a:pt x="1013" y="162"/>
                      <a:pt x="1013" y="163"/>
                      <a:pt x="1013" y="164"/>
                    </a:cubicBezTo>
                    <a:cubicBezTo>
                      <a:pt x="1007" y="162"/>
                      <a:pt x="1006" y="169"/>
                      <a:pt x="998" y="170"/>
                    </a:cubicBezTo>
                    <a:cubicBezTo>
                      <a:pt x="997" y="173"/>
                      <a:pt x="1002" y="173"/>
                      <a:pt x="999" y="174"/>
                    </a:cubicBezTo>
                    <a:close/>
                    <a:moveTo>
                      <a:pt x="998" y="212"/>
                    </a:moveTo>
                    <a:cubicBezTo>
                      <a:pt x="999" y="209"/>
                      <a:pt x="999" y="211"/>
                      <a:pt x="998" y="208"/>
                    </a:cubicBezTo>
                    <a:cubicBezTo>
                      <a:pt x="1000" y="208"/>
                      <a:pt x="1002" y="215"/>
                      <a:pt x="1003" y="210"/>
                    </a:cubicBezTo>
                    <a:cubicBezTo>
                      <a:pt x="1007" y="210"/>
                      <a:pt x="1007" y="213"/>
                      <a:pt x="1010" y="214"/>
                    </a:cubicBezTo>
                    <a:cubicBezTo>
                      <a:pt x="1006" y="217"/>
                      <a:pt x="1002" y="212"/>
                      <a:pt x="998" y="212"/>
                    </a:cubicBezTo>
                    <a:close/>
                    <a:moveTo>
                      <a:pt x="1011" y="179"/>
                    </a:moveTo>
                    <a:cubicBezTo>
                      <a:pt x="1014" y="178"/>
                      <a:pt x="1014" y="182"/>
                      <a:pt x="1012" y="184"/>
                    </a:cubicBezTo>
                    <a:cubicBezTo>
                      <a:pt x="1010" y="183"/>
                      <a:pt x="1010" y="181"/>
                      <a:pt x="1011" y="179"/>
                    </a:cubicBezTo>
                    <a:close/>
                    <a:moveTo>
                      <a:pt x="1003" y="187"/>
                    </a:moveTo>
                    <a:cubicBezTo>
                      <a:pt x="1004" y="187"/>
                      <a:pt x="1005" y="187"/>
                      <a:pt x="1007" y="187"/>
                    </a:cubicBezTo>
                    <a:cubicBezTo>
                      <a:pt x="1004" y="190"/>
                      <a:pt x="1009" y="192"/>
                      <a:pt x="1012" y="191"/>
                    </a:cubicBezTo>
                    <a:cubicBezTo>
                      <a:pt x="1012" y="194"/>
                      <a:pt x="1002" y="191"/>
                      <a:pt x="1003" y="187"/>
                    </a:cubicBezTo>
                    <a:close/>
                  </a:path>
                </a:pathLst>
              </a:custGeom>
              <a:solidFill>
                <a:schemeClr val="accent4"/>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50800" dist="38100" dir="2699985" algn="ctr" rotWithShape="0">
                        <a:schemeClr val="tx1">
                          <a:alpha val="40000"/>
                        </a:schemeClr>
                      </a:outerShdw>
                    </a:effectLst>
                  </a14:hiddenEffects>
                </a:ext>
              </a:extLst>
            </p:spPr>
            <p:txBody>
              <a:bodyPr/>
              <a:lstStyle/>
              <a:p>
                <a:pPr defTabSz="857250">
                  <a:buClr>
                    <a:srgbClr val="000000"/>
                  </a:buClr>
                </a:pPr>
                <a:endParaRPr lang="en-US" sz="1313" kern="0">
                  <a:solidFill>
                    <a:srgbClr val="000000"/>
                  </a:solidFill>
                  <a:latin typeface="Arial"/>
                  <a:cs typeface="Arial"/>
                  <a:sym typeface="Arial"/>
                </a:endParaRPr>
              </a:p>
            </p:txBody>
          </p:sp>
        </p:grpSp>
        <p:sp>
          <p:nvSpPr>
            <p:cNvPr id="291" name="Rectangle 10" descr="© INSCALE GmbH, 15.06.2010">
              <a:extLst>
                <a:ext uri="{FF2B5EF4-FFF2-40B4-BE49-F238E27FC236}">
                  <a16:creationId xmlns:a16="http://schemas.microsoft.com/office/drawing/2014/main" id="{82ABA30B-39D4-458B-9B0F-945ABA1CE4D4}"/>
                </a:ext>
              </a:extLst>
            </p:cNvPr>
            <p:cNvSpPr>
              <a:spLocks noChangeArrowheads="1"/>
            </p:cNvSpPr>
            <p:nvPr/>
          </p:nvSpPr>
          <p:spPr bwMode="auto">
            <a:xfrm>
              <a:off x="5905500" y="2675713"/>
              <a:ext cx="1811169" cy="2186799"/>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50800" dist="38100" dir="2699985" algn="ctr" rotWithShape="0">
                      <a:schemeClr val="tx1">
                        <a:alpha val="40000"/>
                      </a:schemeClr>
                    </a:outerShdw>
                  </a:effectLst>
                </a14:hiddenEffects>
              </a:ext>
            </a:extLst>
          </p:spPr>
          <p:txBody>
            <a:bodyPr wrap="none" anchor="ctr"/>
            <a:lstStyle/>
            <a:p>
              <a:pPr defTabSz="857250">
                <a:buClr>
                  <a:srgbClr val="000000"/>
                </a:buClr>
              </a:pPr>
              <a:endParaRPr lang="en-US" sz="1313" kern="0">
                <a:solidFill>
                  <a:srgbClr val="000000"/>
                </a:solidFill>
                <a:latin typeface="Arial"/>
                <a:cs typeface="Arial"/>
                <a:sym typeface="Arial"/>
              </a:endParaRPr>
            </a:p>
          </p:txBody>
        </p:sp>
      </p:grpSp>
      <p:grpSp>
        <p:nvGrpSpPr>
          <p:cNvPr id="295" name="Group 294">
            <a:extLst>
              <a:ext uri="{FF2B5EF4-FFF2-40B4-BE49-F238E27FC236}">
                <a16:creationId xmlns:a16="http://schemas.microsoft.com/office/drawing/2014/main" id="{F9D6677A-C2E0-4943-9CA5-BE61AF8A95A1}"/>
              </a:ext>
            </a:extLst>
          </p:cNvPr>
          <p:cNvGrpSpPr/>
          <p:nvPr/>
        </p:nvGrpSpPr>
        <p:grpSpPr>
          <a:xfrm>
            <a:off x="365125" y="4745746"/>
            <a:ext cx="492125" cy="494158"/>
            <a:chOff x="5192713" y="2139950"/>
            <a:chExt cx="3379787" cy="3382963"/>
          </a:xfrm>
        </p:grpSpPr>
        <p:grpSp>
          <p:nvGrpSpPr>
            <p:cNvPr id="296" name="Group 16" descr="© INSCALE GmbH, 15.06.2010">
              <a:extLst>
                <a:ext uri="{FF2B5EF4-FFF2-40B4-BE49-F238E27FC236}">
                  <a16:creationId xmlns:a16="http://schemas.microsoft.com/office/drawing/2014/main" id="{B546C0A5-5FA7-47CB-93A2-B3687349BCF6}"/>
                </a:ext>
              </a:extLst>
            </p:cNvPr>
            <p:cNvGrpSpPr>
              <a:grpSpLocks/>
            </p:cNvGrpSpPr>
            <p:nvPr/>
          </p:nvGrpSpPr>
          <p:grpSpPr bwMode="auto">
            <a:xfrm>
              <a:off x="5192713" y="2139950"/>
              <a:ext cx="3379787" cy="3382963"/>
              <a:chOff x="3271" y="1348"/>
              <a:chExt cx="2129" cy="2131"/>
            </a:xfrm>
          </p:grpSpPr>
          <p:sp>
            <p:nvSpPr>
              <p:cNvPr id="298" name="Freeform 10" descr="© INSCALE GmbH, 15.06.2010">
                <a:extLst>
                  <a:ext uri="{FF2B5EF4-FFF2-40B4-BE49-F238E27FC236}">
                    <a16:creationId xmlns:a16="http://schemas.microsoft.com/office/drawing/2014/main" id="{E163CE63-D564-4087-B6E7-78B44EC98D47}"/>
                  </a:ext>
                </a:extLst>
              </p:cNvPr>
              <p:cNvSpPr>
                <a:spLocks noEditPoints="1"/>
              </p:cNvSpPr>
              <p:nvPr/>
            </p:nvSpPr>
            <p:spPr bwMode="auto">
              <a:xfrm>
                <a:off x="3271" y="1407"/>
                <a:ext cx="2129" cy="1920"/>
              </a:xfrm>
              <a:custGeom>
                <a:avLst/>
                <a:gdLst>
                  <a:gd name="T0" fmla="*/ 530 w 1713"/>
                  <a:gd name="T1" fmla="*/ 84 h 1537"/>
                  <a:gd name="T2" fmla="*/ 1456 w 1713"/>
                  <a:gd name="T3" fmla="*/ 295 h 1537"/>
                  <a:gd name="T4" fmla="*/ 1519 w 1713"/>
                  <a:gd name="T5" fmla="*/ 325 h 1537"/>
                  <a:gd name="T6" fmla="*/ 138 w 1713"/>
                  <a:gd name="T7" fmla="*/ 415 h 1537"/>
                  <a:gd name="T8" fmla="*/ 163 w 1713"/>
                  <a:gd name="T9" fmla="*/ 444 h 1537"/>
                  <a:gd name="T10" fmla="*/ 1593 w 1713"/>
                  <a:gd name="T11" fmla="*/ 561 h 1537"/>
                  <a:gd name="T12" fmla="*/ 1645 w 1713"/>
                  <a:gd name="T13" fmla="*/ 530 h 1537"/>
                  <a:gd name="T14" fmla="*/ 1577 w 1713"/>
                  <a:gd name="T15" fmla="*/ 574 h 1537"/>
                  <a:gd name="T16" fmla="*/ 1613 w 1713"/>
                  <a:gd name="T17" fmla="*/ 598 h 1537"/>
                  <a:gd name="T18" fmla="*/ 1564 w 1713"/>
                  <a:gd name="T19" fmla="*/ 659 h 1537"/>
                  <a:gd name="T20" fmla="*/ 1643 w 1713"/>
                  <a:gd name="T21" fmla="*/ 814 h 1537"/>
                  <a:gd name="T22" fmla="*/ 1548 w 1713"/>
                  <a:gd name="T23" fmla="*/ 668 h 1537"/>
                  <a:gd name="T24" fmla="*/ 1555 w 1713"/>
                  <a:gd name="T25" fmla="*/ 704 h 1537"/>
                  <a:gd name="T26" fmla="*/ 1497 w 1713"/>
                  <a:gd name="T27" fmla="*/ 687 h 1537"/>
                  <a:gd name="T28" fmla="*/ 1394 w 1713"/>
                  <a:gd name="T29" fmla="*/ 728 h 1537"/>
                  <a:gd name="T30" fmla="*/ 1516 w 1713"/>
                  <a:gd name="T31" fmla="*/ 704 h 1537"/>
                  <a:gd name="T32" fmla="*/ 1612 w 1713"/>
                  <a:gd name="T33" fmla="*/ 784 h 1537"/>
                  <a:gd name="T34" fmla="*/ 1587 w 1713"/>
                  <a:gd name="T35" fmla="*/ 799 h 1537"/>
                  <a:gd name="T36" fmla="*/ 1694 w 1713"/>
                  <a:gd name="T37" fmla="*/ 752 h 1537"/>
                  <a:gd name="T38" fmla="*/ 1533 w 1713"/>
                  <a:gd name="T39" fmla="*/ 725 h 1537"/>
                  <a:gd name="T40" fmla="*/ 1559 w 1713"/>
                  <a:gd name="T41" fmla="*/ 743 h 1537"/>
                  <a:gd name="T42" fmla="*/ 1550 w 1713"/>
                  <a:gd name="T43" fmla="*/ 910 h 1537"/>
                  <a:gd name="T44" fmla="*/ 1460 w 1713"/>
                  <a:gd name="T45" fmla="*/ 828 h 1537"/>
                  <a:gd name="T46" fmla="*/ 1334 w 1713"/>
                  <a:gd name="T47" fmla="*/ 887 h 1537"/>
                  <a:gd name="T48" fmla="*/ 1340 w 1713"/>
                  <a:gd name="T49" fmla="*/ 1103 h 1537"/>
                  <a:gd name="T50" fmla="*/ 1473 w 1713"/>
                  <a:gd name="T51" fmla="*/ 1118 h 1537"/>
                  <a:gd name="T52" fmla="*/ 1581 w 1713"/>
                  <a:gd name="T53" fmla="*/ 1055 h 1537"/>
                  <a:gd name="T54" fmla="*/ 1649 w 1713"/>
                  <a:gd name="T55" fmla="*/ 872 h 1537"/>
                  <a:gd name="T56" fmla="*/ 1671 w 1713"/>
                  <a:gd name="T57" fmla="*/ 902 h 1537"/>
                  <a:gd name="T58" fmla="*/ 1596 w 1713"/>
                  <a:gd name="T59" fmla="*/ 815 h 1537"/>
                  <a:gd name="T60" fmla="*/ 1510 w 1713"/>
                  <a:gd name="T61" fmla="*/ 827 h 1537"/>
                  <a:gd name="T62" fmla="*/ 1589 w 1713"/>
                  <a:gd name="T63" fmla="*/ 865 h 1537"/>
                  <a:gd name="T64" fmla="*/ 1129 w 1713"/>
                  <a:gd name="T65" fmla="*/ 977 h 1537"/>
                  <a:gd name="T66" fmla="*/ 1121 w 1713"/>
                  <a:gd name="T67" fmla="*/ 1017 h 1537"/>
                  <a:gd name="T68" fmla="*/ 1073 w 1713"/>
                  <a:gd name="T69" fmla="*/ 1080 h 1537"/>
                  <a:gd name="T70" fmla="*/ 1345 w 1713"/>
                  <a:gd name="T71" fmla="*/ 1132 h 1537"/>
                  <a:gd name="T72" fmla="*/ 290 w 1713"/>
                  <a:gd name="T73" fmla="*/ 1296 h 1537"/>
                  <a:gd name="T74" fmla="*/ 689 w 1713"/>
                  <a:gd name="T75" fmla="*/ 58 h 1537"/>
                  <a:gd name="T76" fmla="*/ 524 w 1713"/>
                  <a:gd name="T77" fmla="*/ 26 h 1537"/>
                  <a:gd name="T78" fmla="*/ 231 w 1713"/>
                  <a:gd name="T79" fmla="*/ 343 h 1537"/>
                  <a:gd name="T80" fmla="*/ 178 w 1713"/>
                  <a:gd name="T81" fmla="*/ 499 h 1537"/>
                  <a:gd name="T82" fmla="*/ 64 w 1713"/>
                  <a:gd name="T83" fmla="*/ 623 h 1537"/>
                  <a:gd name="T84" fmla="*/ 193 w 1713"/>
                  <a:gd name="T85" fmla="*/ 1299 h 1537"/>
                  <a:gd name="T86" fmla="*/ 378 w 1713"/>
                  <a:gd name="T87" fmla="*/ 1416 h 1537"/>
                  <a:gd name="T88" fmla="*/ 342 w 1713"/>
                  <a:gd name="T89" fmla="*/ 1349 h 1537"/>
                  <a:gd name="T90" fmla="*/ 248 w 1713"/>
                  <a:gd name="T91" fmla="*/ 1245 h 1537"/>
                  <a:gd name="T92" fmla="*/ 119 w 1713"/>
                  <a:gd name="T93" fmla="*/ 767 h 1537"/>
                  <a:gd name="T94" fmla="*/ 139 w 1713"/>
                  <a:gd name="T95" fmla="*/ 607 h 1537"/>
                  <a:gd name="T96" fmla="*/ 361 w 1713"/>
                  <a:gd name="T97" fmla="*/ 359 h 1537"/>
                  <a:gd name="T98" fmla="*/ 432 w 1713"/>
                  <a:gd name="T99" fmla="*/ 296 h 1537"/>
                  <a:gd name="T100" fmla="*/ 474 w 1713"/>
                  <a:gd name="T101" fmla="*/ 141 h 1537"/>
                  <a:gd name="T102" fmla="*/ 545 w 1713"/>
                  <a:gd name="T103" fmla="*/ 68 h 1537"/>
                  <a:gd name="T104" fmla="*/ 717 w 1713"/>
                  <a:gd name="T105" fmla="*/ 64 h 1537"/>
                  <a:gd name="T106" fmla="*/ 1301 w 1713"/>
                  <a:gd name="T107" fmla="*/ 127 h 1537"/>
                  <a:gd name="T108" fmla="*/ 1393 w 1713"/>
                  <a:gd name="T109" fmla="*/ 183 h 1537"/>
                  <a:gd name="T110" fmla="*/ 1537 w 1713"/>
                  <a:gd name="T111" fmla="*/ 308 h 1537"/>
                  <a:gd name="T112" fmla="*/ 1682 w 1713"/>
                  <a:gd name="T113" fmla="*/ 671 h 1537"/>
                  <a:gd name="T114" fmla="*/ 1238 w 1713"/>
                  <a:gd name="T115" fmla="*/ 65 h 1537"/>
                  <a:gd name="T116" fmla="*/ 1413 w 1713"/>
                  <a:gd name="T117" fmla="*/ 215 h 1537"/>
                  <a:gd name="T118" fmla="*/ 1696 w 1713"/>
                  <a:gd name="T119" fmla="*/ 874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solidFill>
                <a:schemeClr val="bg1">
                  <a:lumMod val="95000"/>
                </a:schemeClr>
              </a:solidFill>
              <a:ln w="9525">
                <a:solidFill>
                  <a:schemeClr val="bg1"/>
                </a:solidFill>
                <a:round/>
                <a:headEnd/>
                <a:tailEnd/>
              </a:ln>
              <a:effectLst/>
              <a:extLst>
                <a:ext uri="{AF507438-7753-43E0-B8FC-AC1667EBCBE1}">
                  <a14:hiddenEffects xmlns:a14="http://schemas.microsoft.com/office/drawing/2010/main">
                    <a:effectLst>
                      <a:outerShdw blurRad="50800" dist="38100" dir="2699985" algn="ctr" rotWithShape="0">
                        <a:schemeClr val="tx1">
                          <a:alpha val="40000"/>
                        </a:schemeClr>
                      </a:outerShdw>
                    </a:effectLst>
                  </a14:hiddenEffects>
                </a:ext>
              </a:extLst>
            </p:spPr>
            <p:txBody>
              <a:bodyPr/>
              <a:lstStyle/>
              <a:p>
                <a:pPr defTabSz="857250">
                  <a:buClr>
                    <a:srgbClr val="000000"/>
                  </a:buClr>
                </a:pPr>
                <a:endParaRPr lang="en-US" sz="1313" kern="0">
                  <a:solidFill>
                    <a:srgbClr val="000000"/>
                  </a:solidFill>
                  <a:latin typeface="Arial"/>
                  <a:cs typeface="Arial"/>
                  <a:sym typeface="Arial"/>
                </a:endParaRPr>
              </a:p>
            </p:txBody>
          </p:sp>
          <p:sp>
            <p:nvSpPr>
              <p:cNvPr id="299" name="Freeform 11" descr="© INSCALE GmbH, 15.06.2010">
                <a:extLst>
                  <a:ext uri="{FF2B5EF4-FFF2-40B4-BE49-F238E27FC236}">
                    <a16:creationId xmlns:a16="http://schemas.microsoft.com/office/drawing/2014/main" id="{7B398A63-01B6-4B06-9AFC-A0F6B3713576}"/>
                  </a:ext>
                </a:extLst>
              </p:cNvPr>
              <p:cNvSpPr>
                <a:spLocks noEditPoints="1"/>
              </p:cNvSpPr>
              <p:nvPr/>
            </p:nvSpPr>
            <p:spPr bwMode="auto">
              <a:xfrm>
                <a:off x="3271" y="1348"/>
                <a:ext cx="2128" cy="2131"/>
              </a:xfrm>
              <a:custGeom>
                <a:avLst/>
                <a:gdLst>
                  <a:gd name="T0" fmla="*/ 43 w 1525"/>
                  <a:gd name="T1" fmla="*/ 519 h 1529"/>
                  <a:gd name="T2" fmla="*/ 688 w 1525"/>
                  <a:gd name="T3" fmla="*/ 16 h 1529"/>
                  <a:gd name="T4" fmla="*/ 710 w 1525"/>
                  <a:gd name="T5" fmla="*/ 20 h 1529"/>
                  <a:gd name="T6" fmla="*/ 799 w 1525"/>
                  <a:gd name="T7" fmla="*/ 22 h 1529"/>
                  <a:gd name="T8" fmla="*/ 581 w 1525"/>
                  <a:gd name="T9" fmla="*/ 42 h 1529"/>
                  <a:gd name="T10" fmla="*/ 530 w 1525"/>
                  <a:gd name="T11" fmla="*/ 61 h 1529"/>
                  <a:gd name="T12" fmla="*/ 991 w 1525"/>
                  <a:gd name="T13" fmla="*/ 49 h 1529"/>
                  <a:gd name="T14" fmla="*/ 372 w 1525"/>
                  <a:gd name="T15" fmla="*/ 115 h 1529"/>
                  <a:gd name="T16" fmla="*/ 428 w 1525"/>
                  <a:gd name="T17" fmla="*/ 107 h 1529"/>
                  <a:gd name="T18" fmla="*/ 818 w 1525"/>
                  <a:gd name="T19" fmla="*/ 92 h 1529"/>
                  <a:gd name="T20" fmla="*/ 1055 w 1525"/>
                  <a:gd name="T21" fmla="*/ 192 h 1529"/>
                  <a:gd name="T22" fmla="*/ 825 w 1525"/>
                  <a:gd name="T23" fmla="*/ 120 h 1529"/>
                  <a:gd name="T24" fmla="*/ 386 w 1525"/>
                  <a:gd name="T25" fmla="*/ 131 h 1529"/>
                  <a:gd name="T26" fmla="*/ 360 w 1525"/>
                  <a:gd name="T27" fmla="*/ 122 h 1529"/>
                  <a:gd name="T28" fmla="*/ 307 w 1525"/>
                  <a:gd name="T29" fmla="*/ 157 h 1529"/>
                  <a:gd name="T30" fmla="*/ 1281 w 1525"/>
                  <a:gd name="T31" fmla="*/ 215 h 1529"/>
                  <a:gd name="T32" fmla="*/ 262 w 1525"/>
                  <a:gd name="T33" fmla="*/ 197 h 1529"/>
                  <a:gd name="T34" fmla="*/ 342 w 1525"/>
                  <a:gd name="T35" fmla="*/ 207 h 1529"/>
                  <a:gd name="T36" fmla="*/ 515 w 1525"/>
                  <a:gd name="T37" fmla="*/ 222 h 1529"/>
                  <a:gd name="T38" fmla="*/ 1092 w 1525"/>
                  <a:gd name="T39" fmla="*/ 232 h 1529"/>
                  <a:gd name="T40" fmla="*/ 1054 w 1525"/>
                  <a:gd name="T41" fmla="*/ 395 h 1529"/>
                  <a:gd name="T42" fmla="*/ 286 w 1525"/>
                  <a:gd name="T43" fmla="*/ 259 h 1529"/>
                  <a:gd name="T44" fmla="*/ 422 w 1525"/>
                  <a:gd name="T45" fmla="*/ 400 h 1529"/>
                  <a:gd name="T46" fmla="*/ 139 w 1525"/>
                  <a:gd name="T47" fmla="*/ 360 h 1529"/>
                  <a:gd name="T48" fmla="*/ 735 w 1525"/>
                  <a:gd name="T49" fmla="*/ 383 h 1529"/>
                  <a:gd name="T50" fmla="*/ 401 w 1525"/>
                  <a:gd name="T51" fmla="*/ 453 h 1529"/>
                  <a:gd name="T52" fmla="*/ 1275 w 1525"/>
                  <a:gd name="T53" fmla="*/ 515 h 1529"/>
                  <a:gd name="T54" fmla="*/ 965 w 1525"/>
                  <a:gd name="T55" fmla="*/ 472 h 1529"/>
                  <a:gd name="T56" fmla="*/ 1457 w 1525"/>
                  <a:gd name="T57" fmla="*/ 507 h 1529"/>
                  <a:gd name="T58" fmla="*/ 1123 w 1525"/>
                  <a:gd name="T59" fmla="*/ 716 h 1529"/>
                  <a:gd name="T60" fmla="*/ 1284 w 1525"/>
                  <a:gd name="T61" fmla="*/ 635 h 1529"/>
                  <a:gd name="T62" fmla="*/ 109 w 1525"/>
                  <a:gd name="T63" fmla="*/ 683 h 1529"/>
                  <a:gd name="T64" fmla="*/ 320 w 1525"/>
                  <a:gd name="T65" fmla="*/ 836 h 1529"/>
                  <a:gd name="T66" fmla="*/ 942 w 1525"/>
                  <a:gd name="T67" fmla="*/ 737 h 1529"/>
                  <a:gd name="T68" fmla="*/ 1520 w 1525"/>
                  <a:gd name="T69" fmla="*/ 791 h 1529"/>
                  <a:gd name="T70" fmla="*/ 1506 w 1525"/>
                  <a:gd name="T71" fmla="*/ 837 h 1529"/>
                  <a:gd name="T72" fmla="*/ 1392 w 1525"/>
                  <a:gd name="T73" fmla="*/ 910 h 1529"/>
                  <a:gd name="T74" fmla="*/ 1322 w 1525"/>
                  <a:gd name="T75" fmla="*/ 936 h 1529"/>
                  <a:gd name="T76" fmla="*/ 497 w 1525"/>
                  <a:gd name="T77" fmla="*/ 992 h 1529"/>
                  <a:gd name="T78" fmla="*/ 637 w 1525"/>
                  <a:gd name="T79" fmla="*/ 1004 h 1529"/>
                  <a:gd name="T80" fmla="*/ 75 w 1525"/>
                  <a:gd name="T81" fmla="*/ 1026 h 1529"/>
                  <a:gd name="T82" fmla="*/ 155 w 1525"/>
                  <a:gd name="T83" fmla="*/ 1216 h 1529"/>
                  <a:gd name="T84" fmla="*/ 1376 w 1525"/>
                  <a:gd name="T85" fmla="*/ 1175 h 1529"/>
                  <a:gd name="T86" fmla="*/ 187 w 1525"/>
                  <a:gd name="T87" fmla="*/ 1148 h 1529"/>
                  <a:gd name="T88" fmla="*/ 163 w 1525"/>
                  <a:gd name="T89" fmla="*/ 1223 h 1529"/>
                  <a:gd name="T90" fmla="*/ 363 w 1525"/>
                  <a:gd name="T91" fmla="*/ 1201 h 1529"/>
                  <a:gd name="T92" fmla="*/ 535 w 1525"/>
                  <a:gd name="T93" fmla="*/ 1295 h 1529"/>
                  <a:gd name="T94" fmla="*/ 170 w 1525"/>
                  <a:gd name="T95" fmla="*/ 1239 h 1529"/>
                  <a:gd name="T96" fmla="*/ 195 w 1525"/>
                  <a:gd name="T97" fmla="*/ 1266 h 1529"/>
                  <a:gd name="T98" fmla="*/ 224 w 1525"/>
                  <a:gd name="T99" fmla="*/ 1300 h 1529"/>
                  <a:gd name="T100" fmla="*/ 309 w 1525"/>
                  <a:gd name="T101" fmla="*/ 1356 h 1529"/>
                  <a:gd name="T102" fmla="*/ 1151 w 1525"/>
                  <a:gd name="T103" fmla="*/ 1402 h 1529"/>
                  <a:gd name="T104" fmla="*/ 618 w 1525"/>
                  <a:gd name="T105" fmla="*/ 1375 h 1529"/>
                  <a:gd name="T106" fmla="*/ 956 w 1525"/>
                  <a:gd name="T107" fmla="*/ 1397 h 1529"/>
                  <a:gd name="T108" fmla="*/ 1038 w 1525"/>
                  <a:gd name="T109" fmla="*/ 1391 h 1529"/>
                  <a:gd name="T110" fmla="*/ 697 w 1525"/>
                  <a:gd name="T111" fmla="*/ 1413 h 1529"/>
                  <a:gd name="T112" fmla="*/ 987 w 1525"/>
                  <a:gd name="T113" fmla="*/ 1439 h 1529"/>
                  <a:gd name="T114" fmla="*/ 513 w 1525"/>
                  <a:gd name="T115" fmla="*/ 1480 h 1529"/>
                  <a:gd name="T116" fmla="*/ 749 w 1525"/>
                  <a:gd name="T117" fmla="*/ 1462 h 1529"/>
                  <a:gd name="T118" fmla="*/ 975 w 1525"/>
                  <a:gd name="T119" fmla="*/ 1464 h 1529"/>
                  <a:gd name="T120" fmla="*/ 782 w 1525"/>
                  <a:gd name="T121" fmla="*/ 1475 h 1529"/>
                  <a:gd name="T122" fmla="*/ 738 w 1525"/>
                  <a:gd name="T123" fmla="*/ 1484 h 1529"/>
                  <a:gd name="T124" fmla="*/ 845 w 1525"/>
                  <a:gd name="T125" fmla="*/ 1510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B2B2B2"/>
              </a:solidFill>
              <a:ln>
                <a:noFill/>
              </a:ln>
              <a:effectLst/>
              <a:extLst>
                <a:ext uri="{91240B29-F687-4F45-9708-019B960494DF}">
                  <a14:hiddenLine xmlns:a14="http://schemas.microsoft.com/office/drawing/2010/main" w="9525">
                    <a:solidFill>
                      <a:srgbClr val="1058CE"/>
                    </a:solidFill>
                    <a:round/>
                    <a:headEnd/>
                    <a:tailEnd/>
                  </a14:hiddenLine>
                </a:ext>
                <a:ext uri="{AF507438-7753-43E0-B8FC-AC1667EBCBE1}">
                  <a14:hiddenEffects xmlns:a14="http://schemas.microsoft.com/office/drawing/2010/main">
                    <a:effectLst>
                      <a:outerShdw blurRad="50800" dist="38100" dir="2699985" algn="ctr" rotWithShape="0">
                        <a:schemeClr val="tx1">
                          <a:alpha val="40000"/>
                        </a:schemeClr>
                      </a:outerShdw>
                    </a:effectLst>
                  </a14:hiddenEffects>
                </a:ext>
              </a:extLst>
            </p:spPr>
            <p:txBody>
              <a:bodyPr/>
              <a:lstStyle/>
              <a:p>
                <a:pPr defTabSz="857250">
                  <a:buClr>
                    <a:srgbClr val="000000"/>
                  </a:buClr>
                </a:pPr>
                <a:endParaRPr lang="en-US" sz="1313" kern="0">
                  <a:solidFill>
                    <a:srgbClr val="000000"/>
                  </a:solidFill>
                  <a:latin typeface="Arial"/>
                  <a:cs typeface="Arial"/>
                  <a:sym typeface="Arial"/>
                </a:endParaRPr>
              </a:p>
            </p:txBody>
          </p:sp>
          <p:sp>
            <p:nvSpPr>
              <p:cNvPr id="300" name="Freeform 12" descr="© INSCALE GmbH, 15.06.2010">
                <a:extLst>
                  <a:ext uri="{FF2B5EF4-FFF2-40B4-BE49-F238E27FC236}">
                    <a16:creationId xmlns:a16="http://schemas.microsoft.com/office/drawing/2014/main" id="{8B644CE5-8F81-4770-8986-8C5A24191365}"/>
                  </a:ext>
                </a:extLst>
              </p:cNvPr>
              <p:cNvSpPr>
                <a:spLocks noEditPoints="1"/>
              </p:cNvSpPr>
              <p:nvPr/>
            </p:nvSpPr>
            <p:spPr bwMode="auto">
              <a:xfrm>
                <a:off x="3289" y="1394"/>
                <a:ext cx="2090" cy="2009"/>
              </a:xfrm>
              <a:custGeom>
                <a:avLst/>
                <a:gdLst>
                  <a:gd name="T0" fmla="*/ 1157 w 1683"/>
                  <a:gd name="T1" fmla="*/ 29 h 1609"/>
                  <a:gd name="T2" fmla="*/ 617 w 1683"/>
                  <a:gd name="T3" fmla="*/ 117 h 1609"/>
                  <a:gd name="T4" fmla="*/ 656 w 1683"/>
                  <a:gd name="T5" fmla="*/ 178 h 1609"/>
                  <a:gd name="T6" fmla="*/ 239 w 1683"/>
                  <a:gd name="T7" fmla="*/ 258 h 1609"/>
                  <a:gd name="T8" fmla="*/ 536 w 1683"/>
                  <a:gd name="T9" fmla="*/ 255 h 1609"/>
                  <a:gd name="T10" fmla="*/ 663 w 1683"/>
                  <a:gd name="T11" fmla="*/ 454 h 1609"/>
                  <a:gd name="T12" fmla="*/ 900 w 1683"/>
                  <a:gd name="T13" fmla="*/ 474 h 1609"/>
                  <a:gd name="T14" fmla="*/ 922 w 1683"/>
                  <a:gd name="T15" fmla="*/ 511 h 1609"/>
                  <a:gd name="T16" fmla="*/ 908 w 1683"/>
                  <a:gd name="T17" fmla="*/ 527 h 1609"/>
                  <a:gd name="T18" fmla="*/ 895 w 1683"/>
                  <a:gd name="T19" fmla="*/ 533 h 1609"/>
                  <a:gd name="T20" fmla="*/ 1040 w 1683"/>
                  <a:gd name="T21" fmla="*/ 559 h 1609"/>
                  <a:gd name="T22" fmla="*/ 1319 w 1683"/>
                  <a:gd name="T23" fmla="*/ 1342 h 1609"/>
                  <a:gd name="T24" fmla="*/ 1320 w 1683"/>
                  <a:gd name="T25" fmla="*/ 1379 h 1609"/>
                  <a:gd name="T26" fmla="*/ 576 w 1683"/>
                  <a:gd name="T27" fmla="*/ 31 h 1609"/>
                  <a:gd name="T28" fmla="*/ 469 w 1683"/>
                  <a:gd name="T29" fmla="*/ 123 h 1609"/>
                  <a:gd name="T30" fmla="*/ 676 w 1683"/>
                  <a:gd name="T31" fmla="*/ 54 h 1609"/>
                  <a:gd name="T32" fmla="*/ 618 w 1683"/>
                  <a:gd name="T33" fmla="*/ 4 h 1609"/>
                  <a:gd name="T34" fmla="*/ 595 w 1683"/>
                  <a:gd name="T35" fmla="*/ 5 h 1609"/>
                  <a:gd name="T36" fmla="*/ 513 w 1683"/>
                  <a:gd name="T37" fmla="*/ 46 h 1609"/>
                  <a:gd name="T38" fmla="*/ 422 w 1683"/>
                  <a:gd name="T39" fmla="*/ 75 h 1609"/>
                  <a:gd name="T40" fmla="*/ 459 w 1683"/>
                  <a:gd name="T41" fmla="*/ 67 h 1609"/>
                  <a:gd name="T42" fmla="*/ 1681 w 1683"/>
                  <a:gd name="T43" fmla="*/ 642 h 1609"/>
                  <a:gd name="T44" fmla="*/ 1077 w 1683"/>
                  <a:gd name="T45" fmla="*/ 36 h 1609"/>
                  <a:gd name="T46" fmla="*/ 1098 w 1683"/>
                  <a:gd name="T47" fmla="*/ 110 h 1609"/>
                  <a:gd name="T48" fmla="*/ 979 w 1683"/>
                  <a:gd name="T49" fmla="*/ 117 h 1609"/>
                  <a:gd name="T50" fmla="*/ 948 w 1683"/>
                  <a:gd name="T51" fmla="*/ 122 h 1609"/>
                  <a:gd name="T52" fmla="*/ 820 w 1683"/>
                  <a:gd name="T53" fmla="*/ 97 h 1609"/>
                  <a:gd name="T54" fmla="*/ 698 w 1683"/>
                  <a:gd name="T55" fmla="*/ 200 h 1609"/>
                  <a:gd name="T56" fmla="*/ 828 w 1683"/>
                  <a:gd name="T57" fmla="*/ 182 h 1609"/>
                  <a:gd name="T58" fmla="*/ 734 w 1683"/>
                  <a:gd name="T59" fmla="*/ 228 h 1609"/>
                  <a:gd name="T60" fmla="*/ 635 w 1683"/>
                  <a:gd name="T61" fmla="*/ 272 h 1609"/>
                  <a:gd name="T62" fmla="*/ 593 w 1683"/>
                  <a:gd name="T63" fmla="*/ 234 h 1609"/>
                  <a:gd name="T64" fmla="*/ 621 w 1683"/>
                  <a:gd name="T65" fmla="*/ 295 h 1609"/>
                  <a:gd name="T66" fmla="*/ 441 w 1683"/>
                  <a:gd name="T67" fmla="*/ 441 h 1609"/>
                  <a:gd name="T68" fmla="*/ 621 w 1683"/>
                  <a:gd name="T69" fmla="*/ 411 h 1609"/>
                  <a:gd name="T70" fmla="*/ 709 w 1683"/>
                  <a:gd name="T71" fmla="*/ 512 h 1609"/>
                  <a:gd name="T72" fmla="*/ 740 w 1683"/>
                  <a:gd name="T73" fmla="*/ 381 h 1609"/>
                  <a:gd name="T74" fmla="*/ 870 w 1683"/>
                  <a:gd name="T75" fmla="*/ 536 h 1609"/>
                  <a:gd name="T76" fmla="*/ 911 w 1683"/>
                  <a:gd name="T77" fmla="*/ 470 h 1609"/>
                  <a:gd name="T78" fmla="*/ 1059 w 1683"/>
                  <a:gd name="T79" fmla="*/ 616 h 1609"/>
                  <a:gd name="T80" fmla="*/ 834 w 1683"/>
                  <a:gd name="T81" fmla="*/ 603 h 1609"/>
                  <a:gd name="T82" fmla="*/ 677 w 1683"/>
                  <a:gd name="T83" fmla="*/ 539 h 1609"/>
                  <a:gd name="T84" fmla="*/ 369 w 1683"/>
                  <a:gd name="T85" fmla="*/ 587 h 1609"/>
                  <a:gd name="T86" fmla="*/ 215 w 1683"/>
                  <a:gd name="T87" fmla="*/ 834 h 1609"/>
                  <a:gd name="T88" fmla="*/ 317 w 1683"/>
                  <a:gd name="T89" fmla="*/ 1065 h 1609"/>
                  <a:gd name="T90" fmla="*/ 592 w 1683"/>
                  <a:gd name="T91" fmla="*/ 1115 h 1609"/>
                  <a:gd name="T92" fmla="*/ 681 w 1683"/>
                  <a:gd name="T93" fmla="*/ 1291 h 1609"/>
                  <a:gd name="T94" fmla="*/ 733 w 1683"/>
                  <a:gd name="T95" fmla="*/ 1503 h 1609"/>
                  <a:gd name="T96" fmla="*/ 1016 w 1683"/>
                  <a:gd name="T97" fmla="*/ 1556 h 1609"/>
                  <a:gd name="T98" fmla="*/ 1197 w 1683"/>
                  <a:gd name="T99" fmla="*/ 1373 h 1609"/>
                  <a:gd name="T100" fmla="*/ 1271 w 1683"/>
                  <a:gd name="T101" fmla="*/ 1154 h 1609"/>
                  <a:gd name="T102" fmla="*/ 1311 w 1683"/>
                  <a:gd name="T103" fmla="*/ 967 h 1609"/>
                  <a:gd name="T104" fmla="*/ 1135 w 1683"/>
                  <a:gd name="T105" fmla="*/ 797 h 1609"/>
                  <a:gd name="T106" fmla="*/ 1197 w 1683"/>
                  <a:gd name="T107" fmla="*/ 810 h 1609"/>
                  <a:gd name="T108" fmla="*/ 1447 w 1683"/>
                  <a:gd name="T109" fmla="*/ 788 h 1609"/>
                  <a:gd name="T110" fmla="*/ 1277 w 1683"/>
                  <a:gd name="T111" fmla="*/ 635 h 1609"/>
                  <a:gd name="T112" fmla="*/ 1531 w 1683"/>
                  <a:gd name="T113" fmla="*/ 652 h 1609"/>
                  <a:gd name="T114" fmla="*/ 1658 w 1683"/>
                  <a:gd name="T115" fmla="*/ 862 h 1609"/>
                  <a:gd name="T116" fmla="*/ 1038 w 1683"/>
                  <a:gd name="T117" fmla="*/ 440 h 1609"/>
                  <a:gd name="T118" fmla="*/ 991 w 1683"/>
                  <a:gd name="T119" fmla="*/ 389 h 1609"/>
                  <a:gd name="T120" fmla="*/ 1099 w 1683"/>
                  <a:gd name="T121" fmla="*/ 418 h 1609"/>
                  <a:gd name="T122" fmla="*/ 287 w 1683"/>
                  <a:gd name="T123" fmla="*/ 206 h 1609"/>
                  <a:gd name="T124" fmla="*/ 50 w 1683"/>
                  <a:gd name="T125" fmla="*/ 1063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solidFill>
                <a:schemeClr val="accent4"/>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50800" dist="38100" dir="2699985" algn="ctr" rotWithShape="0">
                        <a:schemeClr val="tx1">
                          <a:alpha val="40000"/>
                        </a:schemeClr>
                      </a:outerShdw>
                    </a:effectLst>
                  </a14:hiddenEffects>
                </a:ext>
              </a:extLst>
            </p:spPr>
            <p:txBody>
              <a:bodyPr/>
              <a:lstStyle/>
              <a:p>
                <a:pPr defTabSz="857250">
                  <a:buClr>
                    <a:srgbClr val="000000"/>
                  </a:buClr>
                </a:pPr>
                <a:endParaRPr lang="en-US" sz="1313" kern="0">
                  <a:solidFill>
                    <a:srgbClr val="000000"/>
                  </a:solidFill>
                  <a:latin typeface="Arial"/>
                  <a:cs typeface="Arial"/>
                  <a:sym typeface="Arial"/>
                </a:endParaRPr>
              </a:p>
            </p:txBody>
          </p:sp>
        </p:grpSp>
        <p:sp>
          <p:nvSpPr>
            <p:cNvPr id="297" name="Rectangle 13" descr="© INSCALE GmbH, 15.06.2010">
              <a:extLst>
                <a:ext uri="{FF2B5EF4-FFF2-40B4-BE49-F238E27FC236}">
                  <a16:creationId xmlns:a16="http://schemas.microsoft.com/office/drawing/2014/main" id="{449A9F71-B7F6-4C02-B4A5-CB679E290004}"/>
                </a:ext>
              </a:extLst>
            </p:cNvPr>
            <p:cNvSpPr>
              <a:spLocks noChangeArrowheads="1"/>
            </p:cNvSpPr>
            <p:nvPr/>
          </p:nvSpPr>
          <p:spPr bwMode="auto">
            <a:xfrm>
              <a:off x="5987374" y="2370298"/>
              <a:ext cx="1380214" cy="997279"/>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50800" dist="38100" dir="2699985" algn="ctr" rotWithShape="0">
                      <a:schemeClr val="tx1">
                        <a:alpha val="40000"/>
                      </a:schemeClr>
                    </a:outerShdw>
                  </a:effectLst>
                </a14:hiddenEffects>
              </a:ext>
            </a:extLst>
          </p:spPr>
          <p:txBody>
            <a:bodyPr wrap="none" anchor="ctr"/>
            <a:lstStyle/>
            <a:p>
              <a:pPr defTabSz="857250">
                <a:buClr>
                  <a:srgbClr val="000000"/>
                </a:buClr>
              </a:pPr>
              <a:endParaRPr lang="en-US" sz="1313" kern="0">
                <a:solidFill>
                  <a:srgbClr val="000000"/>
                </a:solidFill>
                <a:latin typeface="Arial"/>
                <a:cs typeface="Arial"/>
                <a:sym typeface="Arial"/>
              </a:endParaRPr>
            </a:p>
          </p:txBody>
        </p:sp>
      </p:grpSp>
      <p:grpSp>
        <p:nvGrpSpPr>
          <p:cNvPr id="301" name="Group 26" descr="© INSCALE GmbH, 15.06.2010">
            <a:extLst>
              <a:ext uri="{FF2B5EF4-FFF2-40B4-BE49-F238E27FC236}">
                <a16:creationId xmlns:a16="http://schemas.microsoft.com/office/drawing/2014/main" id="{C9EED40C-05D1-46B8-8F7B-24D03084F754}"/>
              </a:ext>
            </a:extLst>
          </p:cNvPr>
          <p:cNvGrpSpPr>
            <a:grpSpLocks/>
          </p:cNvGrpSpPr>
          <p:nvPr/>
        </p:nvGrpSpPr>
        <p:grpSpPr bwMode="auto">
          <a:xfrm>
            <a:off x="365125" y="5825636"/>
            <a:ext cx="492125" cy="494158"/>
            <a:chOff x="3271" y="1348"/>
            <a:chExt cx="2131" cy="2131"/>
          </a:xfrm>
        </p:grpSpPr>
        <p:sp>
          <p:nvSpPr>
            <p:cNvPr id="302" name="Freeform 3" descr="© INSCALE GmbH, 15.06.2010">
              <a:extLst>
                <a:ext uri="{FF2B5EF4-FFF2-40B4-BE49-F238E27FC236}">
                  <a16:creationId xmlns:a16="http://schemas.microsoft.com/office/drawing/2014/main" id="{E784A516-23DC-4430-B5D2-968DEDEC2F7D}"/>
                </a:ext>
              </a:extLst>
            </p:cNvPr>
            <p:cNvSpPr>
              <a:spLocks noEditPoints="1"/>
            </p:cNvSpPr>
            <p:nvPr/>
          </p:nvSpPr>
          <p:spPr bwMode="auto">
            <a:xfrm>
              <a:off x="3294" y="1386"/>
              <a:ext cx="2106" cy="1925"/>
            </a:xfrm>
            <a:custGeom>
              <a:avLst/>
              <a:gdLst>
                <a:gd name="T0" fmla="*/ 1215 w 1694"/>
                <a:gd name="T1" fmla="*/ 61 h 1541"/>
                <a:gd name="T2" fmla="*/ 909 w 1694"/>
                <a:gd name="T3" fmla="*/ 84 h 1541"/>
                <a:gd name="T4" fmla="*/ 1132 w 1694"/>
                <a:gd name="T5" fmla="*/ 362 h 1541"/>
                <a:gd name="T6" fmla="*/ 241 w 1694"/>
                <a:gd name="T7" fmla="*/ 384 h 1541"/>
                <a:gd name="T8" fmla="*/ 280 w 1694"/>
                <a:gd name="T9" fmla="*/ 405 h 1541"/>
                <a:gd name="T10" fmla="*/ 201 w 1694"/>
                <a:gd name="T11" fmla="*/ 435 h 1541"/>
                <a:gd name="T12" fmla="*/ 223 w 1694"/>
                <a:gd name="T13" fmla="*/ 472 h 1541"/>
                <a:gd name="T14" fmla="*/ 99 w 1694"/>
                <a:gd name="T15" fmla="*/ 564 h 1541"/>
                <a:gd name="T16" fmla="*/ 375 w 1694"/>
                <a:gd name="T17" fmla="*/ 629 h 1541"/>
                <a:gd name="T18" fmla="*/ 1664 w 1694"/>
                <a:gd name="T19" fmla="*/ 658 h 1541"/>
                <a:gd name="T20" fmla="*/ 1501 w 1694"/>
                <a:gd name="T21" fmla="*/ 732 h 1541"/>
                <a:gd name="T22" fmla="*/ 1662 w 1694"/>
                <a:gd name="T23" fmla="*/ 759 h 1541"/>
                <a:gd name="T24" fmla="*/ 1403 w 1694"/>
                <a:gd name="T25" fmla="*/ 768 h 1541"/>
                <a:gd name="T26" fmla="*/ 1534 w 1694"/>
                <a:gd name="T27" fmla="*/ 783 h 1541"/>
                <a:gd name="T28" fmla="*/ 1586 w 1694"/>
                <a:gd name="T29" fmla="*/ 860 h 1541"/>
                <a:gd name="T30" fmla="*/ 1687 w 1694"/>
                <a:gd name="T31" fmla="*/ 770 h 1541"/>
                <a:gd name="T32" fmla="*/ 1654 w 1694"/>
                <a:gd name="T33" fmla="*/ 776 h 1541"/>
                <a:gd name="T34" fmla="*/ 1665 w 1694"/>
                <a:gd name="T35" fmla="*/ 798 h 1541"/>
                <a:gd name="T36" fmla="*/ 1635 w 1694"/>
                <a:gd name="T37" fmla="*/ 839 h 1541"/>
                <a:gd name="T38" fmla="*/ 1621 w 1694"/>
                <a:gd name="T39" fmla="*/ 878 h 1541"/>
                <a:gd name="T40" fmla="*/ 1615 w 1694"/>
                <a:gd name="T41" fmla="*/ 935 h 1541"/>
                <a:gd name="T42" fmla="*/ 1663 w 1694"/>
                <a:gd name="T43" fmla="*/ 974 h 1541"/>
                <a:gd name="T44" fmla="*/ 1258 w 1694"/>
                <a:gd name="T45" fmla="*/ 1127 h 1541"/>
                <a:gd name="T46" fmla="*/ 1305 w 1694"/>
                <a:gd name="T47" fmla="*/ 1205 h 1541"/>
                <a:gd name="T48" fmla="*/ 340 w 1694"/>
                <a:gd name="T49" fmla="*/ 1216 h 1541"/>
                <a:gd name="T50" fmla="*/ 1417 w 1694"/>
                <a:gd name="T51" fmla="*/ 1237 h 1541"/>
                <a:gd name="T52" fmla="*/ 356 w 1694"/>
                <a:gd name="T53" fmla="*/ 1359 h 1541"/>
                <a:gd name="T54" fmla="*/ 768 w 1694"/>
                <a:gd name="T55" fmla="*/ 11 h 1541"/>
                <a:gd name="T56" fmla="*/ 513 w 1694"/>
                <a:gd name="T57" fmla="*/ 35 h 1541"/>
                <a:gd name="T58" fmla="*/ 366 w 1694"/>
                <a:gd name="T59" fmla="*/ 123 h 1541"/>
                <a:gd name="T60" fmla="*/ 257 w 1694"/>
                <a:gd name="T61" fmla="*/ 249 h 1541"/>
                <a:gd name="T62" fmla="*/ 275 w 1694"/>
                <a:gd name="T63" fmla="*/ 355 h 1541"/>
                <a:gd name="T64" fmla="*/ 428 w 1694"/>
                <a:gd name="T65" fmla="*/ 345 h 1541"/>
                <a:gd name="T66" fmla="*/ 342 w 1694"/>
                <a:gd name="T67" fmla="*/ 459 h 1541"/>
                <a:gd name="T68" fmla="*/ 174 w 1694"/>
                <a:gd name="T69" fmla="*/ 554 h 1541"/>
                <a:gd name="T70" fmla="*/ 89 w 1694"/>
                <a:gd name="T71" fmla="*/ 636 h 1541"/>
                <a:gd name="T72" fmla="*/ 1 w 1694"/>
                <a:gd name="T73" fmla="*/ 917 h 1541"/>
                <a:gd name="T74" fmla="*/ 143 w 1694"/>
                <a:gd name="T75" fmla="*/ 1160 h 1541"/>
                <a:gd name="T76" fmla="*/ 293 w 1694"/>
                <a:gd name="T77" fmla="*/ 1237 h 1541"/>
                <a:gd name="T78" fmla="*/ 401 w 1694"/>
                <a:gd name="T79" fmla="*/ 1342 h 1541"/>
                <a:gd name="T80" fmla="*/ 384 w 1694"/>
                <a:gd name="T81" fmla="*/ 1307 h 1541"/>
                <a:gd name="T82" fmla="*/ 363 w 1694"/>
                <a:gd name="T83" fmla="*/ 1240 h 1541"/>
                <a:gd name="T84" fmla="*/ 273 w 1694"/>
                <a:gd name="T85" fmla="*/ 1101 h 1541"/>
                <a:gd name="T86" fmla="*/ 277 w 1694"/>
                <a:gd name="T87" fmla="*/ 730 h 1541"/>
                <a:gd name="T88" fmla="*/ 231 w 1694"/>
                <a:gd name="T89" fmla="*/ 595 h 1541"/>
                <a:gd name="T90" fmla="*/ 336 w 1694"/>
                <a:gd name="T91" fmla="*/ 492 h 1541"/>
                <a:gd name="T92" fmla="*/ 542 w 1694"/>
                <a:gd name="T93" fmla="*/ 335 h 1541"/>
                <a:gd name="T94" fmla="*/ 601 w 1694"/>
                <a:gd name="T95" fmla="*/ 297 h 1541"/>
                <a:gd name="T96" fmla="*/ 630 w 1694"/>
                <a:gd name="T97" fmla="*/ 126 h 1541"/>
                <a:gd name="T98" fmla="*/ 638 w 1694"/>
                <a:gd name="T99" fmla="*/ 100 h 1541"/>
                <a:gd name="T100" fmla="*/ 759 w 1694"/>
                <a:gd name="T101" fmla="*/ 52 h 1541"/>
                <a:gd name="T102" fmla="*/ 177 w 1694"/>
                <a:gd name="T103" fmla="*/ 586 h 1541"/>
                <a:gd name="T104" fmla="*/ 1289 w 1694"/>
                <a:gd name="T105" fmla="*/ 97 h 1541"/>
                <a:gd name="T106" fmla="*/ 1462 w 1694"/>
                <a:gd name="T107" fmla="*/ 242 h 1541"/>
                <a:gd name="T108" fmla="*/ 1528 w 1694"/>
                <a:gd name="T109" fmla="*/ 339 h 1541"/>
                <a:gd name="T110" fmla="*/ 1440 w 1694"/>
                <a:gd name="T111" fmla="*/ 773 h 1541"/>
                <a:gd name="T112" fmla="*/ 1585 w 1694"/>
                <a:gd name="T113" fmla="*/ 913 h 1541"/>
                <a:gd name="T114" fmla="*/ 1473 w 1694"/>
                <a:gd name="T115" fmla="*/ 977 h 1541"/>
                <a:gd name="T116" fmla="*/ 1426 w 1694"/>
                <a:gd name="T117" fmla="*/ 1218 h 1541"/>
                <a:gd name="T118" fmla="*/ 1504 w 1694"/>
                <a:gd name="T119" fmla="*/ 1324 h 1541"/>
                <a:gd name="T120" fmla="*/ 1673 w 1694"/>
                <a:gd name="T121" fmla="*/ 987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4" h="1541">
                  <a:moveTo>
                    <a:pt x="606" y="3"/>
                  </a:moveTo>
                  <a:cubicBezTo>
                    <a:pt x="612" y="3"/>
                    <a:pt x="617" y="2"/>
                    <a:pt x="621" y="0"/>
                  </a:cubicBezTo>
                  <a:cubicBezTo>
                    <a:pt x="615" y="0"/>
                    <a:pt x="610" y="1"/>
                    <a:pt x="606" y="3"/>
                  </a:cubicBezTo>
                  <a:close/>
                  <a:moveTo>
                    <a:pt x="601" y="4"/>
                  </a:moveTo>
                  <a:cubicBezTo>
                    <a:pt x="594" y="6"/>
                    <a:pt x="585" y="7"/>
                    <a:pt x="578" y="10"/>
                  </a:cubicBezTo>
                  <a:cubicBezTo>
                    <a:pt x="586" y="11"/>
                    <a:pt x="596" y="8"/>
                    <a:pt x="601" y="4"/>
                  </a:cubicBezTo>
                  <a:close/>
                  <a:moveTo>
                    <a:pt x="613" y="6"/>
                  </a:moveTo>
                  <a:cubicBezTo>
                    <a:pt x="604" y="6"/>
                    <a:pt x="595" y="8"/>
                    <a:pt x="589" y="11"/>
                  </a:cubicBezTo>
                  <a:cubicBezTo>
                    <a:pt x="596" y="17"/>
                    <a:pt x="610" y="11"/>
                    <a:pt x="613" y="6"/>
                  </a:cubicBezTo>
                  <a:close/>
                  <a:moveTo>
                    <a:pt x="845" y="47"/>
                  </a:moveTo>
                  <a:cubicBezTo>
                    <a:pt x="843" y="45"/>
                    <a:pt x="837" y="47"/>
                    <a:pt x="834" y="46"/>
                  </a:cubicBezTo>
                  <a:cubicBezTo>
                    <a:pt x="835" y="49"/>
                    <a:pt x="845" y="52"/>
                    <a:pt x="845" y="47"/>
                  </a:cubicBezTo>
                  <a:close/>
                  <a:moveTo>
                    <a:pt x="1231" y="64"/>
                  </a:moveTo>
                  <a:cubicBezTo>
                    <a:pt x="1219" y="60"/>
                    <a:pt x="1212" y="51"/>
                    <a:pt x="1197" y="50"/>
                  </a:cubicBezTo>
                  <a:cubicBezTo>
                    <a:pt x="1201" y="55"/>
                    <a:pt x="1210" y="56"/>
                    <a:pt x="1215" y="61"/>
                  </a:cubicBezTo>
                  <a:cubicBezTo>
                    <a:pt x="1220" y="56"/>
                    <a:pt x="1226" y="67"/>
                    <a:pt x="1231" y="64"/>
                  </a:cubicBezTo>
                  <a:close/>
                  <a:moveTo>
                    <a:pt x="657" y="63"/>
                  </a:moveTo>
                  <a:cubicBezTo>
                    <a:pt x="656" y="70"/>
                    <a:pt x="662" y="69"/>
                    <a:pt x="665" y="67"/>
                  </a:cubicBezTo>
                  <a:cubicBezTo>
                    <a:pt x="662" y="70"/>
                    <a:pt x="665" y="74"/>
                    <a:pt x="669" y="74"/>
                  </a:cubicBezTo>
                  <a:cubicBezTo>
                    <a:pt x="671" y="70"/>
                    <a:pt x="667" y="68"/>
                    <a:pt x="669" y="63"/>
                  </a:cubicBezTo>
                  <a:cubicBezTo>
                    <a:pt x="663" y="64"/>
                    <a:pt x="662" y="64"/>
                    <a:pt x="657" y="63"/>
                  </a:cubicBezTo>
                  <a:close/>
                  <a:moveTo>
                    <a:pt x="658" y="83"/>
                  </a:moveTo>
                  <a:cubicBezTo>
                    <a:pt x="659" y="84"/>
                    <a:pt x="663" y="79"/>
                    <a:pt x="664" y="82"/>
                  </a:cubicBezTo>
                  <a:cubicBezTo>
                    <a:pt x="666" y="80"/>
                    <a:pt x="661" y="78"/>
                    <a:pt x="661" y="75"/>
                  </a:cubicBezTo>
                  <a:cubicBezTo>
                    <a:pt x="652" y="75"/>
                    <a:pt x="655" y="82"/>
                    <a:pt x="658" y="83"/>
                  </a:cubicBezTo>
                  <a:close/>
                  <a:moveTo>
                    <a:pt x="875" y="78"/>
                  </a:moveTo>
                  <a:cubicBezTo>
                    <a:pt x="876" y="78"/>
                    <a:pt x="876" y="78"/>
                    <a:pt x="876" y="80"/>
                  </a:cubicBezTo>
                  <a:cubicBezTo>
                    <a:pt x="882" y="78"/>
                    <a:pt x="887" y="82"/>
                    <a:pt x="891" y="80"/>
                  </a:cubicBezTo>
                  <a:cubicBezTo>
                    <a:pt x="887" y="78"/>
                    <a:pt x="879" y="73"/>
                    <a:pt x="875" y="78"/>
                  </a:cubicBezTo>
                  <a:close/>
                  <a:moveTo>
                    <a:pt x="909" y="84"/>
                  </a:moveTo>
                  <a:cubicBezTo>
                    <a:pt x="911" y="85"/>
                    <a:pt x="915" y="89"/>
                    <a:pt x="918" y="86"/>
                  </a:cubicBezTo>
                  <a:cubicBezTo>
                    <a:pt x="915" y="87"/>
                    <a:pt x="912" y="81"/>
                    <a:pt x="909" y="84"/>
                  </a:cubicBezTo>
                  <a:close/>
                  <a:moveTo>
                    <a:pt x="658" y="88"/>
                  </a:moveTo>
                  <a:cubicBezTo>
                    <a:pt x="663" y="89"/>
                    <a:pt x="666" y="96"/>
                    <a:pt x="663" y="100"/>
                  </a:cubicBezTo>
                  <a:cubicBezTo>
                    <a:pt x="669" y="99"/>
                    <a:pt x="670" y="92"/>
                    <a:pt x="669" y="86"/>
                  </a:cubicBezTo>
                  <a:cubicBezTo>
                    <a:pt x="665" y="88"/>
                    <a:pt x="659" y="85"/>
                    <a:pt x="658" y="88"/>
                  </a:cubicBezTo>
                  <a:close/>
                  <a:moveTo>
                    <a:pt x="928" y="88"/>
                  </a:moveTo>
                  <a:cubicBezTo>
                    <a:pt x="931" y="89"/>
                    <a:pt x="934" y="92"/>
                    <a:pt x="935" y="89"/>
                  </a:cubicBezTo>
                  <a:cubicBezTo>
                    <a:pt x="928" y="86"/>
                    <a:pt x="917" y="86"/>
                    <a:pt x="928" y="88"/>
                  </a:cubicBezTo>
                  <a:close/>
                  <a:moveTo>
                    <a:pt x="648" y="95"/>
                  </a:moveTo>
                  <a:cubicBezTo>
                    <a:pt x="645" y="95"/>
                    <a:pt x="643" y="96"/>
                    <a:pt x="643" y="99"/>
                  </a:cubicBezTo>
                  <a:cubicBezTo>
                    <a:pt x="646" y="99"/>
                    <a:pt x="648" y="98"/>
                    <a:pt x="648" y="95"/>
                  </a:cubicBezTo>
                  <a:close/>
                  <a:moveTo>
                    <a:pt x="1132" y="362"/>
                  </a:moveTo>
                  <a:cubicBezTo>
                    <a:pt x="1131" y="367"/>
                    <a:pt x="1138" y="367"/>
                    <a:pt x="1138" y="363"/>
                  </a:cubicBezTo>
                  <a:cubicBezTo>
                    <a:pt x="1136" y="363"/>
                    <a:pt x="1135" y="361"/>
                    <a:pt x="1132" y="362"/>
                  </a:cubicBezTo>
                  <a:close/>
                  <a:moveTo>
                    <a:pt x="1122" y="363"/>
                  </a:moveTo>
                  <a:cubicBezTo>
                    <a:pt x="1120" y="366"/>
                    <a:pt x="1117" y="369"/>
                    <a:pt x="1119" y="372"/>
                  </a:cubicBezTo>
                  <a:cubicBezTo>
                    <a:pt x="1124" y="373"/>
                    <a:pt x="1126" y="371"/>
                    <a:pt x="1127" y="368"/>
                  </a:cubicBezTo>
                  <a:cubicBezTo>
                    <a:pt x="1126" y="366"/>
                    <a:pt x="1124" y="364"/>
                    <a:pt x="1122" y="363"/>
                  </a:cubicBezTo>
                  <a:close/>
                  <a:moveTo>
                    <a:pt x="1101" y="373"/>
                  </a:moveTo>
                  <a:cubicBezTo>
                    <a:pt x="1102" y="379"/>
                    <a:pt x="1112" y="377"/>
                    <a:pt x="1113" y="372"/>
                  </a:cubicBezTo>
                  <a:cubicBezTo>
                    <a:pt x="1111" y="371"/>
                    <a:pt x="1109" y="370"/>
                    <a:pt x="1107" y="369"/>
                  </a:cubicBezTo>
                  <a:cubicBezTo>
                    <a:pt x="1109" y="374"/>
                    <a:pt x="1102" y="371"/>
                    <a:pt x="1101" y="373"/>
                  </a:cubicBezTo>
                  <a:close/>
                  <a:moveTo>
                    <a:pt x="259" y="372"/>
                  </a:moveTo>
                  <a:cubicBezTo>
                    <a:pt x="254" y="372"/>
                    <a:pt x="251" y="372"/>
                    <a:pt x="251" y="376"/>
                  </a:cubicBezTo>
                  <a:cubicBezTo>
                    <a:pt x="253" y="378"/>
                    <a:pt x="260" y="377"/>
                    <a:pt x="259" y="372"/>
                  </a:cubicBezTo>
                  <a:close/>
                  <a:moveTo>
                    <a:pt x="241" y="384"/>
                  </a:moveTo>
                  <a:cubicBezTo>
                    <a:pt x="244" y="385"/>
                    <a:pt x="244" y="383"/>
                    <a:pt x="246" y="383"/>
                  </a:cubicBezTo>
                  <a:cubicBezTo>
                    <a:pt x="245" y="377"/>
                    <a:pt x="246" y="377"/>
                    <a:pt x="248" y="373"/>
                  </a:cubicBezTo>
                  <a:cubicBezTo>
                    <a:pt x="244" y="375"/>
                    <a:pt x="238" y="378"/>
                    <a:pt x="241" y="384"/>
                  </a:cubicBezTo>
                  <a:close/>
                  <a:moveTo>
                    <a:pt x="1091" y="380"/>
                  </a:moveTo>
                  <a:cubicBezTo>
                    <a:pt x="1091" y="382"/>
                    <a:pt x="1090" y="383"/>
                    <a:pt x="1089" y="383"/>
                  </a:cubicBezTo>
                  <a:cubicBezTo>
                    <a:pt x="1091" y="389"/>
                    <a:pt x="1101" y="392"/>
                    <a:pt x="1108" y="390"/>
                  </a:cubicBezTo>
                  <a:cubicBezTo>
                    <a:pt x="1107" y="385"/>
                    <a:pt x="1104" y="385"/>
                    <a:pt x="1108" y="381"/>
                  </a:cubicBezTo>
                  <a:cubicBezTo>
                    <a:pt x="1103" y="378"/>
                    <a:pt x="1098" y="381"/>
                    <a:pt x="1091" y="380"/>
                  </a:cubicBezTo>
                  <a:close/>
                  <a:moveTo>
                    <a:pt x="235" y="391"/>
                  </a:moveTo>
                  <a:cubicBezTo>
                    <a:pt x="232" y="397"/>
                    <a:pt x="227" y="401"/>
                    <a:pt x="224" y="407"/>
                  </a:cubicBezTo>
                  <a:cubicBezTo>
                    <a:pt x="231" y="406"/>
                    <a:pt x="237" y="395"/>
                    <a:pt x="235" y="391"/>
                  </a:cubicBezTo>
                  <a:close/>
                  <a:moveTo>
                    <a:pt x="245" y="400"/>
                  </a:moveTo>
                  <a:cubicBezTo>
                    <a:pt x="250" y="400"/>
                    <a:pt x="252" y="397"/>
                    <a:pt x="254" y="394"/>
                  </a:cubicBezTo>
                  <a:cubicBezTo>
                    <a:pt x="249" y="389"/>
                    <a:pt x="247" y="397"/>
                    <a:pt x="245" y="400"/>
                  </a:cubicBezTo>
                  <a:close/>
                  <a:moveTo>
                    <a:pt x="240" y="444"/>
                  </a:moveTo>
                  <a:cubicBezTo>
                    <a:pt x="241" y="441"/>
                    <a:pt x="238" y="443"/>
                    <a:pt x="238" y="440"/>
                  </a:cubicBezTo>
                  <a:cubicBezTo>
                    <a:pt x="248" y="425"/>
                    <a:pt x="266" y="418"/>
                    <a:pt x="282" y="409"/>
                  </a:cubicBezTo>
                  <a:cubicBezTo>
                    <a:pt x="283" y="406"/>
                    <a:pt x="279" y="408"/>
                    <a:pt x="280" y="405"/>
                  </a:cubicBezTo>
                  <a:cubicBezTo>
                    <a:pt x="289" y="402"/>
                    <a:pt x="300" y="406"/>
                    <a:pt x="307" y="401"/>
                  </a:cubicBezTo>
                  <a:cubicBezTo>
                    <a:pt x="287" y="390"/>
                    <a:pt x="265" y="405"/>
                    <a:pt x="253" y="417"/>
                  </a:cubicBezTo>
                  <a:cubicBezTo>
                    <a:pt x="252" y="416"/>
                    <a:pt x="251" y="415"/>
                    <a:pt x="249" y="416"/>
                  </a:cubicBezTo>
                  <a:cubicBezTo>
                    <a:pt x="238" y="430"/>
                    <a:pt x="220" y="439"/>
                    <a:pt x="209" y="453"/>
                  </a:cubicBezTo>
                  <a:cubicBezTo>
                    <a:pt x="224" y="455"/>
                    <a:pt x="229" y="445"/>
                    <a:pt x="240" y="444"/>
                  </a:cubicBezTo>
                  <a:close/>
                  <a:moveTo>
                    <a:pt x="244" y="403"/>
                  </a:moveTo>
                  <a:cubicBezTo>
                    <a:pt x="241" y="403"/>
                    <a:pt x="242" y="406"/>
                    <a:pt x="240" y="407"/>
                  </a:cubicBezTo>
                  <a:cubicBezTo>
                    <a:pt x="243" y="407"/>
                    <a:pt x="245" y="406"/>
                    <a:pt x="244" y="403"/>
                  </a:cubicBezTo>
                  <a:close/>
                  <a:moveTo>
                    <a:pt x="285" y="416"/>
                  </a:moveTo>
                  <a:cubicBezTo>
                    <a:pt x="288" y="416"/>
                    <a:pt x="290" y="415"/>
                    <a:pt x="290" y="412"/>
                  </a:cubicBezTo>
                  <a:cubicBezTo>
                    <a:pt x="287" y="412"/>
                    <a:pt x="284" y="412"/>
                    <a:pt x="285" y="416"/>
                  </a:cubicBezTo>
                  <a:close/>
                  <a:moveTo>
                    <a:pt x="213" y="423"/>
                  </a:moveTo>
                  <a:cubicBezTo>
                    <a:pt x="213" y="426"/>
                    <a:pt x="209" y="426"/>
                    <a:pt x="210" y="430"/>
                  </a:cubicBezTo>
                  <a:cubicBezTo>
                    <a:pt x="212" y="429"/>
                    <a:pt x="215" y="425"/>
                    <a:pt x="213" y="423"/>
                  </a:cubicBezTo>
                  <a:close/>
                  <a:moveTo>
                    <a:pt x="201" y="435"/>
                  </a:moveTo>
                  <a:cubicBezTo>
                    <a:pt x="201" y="433"/>
                    <a:pt x="205" y="434"/>
                    <a:pt x="204" y="431"/>
                  </a:cubicBezTo>
                  <a:cubicBezTo>
                    <a:pt x="201" y="430"/>
                    <a:pt x="198" y="434"/>
                    <a:pt x="201" y="435"/>
                  </a:cubicBezTo>
                  <a:close/>
                  <a:moveTo>
                    <a:pt x="200" y="448"/>
                  </a:moveTo>
                  <a:cubicBezTo>
                    <a:pt x="204" y="449"/>
                    <a:pt x="206" y="447"/>
                    <a:pt x="206" y="443"/>
                  </a:cubicBezTo>
                  <a:cubicBezTo>
                    <a:pt x="202" y="443"/>
                    <a:pt x="200" y="444"/>
                    <a:pt x="200" y="448"/>
                  </a:cubicBezTo>
                  <a:close/>
                  <a:moveTo>
                    <a:pt x="183" y="488"/>
                  </a:moveTo>
                  <a:cubicBezTo>
                    <a:pt x="185" y="481"/>
                    <a:pt x="196" y="476"/>
                    <a:pt x="202" y="479"/>
                  </a:cubicBezTo>
                  <a:cubicBezTo>
                    <a:pt x="203" y="476"/>
                    <a:pt x="210" y="473"/>
                    <a:pt x="207" y="468"/>
                  </a:cubicBezTo>
                  <a:cubicBezTo>
                    <a:pt x="203" y="470"/>
                    <a:pt x="200" y="472"/>
                    <a:pt x="195" y="473"/>
                  </a:cubicBezTo>
                  <a:cubicBezTo>
                    <a:pt x="196" y="471"/>
                    <a:pt x="197" y="468"/>
                    <a:pt x="196" y="465"/>
                  </a:cubicBezTo>
                  <a:cubicBezTo>
                    <a:pt x="198" y="463"/>
                    <a:pt x="203" y="463"/>
                    <a:pt x="203" y="460"/>
                  </a:cubicBezTo>
                  <a:cubicBezTo>
                    <a:pt x="204" y="460"/>
                    <a:pt x="203" y="458"/>
                    <a:pt x="202" y="458"/>
                  </a:cubicBezTo>
                  <a:cubicBezTo>
                    <a:pt x="183" y="464"/>
                    <a:pt x="167" y="475"/>
                    <a:pt x="159" y="492"/>
                  </a:cubicBezTo>
                  <a:cubicBezTo>
                    <a:pt x="168" y="492"/>
                    <a:pt x="174" y="483"/>
                    <a:pt x="183" y="488"/>
                  </a:cubicBezTo>
                  <a:close/>
                  <a:moveTo>
                    <a:pt x="223" y="472"/>
                  </a:moveTo>
                  <a:cubicBezTo>
                    <a:pt x="231" y="472"/>
                    <a:pt x="240" y="469"/>
                    <a:pt x="244" y="461"/>
                  </a:cubicBezTo>
                  <a:cubicBezTo>
                    <a:pt x="234" y="462"/>
                    <a:pt x="226" y="465"/>
                    <a:pt x="223" y="472"/>
                  </a:cubicBezTo>
                  <a:close/>
                  <a:moveTo>
                    <a:pt x="149" y="495"/>
                  </a:moveTo>
                  <a:cubicBezTo>
                    <a:pt x="144" y="498"/>
                    <a:pt x="136" y="499"/>
                    <a:pt x="135" y="506"/>
                  </a:cubicBezTo>
                  <a:cubicBezTo>
                    <a:pt x="141" y="507"/>
                    <a:pt x="151" y="505"/>
                    <a:pt x="149" y="495"/>
                  </a:cubicBezTo>
                  <a:close/>
                  <a:moveTo>
                    <a:pt x="108" y="542"/>
                  </a:moveTo>
                  <a:cubicBezTo>
                    <a:pt x="108" y="541"/>
                    <a:pt x="108" y="539"/>
                    <a:pt x="109" y="538"/>
                  </a:cubicBezTo>
                  <a:cubicBezTo>
                    <a:pt x="108" y="538"/>
                    <a:pt x="107" y="539"/>
                    <a:pt x="106" y="539"/>
                  </a:cubicBezTo>
                  <a:cubicBezTo>
                    <a:pt x="106" y="539"/>
                    <a:pt x="106" y="538"/>
                    <a:pt x="105" y="538"/>
                  </a:cubicBezTo>
                  <a:cubicBezTo>
                    <a:pt x="105" y="540"/>
                    <a:pt x="105" y="542"/>
                    <a:pt x="108" y="542"/>
                  </a:cubicBezTo>
                  <a:close/>
                  <a:moveTo>
                    <a:pt x="165" y="563"/>
                  </a:moveTo>
                  <a:cubicBezTo>
                    <a:pt x="167" y="562"/>
                    <a:pt x="170" y="557"/>
                    <a:pt x="166" y="556"/>
                  </a:cubicBezTo>
                  <a:cubicBezTo>
                    <a:pt x="165" y="556"/>
                    <a:pt x="161" y="563"/>
                    <a:pt x="165" y="563"/>
                  </a:cubicBezTo>
                  <a:close/>
                  <a:moveTo>
                    <a:pt x="102" y="559"/>
                  </a:moveTo>
                  <a:cubicBezTo>
                    <a:pt x="99" y="558"/>
                    <a:pt x="98" y="564"/>
                    <a:pt x="99" y="564"/>
                  </a:cubicBezTo>
                  <a:cubicBezTo>
                    <a:pt x="100" y="562"/>
                    <a:pt x="101" y="561"/>
                    <a:pt x="102" y="559"/>
                  </a:cubicBezTo>
                  <a:close/>
                  <a:moveTo>
                    <a:pt x="120" y="590"/>
                  </a:moveTo>
                  <a:cubicBezTo>
                    <a:pt x="118" y="591"/>
                    <a:pt x="115" y="591"/>
                    <a:pt x="116" y="594"/>
                  </a:cubicBezTo>
                  <a:cubicBezTo>
                    <a:pt x="119" y="595"/>
                    <a:pt x="121" y="594"/>
                    <a:pt x="120" y="590"/>
                  </a:cubicBezTo>
                  <a:close/>
                  <a:moveTo>
                    <a:pt x="1666" y="642"/>
                  </a:moveTo>
                  <a:cubicBezTo>
                    <a:pt x="1666" y="649"/>
                    <a:pt x="1666" y="655"/>
                    <a:pt x="1669" y="658"/>
                  </a:cubicBezTo>
                  <a:cubicBezTo>
                    <a:pt x="1669" y="656"/>
                    <a:pt x="1668" y="652"/>
                    <a:pt x="1670" y="651"/>
                  </a:cubicBezTo>
                  <a:cubicBezTo>
                    <a:pt x="1670" y="652"/>
                    <a:pt x="1669" y="656"/>
                    <a:pt x="1671" y="657"/>
                  </a:cubicBezTo>
                  <a:cubicBezTo>
                    <a:pt x="1672" y="653"/>
                    <a:pt x="1672" y="659"/>
                    <a:pt x="1674" y="658"/>
                  </a:cubicBezTo>
                  <a:cubicBezTo>
                    <a:pt x="1672" y="636"/>
                    <a:pt x="1667" y="616"/>
                    <a:pt x="1661" y="598"/>
                  </a:cubicBezTo>
                  <a:cubicBezTo>
                    <a:pt x="1662" y="616"/>
                    <a:pt x="1670" y="633"/>
                    <a:pt x="1671" y="648"/>
                  </a:cubicBezTo>
                  <a:cubicBezTo>
                    <a:pt x="1669" y="647"/>
                    <a:pt x="1669" y="643"/>
                    <a:pt x="1666" y="642"/>
                  </a:cubicBezTo>
                  <a:close/>
                  <a:moveTo>
                    <a:pt x="380" y="635"/>
                  </a:moveTo>
                  <a:cubicBezTo>
                    <a:pt x="380" y="632"/>
                    <a:pt x="376" y="633"/>
                    <a:pt x="378" y="629"/>
                  </a:cubicBezTo>
                  <a:cubicBezTo>
                    <a:pt x="375" y="629"/>
                    <a:pt x="375" y="629"/>
                    <a:pt x="375" y="629"/>
                  </a:cubicBezTo>
                  <a:cubicBezTo>
                    <a:pt x="374" y="636"/>
                    <a:pt x="367" y="630"/>
                    <a:pt x="367" y="637"/>
                  </a:cubicBezTo>
                  <a:cubicBezTo>
                    <a:pt x="373" y="635"/>
                    <a:pt x="370" y="641"/>
                    <a:pt x="372" y="643"/>
                  </a:cubicBezTo>
                  <a:cubicBezTo>
                    <a:pt x="375" y="644"/>
                    <a:pt x="375" y="642"/>
                    <a:pt x="378" y="642"/>
                  </a:cubicBezTo>
                  <a:cubicBezTo>
                    <a:pt x="379" y="638"/>
                    <a:pt x="376" y="638"/>
                    <a:pt x="376" y="635"/>
                  </a:cubicBezTo>
                  <a:cubicBezTo>
                    <a:pt x="378" y="635"/>
                    <a:pt x="378" y="637"/>
                    <a:pt x="380" y="635"/>
                  </a:cubicBezTo>
                  <a:close/>
                  <a:moveTo>
                    <a:pt x="363" y="642"/>
                  </a:moveTo>
                  <a:cubicBezTo>
                    <a:pt x="366" y="643"/>
                    <a:pt x="368" y="641"/>
                    <a:pt x="367" y="638"/>
                  </a:cubicBezTo>
                  <a:cubicBezTo>
                    <a:pt x="364" y="638"/>
                    <a:pt x="363" y="639"/>
                    <a:pt x="363" y="642"/>
                  </a:cubicBezTo>
                  <a:close/>
                  <a:moveTo>
                    <a:pt x="354" y="643"/>
                  </a:moveTo>
                  <a:cubicBezTo>
                    <a:pt x="353" y="646"/>
                    <a:pt x="355" y="646"/>
                    <a:pt x="357" y="646"/>
                  </a:cubicBezTo>
                  <a:cubicBezTo>
                    <a:pt x="358" y="644"/>
                    <a:pt x="357" y="642"/>
                    <a:pt x="355" y="642"/>
                  </a:cubicBezTo>
                  <a:cubicBezTo>
                    <a:pt x="355" y="643"/>
                    <a:pt x="354" y="643"/>
                    <a:pt x="354" y="643"/>
                  </a:cubicBezTo>
                  <a:close/>
                  <a:moveTo>
                    <a:pt x="1664" y="658"/>
                  </a:moveTo>
                  <a:cubicBezTo>
                    <a:pt x="1663" y="663"/>
                    <a:pt x="1662" y="675"/>
                    <a:pt x="1666" y="677"/>
                  </a:cubicBezTo>
                  <a:cubicBezTo>
                    <a:pt x="1666" y="671"/>
                    <a:pt x="1671" y="662"/>
                    <a:pt x="1664" y="658"/>
                  </a:cubicBezTo>
                  <a:close/>
                  <a:moveTo>
                    <a:pt x="1676" y="677"/>
                  </a:moveTo>
                  <a:cubicBezTo>
                    <a:pt x="1676" y="671"/>
                    <a:pt x="1676" y="665"/>
                    <a:pt x="1674" y="662"/>
                  </a:cubicBezTo>
                  <a:cubicBezTo>
                    <a:pt x="1674" y="668"/>
                    <a:pt x="1674" y="673"/>
                    <a:pt x="1676" y="677"/>
                  </a:cubicBezTo>
                  <a:close/>
                  <a:moveTo>
                    <a:pt x="1665" y="731"/>
                  </a:moveTo>
                  <a:cubicBezTo>
                    <a:pt x="1665" y="730"/>
                    <a:pt x="1665" y="729"/>
                    <a:pt x="1666" y="729"/>
                  </a:cubicBezTo>
                  <a:cubicBezTo>
                    <a:pt x="1666" y="737"/>
                    <a:pt x="1662" y="747"/>
                    <a:pt x="1671" y="749"/>
                  </a:cubicBezTo>
                  <a:cubicBezTo>
                    <a:pt x="1673" y="745"/>
                    <a:pt x="1672" y="738"/>
                    <a:pt x="1674" y="733"/>
                  </a:cubicBezTo>
                  <a:cubicBezTo>
                    <a:pt x="1675" y="737"/>
                    <a:pt x="1674" y="742"/>
                    <a:pt x="1677" y="743"/>
                  </a:cubicBezTo>
                  <a:cubicBezTo>
                    <a:pt x="1676" y="723"/>
                    <a:pt x="1666" y="708"/>
                    <a:pt x="1664" y="691"/>
                  </a:cubicBezTo>
                  <a:cubicBezTo>
                    <a:pt x="1662" y="703"/>
                    <a:pt x="1661" y="721"/>
                    <a:pt x="1665" y="731"/>
                  </a:cubicBezTo>
                  <a:close/>
                  <a:moveTo>
                    <a:pt x="1501" y="732"/>
                  </a:moveTo>
                  <a:cubicBezTo>
                    <a:pt x="1500" y="729"/>
                    <a:pt x="1501" y="725"/>
                    <a:pt x="1498" y="725"/>
                  </a:cubicBezTo>
                  <a:cubicBezTo>
                    <a:pt x="1492" y="732"/>
                    <a:pt x="1466" y="736"/>
                    <a:pt x="1480" y="751"/>
                  </a:cubicBezTo>
                  <a:cubicBezTo>
                    <a:pt x="1483" y="748"/>
                    <a:pt x="1483" y="743"/>
                    <a:pt x="1483" y="738"/>
                  </a:cubicBezTo>
                  <a:cubicBezTo>
                    <a:pt x="1489" y="737"/>
                    <a:pt x="1492" y="731"/>
                    <a:pt x="1501" y="732"/>
                  </a:cubicBezTo>
                  <a:close/>
                  <a:moveTo>
                    <a:pt x="1529" y="740"/>
                  </a:moveTo>
                  <a:cubicBezTo>
                    <a:pt x="1532" y="741"/>
                    <a:pt x="1531" y="740"/>
                    <a:pt x="1534" y="740"/>
                  </a:cubicBezTo>
                  <a:cubicBezTo>
                    <a:pt x="1534" y="737"/>
                    <a:pt x="1533" y="733"/>
                    <a:pt x="1528" y="733"/>
                  </a:cubicBezTo>
                  <a:cubicBezTo>
                    <a:pt x="1527" y="736"/>
                    <a:pt x="1528" y="738"/>
                    <a:pt x="1529" y="740"/>
                  </a:cubicBezTo>
                  <a:close/>
                  <a:moveTo>
                    <a:pt x="1465" y="745"/>
                  </a:moveTo>
                  <a:cubicBezTo>
                    <a:pt x="1458" y="742"/>
                    <a:pt x="1447" y="752"/>
                    <a:pt x="1448" y="764"/>
                  </a:cubicBezTo>
                  <a:cubicBezTo>
                    <a:pt x="1457" y="761"/>
                    <a:pt x="1463" y="755"/>
                    <a:pt x="1465" y="745"/>
                  </a:cubicBezTo>
                  <a:close/>
                  <a:moveTo>
                    <a:pt x="1510" y="783"/>
                  </a:moveTo>
                  <a:cubicBezTo>
                    <a:pt x="1510" y="781"/>
                    <a:pt x="1514" y="783"/>
                    <a:pt x="1513" y="779"/>
                  </a:cubicBezTo>
                  <a:cubicBezTo>
                    <a:pt x="1508" y="769"/>
                    <a:pt x="1495" y="767"/>
                    <a:pt x="1491" y="754"/>
                  </a:cubicBezTo>
                  <a:cubicBezTo>
                    <a:pt x="1492" y="753"/>
                    <a:pt x="1496" y="753"/>
                    <a:pt x="1495" y="750"/>
                  </a:cubicBezTo>
                  <a:cubicBezTo>
                    <a:pt x="1492" y="747"/>
                    <a:pt x="1492" y="742"/>
                    <a:pt x="1485" y="743"/>
                  </a:cubicBezTo>
                  <a:cubicBezTo>
                    <a:pt x="1480" y="764"/>
                    <a:pt x="1493" y="780"/>
                    <a:pt x="1510" y="783"/>
                  </a:cubicBezTo>
                  <a:close/>
                  <a:moveTo>
                    <a:pt x="1660" y="751"/>
                  </a:moveTo>
                  <a:cubicBezTo>
                    <a:pt x="1660" y="754"/>
                    <a:pt x="1660" y="758"/>
                    <a:pt x="1662" y="759"/>
                  </a:cubicBezTo>
                  <a:cubicBezTo>
                    <a:pt x="1662" y="756"/>
                    <a:pt x="1663" y="751"/>
                    <a:pt x="1660" y="751"/>
                  </a:cubicBezTo>
                  <a:close/>
                  <a:moveTo>
                    <a:pt x="1678" y="760"/>
                  </a:moveTo>
                  <a:cubicBezTo>
                    <a:pt x="1680" y="758"/>
                    <a:pt x="1679" y="754"/>
                    <a:pt x="1677" y="753"/>
                  </a:cubicBezTo>
                  <a:cubicBezTo>
                    <a:pt x="1678" y="755"/>
                    <a:pt x="1676" y="760"/>
                    <a:pt x="1678" y="760"/>
                  </a:cubicBezTo>
                  <a:close/>
                  <a:moveTo>
                    <a:pt x="1439" y="760"/>
                  </a:moveTo>
                  <a:cubicBezTo>
                    <a:pt x="1440" y="759"/>
                    <a:pt x="1442" y="759"/>
                    <a:pt x="1442" y="758"/>
                  </a:cubicBezTo>
                  <a:cubicBezTo>
                    <a:pt x="1443" y="755"/>
                    <a:pt x="1441" y="754"/>
                    <a:pt x="1439" y="754"/>
                  </a:cubicBezTo>
                  <a:cubicBezTo>
                    <a:pt x="1437" y="755"/>
                    <a:pt x="1437" y="759"/>
                    <a:pt x="1439" y="760"/>
                  </a:cubicBezTo>
                  <a:close/>
                  <a:moveTo>
                    <a:pt x="1425" y="755"/>
                  </a:moveTo>
                  <a:cubicBezTo>
                    <a:pt x="1420" y="758"/>
                    <a:pt x="1413" y="759"/>
                    <a:pt x="1412" y="766"/>
                  </a:cubicBezTo>
                  <a:cubicBezTo>
                    <a:pt x="1418" y="765"/>
                    <a:pt x="1426" y="761"/>
                    <a:pt x="1425" y="755"/>
                  </a:cubicBezTo>
                  <a:close/>
                  <a:moveTo>
                    <a:pt x="1403" y="768"/>
                  </a:moveTo>
                  <a:cubicBezTo>
                    <a:pt x="1402" y="765"/>
                    <a:pt x="1405" y="759"/>
                    <a:pt x="1401" y="759"/>
                  </a:cubicBezTo>
                  <a:cubicBezTo>
                    <a:pt x="1398" y="763"/>
                    <a:pt x="1396" y="767"/>
                    <a:pt x="1393" y="772"/>
                  </a:cubicBezTo>
                  <a:cubicBezTo>
                    <a:pt x="1398" y="772"/>
                    <a:pt x="1400" y="769"/>
                    <a:pt x="1403" y="768"/>
                  </a:cubicBezTo>
                  <a:close/>
                  <a:moveTo>
                    <a:pt x="1653" y="772"/>
                  </a:moveTo>
                  <a:cubicBezTo>
                    <a:pt x="1654" y="769"/>
                    <a:pt x="1654" y="766"/>
                    <a:pt x="1651" y="765"/>
                  </a:cubicBezTo>
                  <a:cubicBezTo>
                    <a:pt x="1649" y="767"/>
                    <a:pt x="1649" y="772"/>
                    <a:pt x="1653" y="772"/>
                  </a:cubicBezTo>
                  <a:close/>
                  <a:moveTo>
                    <a:pt x="1640" y="801"/>
                  </a:moveTo>
                  <a:cubicBezTo>
                    <a:pt x="1632" y="799"/>
                    <a:pt x="1636" y="785"/>
                    <a:pt x="1629" y="782"/>
                  </a:cubicBezTo>
                  <a:cubicBezTo>
                    <a:pt x="1626" y="787"/>
                    <a:pt x="1624" y="781"/>
                    <a:pt x="1622" y="783"/>
                  </a:cubicBezTo>
                  <a:cubicBezTo>
                    <a:pt x="1618" y="787"/>
                    <a:pt x="1620" y="806"/>
                    <a:pt x="1615" y="802"/>
                  </a:cubicBezTo>
                  <a:cubicBezTo>
                    <a:pt x="1614" y="804"/>
                    <a:pt x="1614" y="808"/>
                    <a:pt x="1611" y="808"/>
                  </a:cubicBezTo>
                  <a:cubicBezTo>
                    <a:pt x="1608" y="804"/>
                    <a:pt x="1604" y="796"/>
                    <a:pt x="1606" y="789"/>
                  </a:cubicBezTo>
                  <a:cubicBezTo>
                    <a:pt x="1600" y="785"/>
                    <a:pt x="1603" y="777"/>
                    <a:pt x="1598" y="772"/>
                  </a:cubicBezTo>
                  <a:cubicBezTo>
                    <a:pt x="1590" y="775"/>
                    <a:pt x="1583" y="772"/>
                    <a:pt x="1579" y="771"/>
                  </a:cubicBezTo>
                  <a:cubicBezTo>
                    <a:pt x="1577" y="770"/>
                    <a:pt x="1575" y="772"/>
                    <a:pt x="1575" y="772"/>
                  </a:cubicBezTo>
                  <a:cubicBezTo>
                    <a:pt x="1573" y="771"/>
                    <a:pt x="1572" y="769"/>
                    <a:pt x="1571" y="769"/>
                  </a:cubicBezTo>
                  <a:cubicBezTo>
                    <a:pt x="1559" y="767"/>
                    <a:pt x="1546" y="771"/>
                    <a:pt x="1536" y="775"/>
                  </a:cubicBezTo>
                  <a:cubicBezTo>
                    <a:pt x="1536" y="778"/>
                    <a:pt x="1536" y="781"/>
                    <a:pt x="1534" y="783"/>
                  </a:cubicBezTo>
                  <a:cubicBezTo>
                    <a:pt x="1527" y="784"/>
                    <a:pt x="1523" y="781"/>
                    <a:pt x="1519" y="785"/>
                  </a:cubicBezTo>
                  <a:cubicBezTo>
                    <a:pt x="1529" y="800"/>
                    <a:pt x="1514" y="805"/>
                    <a:pt x="1508" y="814"/>
                  </a:cubicBezTo>
                  <a:cubicBezTo>
                    <a:pt x="1504" y="815"/>
                    <a:pt x="1505" y="811"/>
                    <a:pt x="1502" y="811"/>
                  </a:cubicBezTo>
                  <a:cubicBezTo>
                    <a:pt x="1502" y="814"/>
                    <a:pt x="1502" y="817"/>
                    <a:pt x="1501" y="818"/>
                  </a:cubicBezTo>
                  <a:cubicBezTo>
                    <a:pt x="1494" y="819"/>
                    <a:pt x="1490" y="823"/>
                    <a:pt x="1488" y="830"/>
                  </a:cubicBezTo>
                  <a:cubicBezTo>
                    <a:pt x="1496" y="827"/>
                    <a:pt x="1504" y="831"/>
                    <a:pt x="1511" y="835"/>
                  </a:cubicBezTo>
                  <a:cubicBezTo>
                    <a:pt x="1517" y="832"/>
                    <a:pt x="1518" y="823"/>
                    <a:pt x="1525" y="825"/>
                  </a:cubicBezTo>
                  <a:cubicBezTo>
                    <a:pt x="1526" y="821"/>
                    <a:pt x="1526" y="816"/>
                    <a:pt x="1531" y="816"/>
                  </a:cubicBezTo>
                  <a:cubicBezTo>
                    <a:pt x="1536" y="818"/>
                    <a:pt x="1538" y="820"/>
                    <a:pt x="1543" y="817"/>
                  </a:cubicBezTo>
                  <a:cubicBezTo>
                    <a:pt x="1544" y="821"/>
                    <a:pt x="1548" y="823"/>
                    <a:pt x="1547" y="830"/>
                  </a:cubicBezTo>
                  <a:cubicBezTo>
                    <a:pt x="1549" y="832"/>
                    <a:pt x="1553" y="831"/>
                    <a:pt x="1553" y="835"/>
                  </a:cubicBezTo>
                  <a:cubicBezTo>
                    <a:pt x="1550" y="836"/>
                    <a:pt x="1548" y="836"/>
                    <a:pt x="1548" y="839"/>
                  </a:cubicBezTo>
                  <a:cubicBezTo>
                    <a:pt x="1548" y="843"/>
                    <a:pt x="1550" y="844"/>
                    <a:pt x="1551" y="847"/>
                  </a:cubicBezTo>
                  <a:cubicBezTo>
                    <a:pt x="1558" y="848"/>
                    <a:pt x="1567" y="859"/>
                    <a:pt x="1573" y="846"/>
                  </a:cubicBezTo>
                  <a:cubicBezTo>
                    <a:pt x="1577" y="851"/>
                    <a:pt x="1581" y="856"/>
                    <a:pt x="1586" y="860"/>
                  </a:cubicBezTo>
                  <a:cubicBezTo>
                    <a:pt x="1589" y="852"/>
                    <a:pt x="1585" y="845"/>
                    <a:pt x="1581" y="840"/>
                  </a:cubicBezTo>
                  <a:cubicBezTo>
                    <a:pt x="1584" y="835"/>
                    <a:pt x="1586" y="832"/>
                    <a:pt x="1587" y="825"/>
                  </a:cubicBezTo>
                  <a:cubicBezTo>
                    <a:pt x="1591" y="819"/>
                    <a:pt x="1600" y="823"/>
                    <a:pt x="1605" y="820"/>
                  </a:cubicBezTo>
                  <a:cubicBezTo>
                    <a:pt x="1605" y="822"/>
                    <a:pt x="1608" y="822"/>
                    <a:pt x="1608" y="824"/>
                  </a:cubicBezTo>
                  <a:cubicBezTo>
                    <a:pt x="1613" y="820"/>
                    <a:pt x="1617" y="823"/>
                    <a:pt x="1620" y="818"/>
                  </a:cubicBezTo>
                  <a:cubicBezTo>
                    <a:pt x="1622" y="822"/>
                    <a:pt x="1619" y="830"/>
                    <a:pt x="1624" y="831"/>
                  </a:cubicBezTo>
                  <a:cubicBezTo>
                    <a:pt x="1624" y="827"/>
                    <a:pt x="1624" y="825"/>
                    <a:pt x="1625" y="822"/>
                  </a:cubicBezTo>
                  <a:cubicBezTo>
                    <a:pt x="1626" y="821"/>
                    <a:pt x="1627" y="820"/>
                    <a:pt x="1629" y="821"/>
                  </a:cubicBezTo>
                  <a:cubicBezTo>
                    <a:pt x="1630" y="812"/>
                    <a:pt x="1618" y="807"/>
                    <a:pt x="1622" y="802"/>
                  </a:cubicBezTo>
                  <a:cubicBezTo>
                    <a:pt x="1626" y="804"/>
                    <a:pt x="1625" y="810"/>
                    <a:pt x="1629" y="810"/>
                  </a:cubicBezTo>
                  <a:cubicBezTo>
                    <a:pt x="1631" y="808"/>
                    <a:pt x="1631" y="805"/>
                    <a:pt x="1632" y="803"/>
                  </a:cubicBezTo>
                  <a:cubicBezTo>
                    <a:pt x="1633" y="806"/>
                    <a:pt x="1636" y="806"/>
                    <a:pt x="1637" y="807"/>
                  </a:cubicBezTo>
                  <a:cubicBezTo>
                    <a:pt x="1639" y="806"/>
                    <a:pt x="1639" y="803"/>
                    <a:pt x="1640" y="801"/>
                  </a:cubicBezTo>
                  <a:close/>
                  <a:moveTo>
                    <a:pt x="1690" y="771"/>
                  </a:moveTo>
                  <a:cubicBezTo>
                    <a:pt x="1689" y="771"/>
                    <a:pt x="1689" y="770"/>
                    <a:pt x="1687" y="770"/>
                  </a:cubicBezTo>
                  <a:cubicBezTo>
                    <a:pt x="1682" y="783"/>
                    <a:pt x="1689" y="800"/>
                    <a:pt x="1687" y="817"/>
                  </a:cubicBezTo>
                  <a:cubicBezTo>
                    <a:pt x="1686" y="825"/>
                    <a:pt x="1682" y="834"/>
                    <a:pt x="1682" y="842"/>
                  </a:cubicBezTo>
                  <a:cubicBezTo>
                    <a:pt x="1682" y="846"/>
                    <a:pt x="1685" y="849"/>
                    <a:pt x="1685" y="853"/>
                  </a:cubicBezTo>
                  <a:cubicBezTo>
                    <a:pt x="1685" y="856"/>
                    <a:pt x="1683" y="859"/>
                    <a:pt x="1683" y="862"/>
                  </a:cubicBezTo>
                  <a:cubicBezTo>
                    <a:pt x="1683" y="866"/>
                    <a:pt x="1685" y="870"/>
                    <a:pt x="1685" y="874"/>
                  </a:cubicBezTo>
                  <a:cubicBezTo>
                    <a:pt x="1686" y="893"/>
                    <a:pt x="1677" y="913"/>
                    <a:pt x="1681" y="934"/>
                  </a:cubicBezTo>
                  <a:cubicBezTo>
                    <a:pt x="1682" y="932"/>
                    <a:pt x="1680" y="928"/>
                    <a:pt x="1682" y="927"/>
                  </a:cubicBezTo>
                  <a:cubicBezTo>
                    <a:pt x="1686" y="930"/>
                    <a:pt x="1681" y="938"/>
                    <a:pt x="1685" y="942"/>
                  </a:cubicBezTo>
                  <a:cubicBezTo>
                    <a:pt x="1693" y="889"/>
                    <a:pt x="1694" y="828"/>
                    <a:pt x="1690" y="771"/>
                  </a:cubicBezTo>
                  <a:close/>
                  <a:moveTo>
                    <a:pt x="1401" y="779"/>
                  </a:moveTo>
                  <a:cubicBezTo>
                    <a:pt x="1404" y="780"/>
                    <a:pt x="1407" y="781"/>
                    <a:pt x="1411" y="780"/>
                  </a:cubicBezTo>
                  <a:cubicBezTo>
                    <a:pt x="1411" y="778"/>
                    <a:pt x="1413" y="778"/>
                    <a:pt x="1413" y="775"/>
                  </a:cubicBezTo>
                  <a:cubicBezTo>
                    <a:pt x="1409" y="772"/>
                    <a:pt x="1405" y="773"/>
                    <a:pt x="1401" y="775"/>
                  </a:cubicBezTo>
                  <a:lnTo>
                    <a:pt x="1401" y="779"/>
                  </a:lnTo>
                  <a:close/>
                  <a:moveTo>
                    <a:pt x="1654" y="776"/>
                  </a:moveTo>
                  <a:cubicBezTo>
                    <a:pt x="1652" y="782"/>
                    <a:pt x="1656" y="788"/>
                    <a:pt x="1653" y="794"/>
                  </a:cubicBezTo>
                  <a:cubicBezTo>
                    <a:pt x="1652" y="791"/>
                    <a:pt x="1653" y="785"/>
                    <a:pt x="1650" y="784"/>
                  </a:cubicBezTo>
                  <a:cubicBezTo>
                    <a:pt x="1645" y="794"/>
                    <a:pt x="1655" y="802"/>
                    <a:pt x="1649" y="812"/>
                  </a:cubicBezTo>
                  <a:cubicBezTo>
                    <a:pt x="1661" y="810"/>
                    <a:pt x="1658" y="786"/>
                    <a:pt x="1654" y="776"/>
                  </a:cubicBezTo>
                  <a:close/>
                  <a:moveTo>
                    <a:pt x="1387" y="786"/>
                  </a:moveTo>
                  <a:cubicBezTo>
                    <a:pt x="1390" y="785"/>
                    <a:pt x="1393" y="785"/>
                    <a:pt x="1393" y="780"/>
                  </a:cubicBezTo>
                  <a:cubicBezTo>
                    <a:pt x="1390" y="780"/>
                    <a:pt x="1389" y="782"/>
                    <a:pt x="1386" y="781"/>
                  </a:cubicBezTo>
                  <a:cubicBezTo>
                    <a:pt x="1385" y="784"/>
                    <a:pt x="1387" y="784"/>
                    <a:pt x="1387" y="786"/>
                  </a:cubicBezTo>
                  <a:close/>
                  <a:moveTo>
                    <a:pt x="1206" y="798"/>
                  </a:moveTo>
                  <a:cubicBezTo>
                    <a:pt x="1207" y="804"/>
                    <a:pt x="1216" y="809"/>
                    <a:pt x="1221" y="808"/>
                  </a:cubicBezTo>
                  <a:cubicBezTo>
                    <a:pt x="1220" y="802"/>
                    <a:pt x="1212" y="796"/>
                    <a:pt x="1206" y="798"/>
                  </a:cubicBezTo>
                  <a:close/>
                  <a:moveTo>
                    <a:pt x="1676" y="874"/>
                  </a:moveTo>
                  <a:cubicBezTo>
                    <a:pt x="1674" y="892"/>
                    <a:pt x="1667" y="913"/>
                    <a:pt x="1670" y="929"/>
                  </a:cubicBezTo>
                  <a:cubicBezTo>
                    <a:pt x="1677" y="896"/>
                    <a:pt x="1684" y="863"/>
                    <a:pt x="1679" y="822"/>
                  </a:cubicBezTo>
                  <a:cubicBezTo>
                    <a:pt x="1670" y="822"/>
                    <a:pt x="1670" y="805"/>
                    <a:pt x="1665" y="798"/>
                  </a:cubicBezTo>
                  <a:cubicBezTo>
                    <a:pt x="1664" y="805"/>
                    <a:pt x="1668" y="816"/>
                    <a:pt x="1670" y="824"/>
                  </a:cubicBezTo>
                  <a:cubicBezTo>
                    <a:pt x="1679" y="827"/>
                    <a:pt x="1684" y="849"/>
                    <a:pt x="1676" y="853"/>
                  </a:cubicBezTo>
                  <a:cubicBezTo>
                    <a:pt x="1676" y="845"/>
                    <a:pt x="1673" y="840"/>
                    <a:pt x="1671" y="834"/>
                  </a:cubicBezTo>
                  <a:cubicBezTo>
                    <a:pt x="1669" y="841"/>
                    <a:pt x="1673" y="851"/>
                    <a:pt x="1673" y="859"/>
                  </a:cubicBezTo>
                  <a:cubicBezTo>
                    <a:pt x="1669" y="865"/>
                    <a:pt x="1667" y="872"/>
                    <a:pt x="1667" y="882"/>
                  </a:cubicBezTo>
                  <a:cubicBezTo>
                    <a:pt x="1660" y="888"/>
                    <a:pt x="1660" y="906"/>
                    <a:pt x="1664" y="913"/>
                  </a:cubicBezTo>
                  <a:cubicBezTo>
                    <a:pt x="1668" y="899"/>
                    <a:pt x="1671" y="886"/>
                    <a:pt x="1676" y="874"/>
                  </a:cubicBezTo>
                  <a:close/>
                  <a:moveTo>
                    <a:pt x="1221" y="823"/>
                  </a:moveTo>
                  <a:cubicBezTo>
                    <a:pt x="1223" y="826"/>
                    <a:pt x="1231" y="829"/>
                    <a:pt x="1236" y="825"/>
                  </a:cubicBezTo>
                  <a:cubicBezTo>
                    <a:pt x="1236" y="813"/>
                    <a:pt x="1217" y="811"/>
                    <a:pt x="1221" y="823"/>
                  </a:cubicBezTo>
                  <a:close/>
                  <a:moveTo>
                    <a:pt x="1644" y="820"/>
                  </a:moveTo>
                  <a:cubicBezTo>
                    <a:pt x="1642" y="819"/>
                    <a:pt x="1642" y="816"/>
                    <a:pt x="1639" y="817"/>
                  </a:cubicBezTo>
                  <a:cubicBezTo>
                    <a:pt x="1639" y="821"/>
                    <a:pt x="1641" y="824"/>
                    <a:pt x="1641" y="828"/>
                  </a:cubicBezTo>
                  <a:cubicBezTo>
                    <a:pt x="1639" y="827"/>
                    <a:pt x="1638" y="829"/>
                    <a:pt x="1636" y="829"/>
                  </a:cubicBezTo>
                  <a:cubicBezTo>
                    <a:pt x="1637" y="833"/>
                    <a:pt x="1632" y="836"/>
                    <a:pt x="1635" y="839"/>
                  </a:cubicBezTo>
                  <a:cubicBezTo>
                    <a:pt x="1636" y="836"/>
                    <a:pt x="1638" y="840"/>
                    <a:pt x="1639" y="840"/>
                  </a:cubicBezTo>
                  <a:cubicBezTo>
                    <a:pt x="1640" y="839"/>
                    <a:pt x="1640" y="838"/>
                    <a:pt x="1641" y="837"/>
                  </a:cubicBezTo>
                  <a:cubicBezTo>
                    <a:pt x="1643" y="841"/>
                    <a:pt x="1643" y="846"/>
                    <a:pt x="1648" y="847"/>
                  </a:cubicBezTo>
                  <a:cubicBezTo>
                    <a:pt x="1649" y="837"/>
                    <a:pt x="1645" y="833"/>
                    <a:pt x="1642" y="827"/>
                  </a:cubicBezTo>
                  <a:cubicBezTo>
                    <a:pt x="1644" y="826"/>
                    <a:pt x="1644" y="823"/>
                    <a:pt x="1644" y="820"/>
                  </a:cubicBezTo>
                  <a:close/>
                  <a:moveTo>
                    <a:pt x="1610" y="859"/>
                  </a:moveTo>
                  <a:cubicBezTo>
                    <a:pt x="1612" y="852"/>
                    <a:pt x="1615" y="843"/>
                    <a:pt x="1609" y="839"/>
                  </a:cubicBezTo>
                  <a:cubicBezTo>
                    <a:pt x="1612" y="847"/>
                    <a:pt x="1607" y="853"/>
                    <a:pt x="1610" y="859"/>
                  </a:cubicBezTo>
                  <a:close/>
                  <a:moveTo>
                    <a:pt x="1665" y="849"/>
                  </a:moveTo>
                  <a:cubicBezTo>
                    <a:pt x="1666" y="843"/>
                    <a:pt x="1660" y="839"/>
                    <a:pt x="1658" y="840"/>
                  </a:cubicBezTo>
                  <a:cubicBezTo>
                    <a:pt x="1661" y="842"/>
                    <a:pt x="1660" y="848"/>
                    <a:pt x="1665" y="849"/>
                  </a:cubicBezTo>
                  <a:close/>
                  <a:moveTo>
                    <a:pt x="1653" y="849"/>
                  </a:moveTo>
                  <a:cubicBezTo>
                    <a:pt x="1651" y="852"/>
                    <a:pt x="1649" y="859"/>
                    <a:pt x="1653" y="860"/>
                  </a:cubicBezTo>
                  <a:cubicBezTo>
                    <a:pt x="1656" y="859"/>
                    <a:pt x="1657" y="849"/>
                    <a:pt x="1653" y="849"/>
                  </a:cubicBezTo>
                  <a:close/>
                  <a:moveTo>
                    <a:pt x="1621" y="878"/>
                  </a:moveTo>
                  <a:cubicBezTo>
                    <a:pt x="1619" y="883"/>
                    <a:pt x="1621" y="890"/>
                    <a:pt x="1625" y="892"/>
                  </a:cubicBezTo>
                  <a:cubicBezTo>
                    <a:pt x="1625" y="886"/>
                    <a:pt x="1624" y="881"/>
                    <a:pt x="1621" y="878"/>
                  </a:cubicBezTo>
                  <a:close/>
                  <a:moveTo>
                    <a:pt x="1361" y="891"/>
                  </a:moveTo>
                  <a:cubicBezTo>
                    <a:pt x="1350" y="894"/>
                    <a:pt x="1342" y="901"/>
                    <a:pt x="1334" y="906"/>
                  </a:cubicBezTo>
                  <a:cubicBezTo>
                    <a:pt x="1345" y="911"/>
                    <a:pt x="1358" y="901"/>
                    <a:pt x="1361" y="891"/>
                  </a:cubicBezTo>
                  <a:close/>
                  <a:moveTo>
                    <a:pt x="1644" y="913"/>
                  </a:moveTo>
                  <a:cubicBezTo>
                    <a:pt x="1644" y="917"/>
                    <a:pt x="1645" y="920"/>
                    <a:pt x="1647" y="922"/>
                  </a:cubicBezTo>
                  <a:cubicBezTo>
                    <a:pt x="1647" y="914"/>
                    <a:pt x="1647" y="914"/>
                    <a:pt x="1647" y="914"/>
                  </a:cubicBezTo>
                  <a:cubicBezTo>
                    <a:pt x="1645" y="914"/>
                    <a:pt x="1645" y="913"/>
                    <a:pt x="1644" y="913"/>
                  </a:cubicBezTo>
                  <a:close/>
                  <a:moveTo>
                    <a:pt x="1645" y="965"/>
                  </a:moveTo>
                  <a:cubicBezTo>
                    <a:pt x="1650" y="950"/>
                    <a:pt x="1646" y="926"/>
                    <a:pt x="1638" y="916"/>
                  </a:cubicBezTo>
                  <a:cubicBezTo>
                    <a:pt x="1639" y="934"/>
                    <a:pt x="1644" y="947"/>
                    <a:pt x="1645" y="965"/>
                  </a:cubicBezTo>
                  <a:close/>
                  <a:moveTo>
                    <a:pt x="1615" y="935"/>
                  </a:moveTo>
                  <a:cubicBezTo>
                    <a:pt x="1614" y="937"/>
                    <a:pt x="1613" y="943"/>
                    <a:pt x="1616" y="944"/>
                  </a:cubicBezTo>
                  <a:cubicBezTo>
                    <a:pt x="1617" y="941"/>
                    <a:pt x="1617" y="937"/>
                    <a:pt x="1615" y="935"/>
                  </a:cubicBezTo>
                  <a:close/>
                  <a:moveTo>
                    <a:pt x="1660" y="949"/>
                  </a:moveTo>
                  <a:cubicBezTo>
                    <a:pt x="1653" y="953"/>
                    <a:pt x="1657" y="939"/>
                    <a:pt x="1653" y="937"/>
                  </a:cubicBezTo>
                  <a:cubicBezTo>
                    <a:pt x="1652" y="950"/>
                    <a:pt x="1656" y="959"/>
                    <a:pt x="1660" y="968"/>
                  </a:cubicBezTo>
                  <a:cubicBezTo>
                    <a:pt x="1661" y="964"/>
                    <a:pt x="1660" y="956"/>
                    <a:pt x="1660" y="949"/>
                  </a:cubicBezTo>
                  <a:close/>
                  <a:moveTo>
                    <a:pt x="1663" y="972"/>
                  </a:moveTo>
                  <a:cubicBezTo>
                    <a:pt x="1665" y="970"/>
                    <a:pt x="1668" y="964"/>
                    <a:pt x="1663" y="962"/>
                  </a:cubicBezTo>
                  <a:cubicBezTo>
                    <a:pt x="1663" y="965"/>
                    <a:pt x="1659" y="971"/>
                    <a:pt x="1663" y="972"/>
                  </a:cubicBezTo>
                  <a:close/>
                  <a:moveTo>
                    <a:pt x="1674" y="971"/>
                  </a:moveTo>
                  <a:cubicBezTo>
                    <a:pt x="1674" y="974"/>
                    <a:pt x="1673" y="982"/>
                    <a:pt x="1675" y="979"/>
                  </a:cubicBezTo>
                  <a:cubicBezTo>
                    <a:pt x="1674" y="977"/>
                    <a:pt x="1675" y="969"/>
                    <a:pt x="1674" y="971"/>
                  </a:cubicBezTo>
                  <a:close/>
                  <a:moveTo>
                    <a:pt x="1656" y="973"/>
                  </a:moveTo>
                  <a:cubicBezTo>
                    <a:pt x="1655" y="975"/>
                    <a:pt x="1652" y="981"/>
                    <a:pt x="1654" y="984"/>
                  </a:cubicBezTo>
                  <a:cubicBezTo>
                    <a:pt x="1656" y="980"/>
                    <a:pt x="1656" y="984"/>
                    <a:pt x="1657" y="985"/>
                  </a:cubicBezTo>
                  <a:cubicBezTo>
                    <a:pt x="1660" y="982"/>
                    <a:pt x="1660" y="975"/>
                    <a:pt x="1656" y="973"/>
                  </a:cubicBezTo>
                  <a:close/>
                  <a:moveTo>
                    <a:pt x="1663" y="974"/>
                  </a:moveTo>
                  <a:cubicBezTo>
                    <a:pt x="1662" y="977"/>
                    <a:pt x="1660" y="988"/>
                    <a:pt x="1665" y="989"/>
                  </a:cubicBezTo>
                  <a:cubicBezTo>
                    <a:pt x="1666" y="984"/>
                    <a:pt x="1667" y="977"/>
                    <a:pt x="1663" y="974"/>
                  </a:cubicBezTo>
                  <a:close/>
                  <a:moveTo>
                    <a:pt x="1271" y="1110"/>
                  </a:moveTo>
                  <a:cubicBezTo>
                    <a:pt x="1281" y="1099"/>
                    <a:pt x="1266" y="1092"/>
                    <a:pt x="1265" y="1081"/>
                  </a:cubicBezTo>
                  <a:cubicBezTo>
                    <a:pt x="1262" y="1065"/>
                    <a:pt x="1278" y="1057"/>
                    <a:pt x="1281" y="1042"/>
                  </a:cubicBezTo>
                  <a:cubicBezTo>
                    <a:pt x="1281" y="1042"/>
                    <a:pt x="1280" y="1041"/>
                    <a:pt x="1279" y="1042"/>
                  </a:cubicBezTo>
                  <a:cubicBezTo>
                    <a:pt x="1277" y="1046"/>
                    <a:pt x="1270" y="1046"/>
                    <a:pt x="1266" y="1048"/>
                  </a:cubicBezTo>
                  <a:cubicBezTo>
                    <a:pt x="1262" y="1053"/>
                    <a:pt x="1266" y="1064"/>
                    <a:pt x="1259" y="1065"/>
                  </a:cubicBezTo>
                  <a:cubicBezTo>
                    <a:pt x="1258" y="1061"/>
                    <a:pt x="1261" y="1060"/>
                    <a:pt x="1260" y="1057"/>
                  </a:cubicBezTo>
                  <a:cubicBezTo>
                    <a:pt x="1250" y="1056"/>
                    <a:pt x="1259" y="1073"/>
                    <a:pt x="1250" y="1073"/>
                  </a:cubicBezTo>
                  <a:cubicBezTo>
                    <a:pt x="1245" y="1072"/>
                    <a:pt x="1244" y="1067"/>
                    <a:pt x="1239" y="1066"/>
                  </a:cubicBezTo>
                  <a:cubicBezTo>
                    <a:pt x="1237" y="1066"/>
                    <a:pt x="1238" y="1069"/>
                    <a:pt x="1236" y="1069"/>
                  </a:cubicBezTo>
                  <a:cubicBezTo>
                    <a:pt x="1238" y="1077"/>
                    <a:pt x="1244" y="1081"/>
                    <a:pt x="1242" y="1090"/>
                  </a:cubicBezTo>
                  <a:cubicBezTo>
                    <a:pt x="1246" y="1089"/>
                    <a:pt x="1249" y="1091"/>
                    <a:pt x="1249" y="1094"/>
                  </a:cubicBezTo>
                  <a:cubicBezTo>
                    <a:pt x="1246" y="1105"/>
                    <a:pt x="1258" y="1113"/>
                    <a:pt x="1258" y="1127"/>
                  </a:cubicBezTo>
                  <a:cubicBezTo>
                    <a:pt x="1264" y="1127"/>
                    <a:pt x="1264" y="1127"/>
                    <a:pt x="1264" y="1127"/>
                  </a:cubicBezTo>
                  <a:cubicBezTo>
                    <a:pt x="1266" y="1120"/>
                    <a:pt x="1256" y="1112"/>
                    <a:pt x="1266" y="1108"/>
                  </a:cubicBezTo>
                  <a:cubicBezTo>
                    <a:pt x="1267" y="1109"/>
                    <a:pt x="1269" y="1110"/>
                    <a:pt x="1271" y="1110"/>
                  </a:cubicBezTo>
                  <a:close/>
                  <a:moveTo>
                    <a:pt x="1304" y="1191"/>
                  </a:moveTo>
                  <a:cubicBezTo>
                    <a:pt x="1301" y="1177"/>
                    <a:pt x="1291" y="1163"/>
                    <a:pt x="1287" y="1150"/>
                  </a:cubicBezTo>
                  <a:cubicBezTo>
                    <a:pt x="1286" y="1149"/>
                    <a:pt x="1288" y="1147"/>
                    <a:pt x="1288" y="1145"/>
                  </a:cubicBezTo>
                  <a:cubicBezTo>
                    <a:pt x="1286" y="1138"/>
                    <a:pt x="1282" y="1132"/>
                    <a:pt x="1282" y="1124"/>
                  </a:cubicBezTo>
                  <a:cubicBezTo>
                    <a:pt x="1277" y="1124"/>
                    <a:pt x="1277" y="1128"/>
                    <a:pt x="1273" y="1128"/>
                  </a:cubicBezTo>
                  <a:cubicBezTo>
                    <a:pt x="1273" y="1126"/>
                    <a:pt x="1273" y="1125"/>
                    <a:pt x="1271" y="1125"/>
                  </a:cubicBezTo>
                  <a:cubicBezTo>
                    <a:pt x="1263" y="1137"/>
                    <a:pt x="1281" y="1154"/>
                    <a:pt x="1272" y="1166"/>
                  </a:cubicBezTo>
                  <a:cubicBezTo>
                    <a:pt x="1284" y="1169"/>
                    <a:pt x="1279" y="1185"/>
                    <a:pt x="1283" y="1191"/>
                  </a:cubicBezTo>
                  <a:cubicBezTo>
                    <a:pt x="1282" y="1194"/>
                    <a:pt x="1280" y="1195"/>
                    <a:pt x="1280" y="1198"/>
                  </a:cubicBezTo>
                  <a:cubicBezTo>
                    <a:pt x="1282" y="1203"/>
                    <a:pt x="1284" y="1202"/>
                    <a:pt x="1283" y="1210"/>
                  </a:cubicBezTo>
                  <a:cubicBezTo>
                    <a:pt x="1289" y="1212"/>
                    <a:pt x="1298" y="1213"/>
                    <a:pt x="1303" y="1217"/>
                  </a:cubicBezTo>
                  <a:cubicBezTo>
                    <a:pt x="1310" y="1213"/>
                    <a:pt x="1306" y="1210"/>
                    <a:pt x="1305" y="1205"/>
                  </a:cubicBezTo>
                  <a:cubicBezTo>
                    <a:pt x="1304" y="1201"/>
                    <a:pt x="1305" y="1196"/>
                    <a:pt x="1304" y="1191"/>
                  </a:cubicBezTo>
                  <a:close/>
                  <a:moveTo>
                    <a:pt x="1208" y="1130"/>
                  </a:moveTo>
                  <a:cubicBezTo>
                    <a:pt x="1208" y="1133"/>
                    <a:pt x="1204" y="1136"/>
                    <a:pt x="1206" y="1138"/>
                  </a:cubicBezTo>
                  <a:cubicBezTo>
                    <a:pt x="1210" y="1138"/>
                    <a:pt x="1213" y="1136"/>
                    <a:pt x="1212" y="1131"/>
                  </a:cubicBezTo>
                  <a:cubicBezTo>
                    <a:pt x="1210" y="1131"/>
                    <a:pt x="1210" y="1130"/>
                    <a:pt x="1208" y="1130"/>
                  </a:cubicBezTo>
                  <a:close/>
                  <a:moveTo>
                    <a:pt x="327" y="1189"/>
                  </a:moveTo>
                  <a:cubicBezTo>
                    <a:pt x="325" y="1196"/>
                    <a:pt x="331" y="1208"/>
                    <a:pt x="336" y="1208"/>
                  </a:cubicBezTo>
                  <a:cubicBezTo>
                    <a:pt x="334" y="1201"/>
                    <a:pt x="333" y="1192"/>
                    <a:pt x="327" y="1189"/>
                  </a:cubicBezTo>
                  <a:close/>
                  <a:moveTo>
                    <a:pt x="1468" y="1210"/>
                  </a:moveTo>
                  <a:cubicBezTo>
                    <a:pt x="1469" y="1212"/>
                    <a:pt x="1468" y="1218"/>
                    <a:pt x="1471" y="1219"/>
                  </a:cubicBezTo>
                  <a:cubicBezTo>
                    <a:pt x="1473" y="1218"/>
                    <a:pt x="1475" y="1216"/>
                    <a:pt x="1474" y="1211"/>
                  </a:cubicBezTo>
                  <a:cubicBezTo>
                    <a:pt x="1472" y="1211"/>
                    <a:pt x="1470" y="1210"/>
                    <a:pt x="1468" y="1210"/>
                  </a:cubicBezTo>
                  <a:close/>
                  <a:moveTo>
                    <a:pt x="340" y="1216"/>
                  </a:moveTo>
                  <a:cubicBezTo>
                    <a:pt x="341" y="1213"/>
                    <a:pt x="339" y="1212"/>
                    <a:pt x="336" y="1212"/>
                  </a:cubicBezTo>
                  <a:cubicBezTo>
                    <a:pt x="336" y="1215"/>
                    <a:pt x="338" y="1216"/>
                    <a:pt x="340" y="1216"/>
                  </a:cubicBezTo>
                  <a:close/>
                  <a:moveTo>
                    <a:pt x="1410" y="1214"/>
                  </a:moveTo>
                  <a:cubicBezTo>
                    <a:pt x="1409" y="1216"/>
                    <a:pt x="1405" y="1216"/>
                    <a:pt x="1406" y="1219"/>
                  </a:cubicBezTo>
                  <a:cubicBezTo>
                    <a:pt x="1408" y="1222"/>
                    <a:pt x="1413" y="1217"/>
                    <a:pt x="1410" y="1214"/>
                  </a:cubicBezTo>
                  <a:close/>
                  <a:moveTo>
                    <a:pt x="1293" y="1220"/>
                  </a:moveTo>
                  <a:cubicBezTo>
                    <a:pt x="1293" y="1222"/>
                    <a:pt x="1291" y="1228"/>
                    <a:pt x="1293" y="1230"/>
                  </a:cubicBezTo>
                  <a:cubicBezTo>
                    <a:pt x="1294" y="1226"/>
                    <a:pt x="1298" y="1225"/>
                    <a:pt x="1297" y="1220"/>
                  </a:cubicBezTo>
                  <a:lnTo>
                    <a:pt x="1293" y="1220"/>
                  </a:lnTo>
                  <a:close/>
                  <a:moveTo>
                    <a:pt x="1425" y="1225"/>
                  </a:moveTo>
                  <a:cubicBezTo>
                    <a:pt x="1424" y="1227"/>
                    <a:pt x="1424" y="1230"/>
                    <a:pt x="1423" y="1233"/>
                  </a:cubicBezTo>
                  <a:cubicBezTo>
                    <a:pt x="1426" y="1232"/>
                    <a:pt x="1429" y="1226"/>
                    <a:pt x="1425" y="1225"/>
                  </a:cubicBezTo>
                  <a:close/>
                  <a:moveTo>
                    <a:pt x="1402" y="1226"/>
                  </a:moveTo>
                  <a:cubicBezTo>
                    <a:pt x="1400" y="1233"/>
                    <a:pt x="1392" y="1238"/>
                    <a:pt x="1394" y="1247"/>
                  </a:cubicBezTo>
                  <a:cubicBezTo>
                    <a:pt x="1389" y="1249"/>
                    <a:pt x="1389" y="1255"/>
                    <a:pt x="1387" y="1259"/>
                  </a:cubicBezTo>
                  <a:cubicBezTo>
                    <a:pt x="1392" y="1259"/>
                    <a:pt x="1389" y="1263"/>
                    <a:pt x="1391" y="1267"/>
                  </a:cubicBezTo>
                  <a:cubicBezTo>
                    <a:pt x="1407" y="1262"/>
                    <a:pt x="1407" y="1247"/>
                    <a:pt x="1417" y="1237"/>
                  </a:cubicBezTo>
                  <a:cubicBezTo>
                    <a:pt x="1409" y="1238"/>
                    <a:pt x="1404" y="1232"/>
                    <a:pt x="1402" y="1226"/>
                  </a:cubicBezTo>
                  <a:close/>
                  <a:moveTo>
                    <a:pt x="384" y="1283"/>
                  </a:moveTo>
                  <a:cubicBezTo>
                    <a:pt x="384" y="1280"/>
                    <a:pt x="383" y="1279"/>
                    <a:pt x="382" y="1277"/>
                  </a:cubicBezTo>
                  <a:cubicBezTo>
                    <a:pt x="380" y="1277"/>
                    <a:pt x="380" y="1277"/>
                    <a:pt x="380" y="1277"/>
                  </a:cubicBezTo>
                  <a:cubicBezTo>
                    <a:pt x="378" y="1279"/>
                    <a:pt x="383" y="1282"/>
                    <a:pt x="384" y="1283"/>
                  </a:cubicBezTo>
                  <a:close/>
                  <a:moveTo>
                    <a:pt x="394" y="1300"/>
                  </a:moveTo>
                  <a:cubicBezTo>
                    <a:pt x="392" y="1298"/>
                    <a:pt x="393" y="1295"/>
                    <a:pt x="389" y="1295"/>
                  </a:cubicBezTo>
                  <a:cubicBezTo>
                    <a:pt x="390" y="1297"/>
                    <a:pt x="391" y="1303"/>
                    <a:pt x="394" y="1300"/>
                  </a:cubicBezTo>
                  <a:close/>
                  <a:moveTo>
                    <a:pt x="395" y="1315"/>
                  </a:moveTo>
                  <a:cubicBezTo>
                    <a:pt x="399" y="1316"/>
                    <a:pt x="399" y="1308"/>
                    <a:pt x="396" y="1308"/>
                  </a:cubicBezTo>
                  <a:cubicBezTo>
                    <a:pt x="397" y="1312"/>
                    <a:pt x="394" y="1312"/>
                    <a:pt x="395" y="1315"/>
                  </a:cubicBezTo>
                  <a:close/>
                  <a:moveTo>
                    <a:pt x="356" y="1359"/>
                  </a:moveTo>
                  <a:cubicBezTo>
                    <a:pt x="354" y="1355"/>
                    <a:pt x="356" y="1356"/>
                    <a:pt x="357" y="1353"/>
                  </a:cubicBezTo>
                  <a:cubicBezTo>
                    <a:pt x="355" y="1351"/>
                    <a:pt x="353" y="1348"/>
                    <a:pt x="349" y="1348"/>
                  </a:cubicBezTo>
                  <a:cubicBezTo>
                    <a:pt x="347" y="1352"/>
                    <a:pt x="343" y="1362"/>
                    <a:pt x="356" y="1359"/>
                  </a:cubicBezTo>
                  <a:close/>
                  <a:moveTo>
                    <a:pt x="561" y="16"/>
                  </a:moveTo>
                  <a:cubicBezTo>
                    <a:pt x="555" y="19"/>
                    <a:pt x="539" y="22"/>
                    <a:pt x="541" y="25"/>
                  </a:cubicBezTo>
                  <a:cubicBezTo>
                    <a:pt x="546" y="21"/>
                    <a:pt x="556" y="21"/>
                    <a:pt x="561" y="16"/>
                  </a:cubicBezTo>
                  <a:close/>
                  <a:moveTo>
                    <a:pt x="826" y="55"/>
                  </a:moveTo>
                  <a:cubicBezTo>
                    <a:pt x="825" y="51"/>
                    <a:pt x="816" y="51"/>
                    <a:pt x="817" y="48"/>
                  </a:cubicBezTo>
                  <a:cubicBezTo>
                    <a:pt x="820" y="49"/>
                    <a:pt x="827" y="50"/>
                    <a:pt x="829" y="48"/>
                  </a:cubicBezTo>
                  <a:cubicBezTo>
                    <a:pt x="828" y="48"/>
                    <a:pt x="828" y="46"/>
                    <a:pt x="828" y="45"/>
                  </a:cubicBezTo>
                  <a:cubicBezTo>
                    <a:pt x="826" y="42"/>
                    <a:pt x="821" y="47"/>
                    <a:pt x="819" y="44"/>
                  </a:cubicBezTo>
                  <a:cubicBezTo>
                    <a:pt x="822" y="43"/>
                    <a:pt x="824" y="43"/>
                    <a:pt x="824" y="40"/>
                  </a:cubicBezTo>
                  <a:cubicBezTo>
                    <a:pt x="811" y="35"/>
                    <a:pt x="798" y="34"/>
                    <a:pt x="785" y="31"/>
                  </a:cubicBezTo>
                  <a:cubicBezTo>
                    <a:pt x="781" y="32"/>
                    <a:pt x="772" y="33"/>
                    <a:pt x="773" y="27"/>
                  </a:cubicBezTo>
                  <a:cubicBezTo>
                    <a:pt x="781" y="29"/>
                    <a:pt x="787" y="26"/>
                    <a:pt x="796" y="27"/>
                  </a:cubicBezTo>
                  <a:cubicBezTo>
                    <a:pt x="795" y="23"/>
                    <a:pt x="796" y="24"/>
                    <a:pt x="797" y="21"/>
                  </a:cubicBezTo>
                  <a:cubicBezTo>
                    <a:pt x="781" y="17"/>
                    <a:pt x="771" y="22"/>
                    <a:pt x="757" y="19"/>
                  </a:cubicBezTo>
                  <a:cubicBezTo>
                    <a:pt x="761" y="17"/>
                    <a:pt x="766" y="16"/>
                    <a:pt x="768" y="11"/>
                  </a:cubicBezTo>
                  <a:cubicBezTo>
                    <a:pt x="752" y="11"/>
                    <a:pt x="738" y="6"/>
                    <a:pt x="725" y="5"/>
                  </a:cubicBezTo>
                  <a:cubicBezTo>
                    <a:pt x="712" y="4"/>
                    <a:pt x="705" y="7"/>
                    <a:pt x="693" y="9"/>
                  </a:cubicBezTo>
                  <a:cubicBezTo>
                    <a:pt x="683" y="10"/>
                    <a:pt x="671" y="10"/>
                    <a:pt x="662" y="11"/>
                  </a:cubicBezTo>
                  <a:cubicBezTo>
                    <a:pt x="651" y="13"/>
                    <a:pt x="643" y="20"/>
                    <a:pt x="635" y="15"/>
                  </a:cubicBezTo>
                  <a:cubicBezTo>
                    <a:pt x="630" y="19"/>
                    <a:pt x="620" y="12"/>
                    <a:pt x="615" y="17"/>
                  </a:cubicBezTo>
                  <a:cubicBezTo>
                    <a:pt x="608" y="14"/>
                    <a:pt x="603" y="20"/>
                    <a:pt x="595" y="21"/>
                  </a:cubicBezTo>
                  <a:cubicBezTo>
                    <a:pt x="595" y="21"/>
                    <a:pt x="594" y="19"/>
                    <a:pt x="593" y="19"/>
                  </a:cubicBezTo>
                  <a:cubicBezTo>
                    <a:pt x="584" y="20"/>
                    <a:pt x="575" y="27"/>
                    <a:pt x="565" y="26"/>
                  </a:cubicBezTo>
                  <a:cubicBezTo>
                    <a:pt x="575" y="23"/>
                    <a:pt x="579" y="19"/>
                    <a:pt x="588" y="13"/>
                  </a:cubicBezTo>
                  <a:cubicBezTo>
                    <a:pt x="566" y="13"/>
                    <a:pt x="548" y="24"/>
                    <a:pt x="529" y="32"/>
                  </a:cubicBezTo>
                  <a:cubicBezTo>
                    <a:pt x="530" y="32"/>
                    <a:pt x="532" y="31"/>
                    <a:pt x="532" y="33"/>
                  </a:cubicBezTo>
                  <a:cubicBezTo>
                    <a:pt x="530" y="33"/>
                    <a:pt x="530" y="33"/>
                    <a:pt x="531" y="34"/>
                  </a:cubicBezTo>
                  <a:cubicBezTo>
                    <a:pt x="527" y="33"/>
                    <a:pt x="520" y="40"/>
                    <a:pt x="515" y="37"/>
                  </a:cubicBezTo>
                  <a:cubicBezTo>
                    <a:pt x="523" y="35"/>
                    <a:pt x="528" y="30"/>
                    <a:pt x="534" y="26"/>
                  </a:cubicBezTo>
                  <a:cubicBezTo>
                    <a:pt x="527" y="29"/>
                    <a:pt x="519" y="31"/>
                    <a:pt x="513" y="35"/>
                  </a:cubicBezTo>
                  <a:cubicBezTo>
                    <a:pt x="514" y="36"/>
                    <a:pt x="515" y="35"/>
                    <a:pt x="515" y="36"/>
                  </a:cubicBezTo>
                  <a:cubicBezTo>
                    <a:pt x="505" y="36"/>
                    <a:pt x="497" y="43"/>
                    <a:pt x="488" y="46"/>
                  </a:cubicBezTo>
                  <a:cubicBezTo>
                    <a:pt x="481" y="49"/>
                    <a:pt x="473" y="50"/>
                    <a:pt x="467" y="56"/>
                  </a:cubicBezTo>
                  <a:cubicBezTo>
                    <a:pt x="468" y="55"/>
                    <a:pt x="470" y="56"/>
                    <a:pt x="470" y="55"/>
                  </a:cubicBezTo>
                  <a:cubicBezTo>
                    <a:pt x="469" y="60"/>
                    <a:pt x="447" y="63"/>
                    <a:pt x="443" y="69"/>
                  </a:cubicBezTo>
                  <a:cubicBezTo>
                    <a:pt x="450" y="70"/>
                    <a:pt x="458" y="61"/>
                    <a:pt x="464" y="61"/>
                  </a:cubicBezTo>
                  <a:cubicBezTo>
                    <a:pt x="463" y="64"/>
                    <a:pt x="461" y="64"/>
                    <a:pt x="460" y="66"/>
                  </a:cubicBezTo>
                  <a:cubicBezTo>
                    <a:pt x="462" y="73"/>
                    <a:pt x="454" y="86"/>
                    <a:pt x="444" y="86"/>
                  </a:cubicBezTo>
                  <a:cubicBezTo>
                    <a:pt x="441" y="91"/>
                    <a:pt x="436" y="93"/>
                    <a:pt x="432" y="97"/>
                  </a:cubicBezTo>
                  <a:cubicBezTo>
                    <a:pt x="418" y="99"/>
                    <a:pt x="404" y="111"/>
                    <a:pt x="391" y="116"/>
                  </a:cubicBezTo>
                  <a:cubicBezTo>
                    <a:pt x="388" y="117"/>
                    <a:pt x="383" y="118"/>
                    <a:pt x="381" y="119"/>
                  </a:cubicBezTo>
                  <a:cubicBezTo>
                    <a:pt x="377" y="122"/>
                    <a:pt x="374" y="128"/>
                    <a:pt x="370" y="132"/>
                  </a:cubicBezTo>
                  <a:cubicBezTo>
                    <a:pt x="363" y="140"/>
                    <a:pt x="355" y="144"/>
                    <a:pt x="348" y="149"/>
                  </a:cubicBezTo>
                  <a:cubicBezTo>
                    <a:pt x="349" y="138"/>
                    <a:pt x="363" y="132"/>
                    <a:pt x="370" y="124"/>
                  </a:cubicBezTo>
                  <a:cubicBezTo>
                    <a:pt x="369" y="124"/>
                    <a:pt x="366" y="124"/>
                    <a:pt x="366" y="123"/>
                  </a:cubicBezTo>
                  <a:cubicBezTo>
                    <a:pt x="380" y="105"/>
                    <a:pt x="405" y="94"/>
                    <a:pt x="419" y="81"/>
                  </a:cubicBezTo>
                  <a:cubicBezTo>
                    <a:pt x="375" y="105"/>
                    <a:pt x="332" y="135"/>
                    <a:pt x="295" y="165"/>
                  </a:cubicBezTo>
                  <a:cubicBezTo>
                    <a:pt x="288" y="171"/>
                    <a:pt x="278" y="177"/>
                    <a:pt x="274" y="186"/>
                  </a:cubicBezTo>
                  <a:cubicBezTo>
                    <a:pt x="277" y="183"/>
                    <a:pt x="284" y="178"/>
                    <a:pt x="288" y="178"/>
                  </a:cubicBezTo>
                  <a:cubicBezTo>
                    <a:pt x="285" y="181"/>
                    <a:pt x="289" y="185"/>
                    <a:pt x="285" y="187"/>
                  </a:cubicBezTo>
                  <a:cubicBezTo>
                    <a:pt x="284" y="186"/>
                    <a:pt x="283" y="184"/>
                    <a:pt x="280" y="185"/>
                  </a:cubicBezTo>
                  <a:cubicBezTo>
                    <a:pt x="268" y="194"/>
                    <a:pt x="259" y="208"/>
                    <a:pt x="249" y="216"/>
                  </a:cubicBezTo>
                  <a:cubicBezTo>
                    <a:pt x="249" y="216"/>
                    <a:pt x="249" y="216"/>
                    <a:pt x="249" y="216"/>
                  </a:cubicBezTo>
                  <a:cubicBezTo>
                    <a:pt x="245" y="222"/>
                    <a:pt x="236" y="223"/>
                    <a:pt x="234" y="230"/>
                  </a:cubicBezTo>
                  <a:cubicBezTo>
                    <a:pt x="239" y="230"/>
                    <a:pt x="236" y="233"/>
                    <a:pt x="237" y="235"/>
                  </a:cubicBezTo>
                  <a:cubicBezTo>
                    <a:pt x="246" y="233"/>
                    <a:pt x="246" y="224"/>
                    <a:pt x="249" y="219"/>
                  </a:cubicBezTo>
                  <a:cubicBezTo>
                    <a:pt x="255" y="221"/>
                    <a:pt x="255" y="224"/>
                    <a:pt x="260" y="226"/>
                  </a:cubicBezTo>
                  <a:cubicBezTo>
                    <a:pt x="259" y="236"/>
                    <a:pt x="251" y="239"/>
                    <a:pt x="247" y="246"/>
                  </a:cubicBezTo>
                  <a:cubicBezTo>
                    <a:pt x="252" y="247"/>
                    <a:pt x="250" y="242"/>
                    <a:pt x="255" y="243"/>
                  </a:cubicBezTo>
                  <a:cubicBezTo>
                    <a:pt x="257" y="246"/>
                    <a:pt x="256" y="246"/>
                    <a:pt x="257" y="249"/>
                  </a:cubicBezTo>
                  <a:cubicBezTo>
                    <a:pt x="260" y="249"/>
                    <a:pt x="263" y="246"/>
                    <a:pt x="263" y="248"/>
                  </a:cubicBezTo>
                  <a:cubicBezTo>
                    <a:pt x="260" y="249"/>
                    <a:pt x="261" y="257"/>
                    <a:pt x="262" y="261"/>
                  </a:cubicBezTo>
                  <a:cubicBezTo>
                    <a:pt x="264" y="260"/>
                    <a:pt x="265" y="255"/>
                    <a:pt x="266" y="257"/>
                  </a:cubicBezTo>
                  <a:cubicBezTo>
                    <a:pt x="263" y="262"/>
                    <a:pt x="258" y="268"/>
                    <a:pt x="262" y="274"/>
                  </a:cubicBezTo>
                  <a:cubicBezTo>
                    <a:pt x="266" y="267"/>
                    <a:pt x="267" y="261"/>
                    <a:pt x="273" y="263"/>
                  </a:cubicBezTo>
                  <a:cubicBezTo>
                    <a:pt x="268" y="270"/>
                    <a:pt x="259" y="277"/>
                    <a:pt x="261" y="285"/>
                  </a:cubicBezTo>
                  <a:cubicBezTo>
                    <a:pt x="260" y="286"/>
                    <a:pt x="256" y="286"/>
                    <a:pt x="258" y="290"/>
                  </a:cubicBezTo>
                  <a:cubicBezTo>
                    <a:pt x="259" y="294"/>
                    <a:pt x="261" y="286"/>
                    <a:pt x="262" y="290"/>
                  </a:cubicBezTo>
                  <a:cubicBezTo>
                    <a:pt x="261" y="293"/>
                    <a:pt x="257" y="293"/>
                    <a:pt x="258" y="298"/>
                  </a:cubicBezTo>
                  <a:cubicBezTo>
                    <a:pt x="260" y="297"/>
                    <a:pt x="262" y="296"/>
                    <a:pt x="264" y="296"/>
                  </a:cubicBezTo>
                  <a:cubicBezTo>
                    <a:pt x="265" y="298"/>
                    <a:pt x="267" y="298"/>
                    <a:pt x="266" y="301"/>
                  </a:cubicBezTo>
                  <a:cubicBezTo>
                    <a:pt x="269" y="302"/>
                    <a:pt x="270" y="300"/>
                    <a:pt x="273" y="300"/>
                  </a:cubicBezTo>
                  <a:cubicBezTo>
                    <a:pt x="273" y="305"/>
                    <a:pt x="277" y="306"/>
                    <a:pt x="278" y="310"/>
                  </a:cubicBezTo>
                  <a:cubicBezTo>
                    <a:pt x="280" y="310"/>
                    <a:pt x="281" y="310"/>
                    <a:pt x="283" y="309"/>
                  </a:cubicBezTo>
                  <a:cubicBezTo>
                    <a:pt x="296" y="326"/>
                    <a:pt x="276" y="338"/>
                    <a:pt x="275" y="355"/>
                  </a:cubicBezTo>
                  <a:cubicBezTo>
                    <a:pt x="269" y="361"/>
                    <a:pt x="262" y="377"/>
                    <a:pt x="272" y="383"/>
                  </a:cubicBezTo>
                  <a:cubicBezTo>
                    <a:pt x="282" y="369"/>
                    <a:pt x="296" y="358"/>
                    <a:pt x="294" y="338"/>
                  </a:cubicBezTo>
                  <a:cubicBezTo>
                    <a:pt x="302" y="337"/>
                    <a:pt x="303" y="328"/>
                    <a:pt x="309" y="325"/>
                  </a:cubicBezTo>
                  <a:cubicBezTo>
                    <a:pt x="313" y="325"/>
                    <a:pt x="313" y="328"/>
                    <a:pt x="316" y="328"/>
                  </a:cubicBezTo>
                  <a:cubicBezTo>
                    <a:pt x="324" y="317"/>
                    <a:pt x="341" y="312"/>
                    <a:pt x="356" y="316"/>
                  </a:cubicBezTo>
                  <a:cubicBezTo>
                    <a:pt x="355" y="319"/>
                    <a:pt x="352" y="322"/>
                    <a:pt x="350" y="326"/>
                  </a:cubicBezTo>
                  <a:cubicBezTo>
                    <a:pt x="355" y="326"/>
                    <a:pt x="355" y="321"/>
                    <a:pt x="359" y="321"/>
                  </a:cubicBezTo>
                  <a:cubicBezTo>
                    <a:pt x="360" y="322"/>
                    <a:pt x="358" y="323"/>
                    <a:pt x="358" y="324"/>
                  </a:cubicBezTo>
                  <a:cubicBezTo>
                    <a:pt x="366" y="322"/>
                    <a:pt x="373" y="318"/>
                    <a:pt x="378" y="313"/>
                  </a:cubicBezTo>
                  <a:cubicBezTo>
                    <a:pt x="385" y="318"/>
                    <a:pt x="389" y="308"/>
                    <a:pt x="397" y="309"/>
                  </a:cubicBezTo>
                  <a:cubicBezTo>
                    <a:pt x="397" y="316"/>
                    <a:pt x="404" y="309"/>
                    <a:pt x="406" y="309"/>
                  </a:cubicBezTo>
                  <a:cubicBezTo>
                    <a:pt x="406" y="311"/>
                    <a:pt x="405" y="312"/>
                    <a:pt x="405" y="315"/>
                  </a:cubicBezTo>
                  <a:cubicBezTo>
                    <a:pt x="408" y="318"/>
                    <a:pt x="417" y="321"/>
                    <a:pt x="421" y="317"/>
                  </a:cubicBezTo>
                  <a:cubicBezTo>
                    <a:pt x="424" y="324"/>
                    <a:pt x="429" y="324"/>
                    <a:pt x="432" y="329"/>
                  </a:cubicBezTo>
                  <a:cubicBezTo>
                    <a:pt x="431" y="333"/>
                    <a:pt x="428" y="338"/>
                    <a:pt x="428" y="345"/>
                  </a:cubicBezTo>
                  <a:cubicBezTo>
                    <a:pt x="429" y="345"/>
                    <a:pt x="429" y="346"/>
                    <a:pt x="429" y="347"/>
                  </a:cubicBezTo>
                  <a:cubicBezTo>
                    <a:pt x="430" y="348"/>
                    <a:pt x="433" y="346"/>
                    <a:pt x="433" y="348"/>
                  </a:cubicBezTo>
                  <a:cubicBezTo>
                    <a:pt x="432" y="354"/>
                    <a:pt x="434" y="353"/>
                    <a:pt x="435" y="357"/>
                  </a:cubicBezTo>
                  <a:cubicBezTo>
                    <a:pt x="431" y="364"/>
                    <a:pt x="435" y="370"/>
                    <a:pt x="435" y="374"/>
                  </a:cubicBezTo>
                  <a:cubicBezTo>
                    <a:pt x="436" y="380"/>
                    <a:pt x="432" y="383"/>
                    <a:pt x="429" y="389"/>
                  </a:cubicBezTo>
                  <a:cubicBezTo>
                    <a:pt x="425" y="399"/>
                    <a:pt x="420" y="409"/>
                    <a:pt x="414" y="417"/>
                  </a:cubicBezTo>
                  <a:cubicBezTo>
                    <a:pt x="407" y="416"/>
                    <a:pt x="405" y="421"/>
                    <a:pt x="402" y="424"/>
                  </a:cubicBezTo>
                  <a:cubicBezTo>
                    <a:pt x="392" y="423"/>
                    <a:pt x="376" y="421"/>
                    <a:pt x="370" y="427"/>
                  </a:cubicBezTo>
                  <a:cubicBezTo>
                    <a:pt x="370" y="422"/>
                    <a:pt x="366" y="421"/>
                    <a:pt x="362" y="419"/>
                  </a:cubicBezTo>
                  <a:cubicBezTo>
                    <a:pt x="359" y="414"/>
                    <a:pt x="363" y="405"/>
                    <a:pt x="358" y="400"/>
                  </a:cubicBezTo>
                  <a:cubicBezTo>
                    <a:pt x="346" y="401"/>
                    <a:pt x="333" y="402"/>
                    <a:pt x="324" y="406"/>
                  </a:cubicBezTo>
                  <a:cubicBezTo>
                    <a:pt x="324" y="417"/>
                    <a:pt x="333" y="423"/>
                    <a:pt x="332" y="437"/>
                  </a:cubicBezTo>
                  <a:cubicBezTo>
                    <a:pt x="335" y="438"/>
                    <a:pt x="336" y="433"/>
                    <a:pt x="337" y="436"/>
                  </a:cubicBezTo>
                  <a:cubicBezTo>
                    <a:pt x="331" y="440"/>
                    <a:pt x="340" y="447"/>
                    <a:pt x="336" y="455"/>
                  </a:cubicBezTo>
                  <a:cubicBezTo>
                    <a:pt x="337" y="457"/>
                    <a:pt x="342" y="455"/>
                    <a:pt x="342" y="459"/>
                  </a:cubicBezTo>
                  <a:cubicBezTo>
                    <a:pt x="334" y="462"/>
                    <a:pt x="323" y="470"/>
                    <a:pt x="312" y="466"/>
                  </a:cubicBezTo>
                  <a:cubicBezTo>
                    <a:pt x="301" y="469"/>
                    <a:pt x="293" y="476"/>
                    <a:pt x="285" y="483"/>
                  </a:cubicBezTo>
                  <a:cubicBezTo>
                    <a:pt x="287" y="491"/>
                    <a:pt x="288" y="504"/>
                    <a:pt x="292" y="514"/>
                  </a:cubicBezTo>
                  <a:cubicBezTo>
                    <a:pt x="289" y="518"/>
                    <a:pt x="291" y="521"/>
                    <a:pt x="292" y="525"/>
                  </a:cubicBezTo>
                  <a:cubicBezTo>
                    <a:pt x="289" y="536"/>
                    <a:pt x="281" y="542"/>
                    <a:pt x="278" y="553"/>
                  </a:cubicBezTo>
                  <a:cubicBezTo>
                    <a:pt x="272" y="554"/>
                    <a:pt x="270" y="556"/>
                    <a:pt x="265" y="560"/>
                  </a:cubicBezTo>
                  <a:cubicBezTo>
                    <a:pt x="250" y="547"/>
                    <a:pt x="234" y="565"/>
                    <a:pt x="226" y="576"/>
                  </a:cubicBezTo>
                  <a:cubicBezTo>
                    <a:pt x="223" y="572"/>
                    <a:pt x="218" y="569"/>
                    <a:pt x="214" y="568"/>
                  </a:cubicBezTo>
                  <a:cubicBezTo>
                    <a:pt x="214" y="561"/>
                    <a:pt x="215" y="558"/>
                    <a:pt x="211" y="554"/>
                  </a:cubicBezTo>
                  <a:cubicBezTo>
                    <a:pt x="206" y="553"/>
                    <a:pt x="205" y="555"/>
                    <a:pt x="202" y="556"/>
                  </a:cubicBezTo>
                  <a:cubicBezTo>
                    <a:pt x="201" y="550"/>
                    <a:pt x="198" y="555"/>
                    <a:pt x="194" y="555"/>
                  </a:cubicBezTo>
                  <a:cubicBezTo>
                    <a:pt x="192" y="552"/>
                    <a:pt x="190" y="551"/>
                    <a:pt x="186" y="553"/>
                  </a:cubicBezTo>
                  <a:cubicBezTo>
                    <a:pt x="186" y="551"/>
                    <a:pt x="184" y="551"/>
                    <a:pt x="185" y="548"/>
                  </a:cubicBezTo>
                  <a:cubicBezTo>
                    <a:pt x="180" y="548"/>
                    <a:pt x="177" y="548"/>
                    <a:pt x="175" y="550"/>
                  </a:cubicBezTo>
                  <a:cubicBezTo>
                    <a:pt x="175" y="552"/>
                    <a:pt x="175" y="553"/>
                    <a:pt x="174" y="554"/>
                  </a:cubicBezTo>
                  <a:cubicBezTo>
                    <a:pt x="175" y="557"/>
                    <a:pt x="178" y="557"/>
                    <a:pt x="181" y="559"/>
                  </a:cubicBezTo>
                  <a:cubicBezTo>
                    <a:pt x="178" y="561"/>
                    <a:pt x="180" y="567"/>
                    <a:pt x="177" y="569"/>
                  </a:cubicBezTo>
                  <a:cubicBezTo>
                    <a:pt x="171" y="562"/>
                    <a:pt x="155" y="566"/>
                    <a:pt x="152" y="573"/>
                  </a:cubicBezTo>
                  <a:cubicBezTo>
                    <a:pt x="156" y="584"/>
                    <a:pt x="141" y="584"/>
                    <a:pt x="136" y="587"/>
                  </a:cubicBezTo>
                  <a:cubicBezTo>
                    <a:pt x="131" y="590"/>
                    <a:pt x="129" y="599"/>
                    <a:pt x="124" y="600"/>
                  </a:cubicBezTo>
                  <a:cubicBezTo>
                    <a:pt x="121" y="601"/>
                    <a:pt x="117" y="597"/>
                    <a:pt x="115" y="597"/>
                  </a:cubicBezTo>
                  <a:cubicBezTo>
                    <a:pt x="109" y="598"/>
                    <a:pt x="108" y="602"/>
                    <a:pt x="104" y="605"/>
                  </a:cubicBezTo>
                  <a:cubicBezTo>
                    <a:pt x="106" y="606"/>
                    <a:pt x="108" y="602"/>
                    <a:pt x="108" y="605"/>
                  </a:cubicBezTo>
                  <a:cubicBezTo>
                    <a:pt x="106" y="607"/>
                    <a:pt x="107" y="613"/>
                    <a:pt x="104" y="614"/>
                  </a:cubicBezTo>
                  <a:cubicBezTo>
                    <a:pt x="101" y="612"/>
                    <a:pt x="100" y="608"/>
                    <a:pt x="97" y="606"/>
                  </a:cubicBezTo>
                  <a:cubicBezTo>
                    <a:pt x="93" y="607"/>
                    <a:pt x="98" y="612"/>
                    <a:pt x="96" y="616"/>
                  </a:cubicBezTo>
                  <a:cubicBezTo>
                    <a:pt x="99" y="618"/>
                    <a:pt x="100" y="614"/>
                    <a:pt x="100" y="616"/>
                  </a:cubicBezTo>
                  <a:cubicBezTo>
                    <a:pt x="98" y="620"/>
                    <a:pt x="96" y="622"/>
                    <a:pt x="93" y="625"/>
                  </a:cubicBezTo>
                  <a:cubicBezTo>
                    <a:pt x="95" y="628"/>
                    <a:pt x="95" y="632"/>
                    <a:pt x="98" y="634"/>
                  </a:cubicBezTo>
                  <a:cubicBezTo>
                    <a:pt x="95" y="633"/>
                    <a:pt x="92" y="636"/>
                    <a:pt x="89" y="636"/>
                  </a:cubicBezTo>
                  <a:cubicBezTo>
                    <a:pt x="85" y="646"/>
                    <a:pt x="77" y="651"/>
                    <a:pt x="78" y="665"/>
                  </a:cubicBezTo>
                  <a:cubicBezTo>
                    <a:pt x="69" y="675"/>
                    <a:pt x="70" y="689"/>
                    <a:pt x="58" y="693"/>
                  </a:cubicBezTo>
                  <a:cubicBezTo>
                    <a:pt x="47" y="697"/>
                    <a:pt x="42" y="716"/>
                    <a:pt x="39" y="732"/>
                  </a:cubicBezTo>
                  <a:cubicBezTo>
                    <a:pt x="37" y="731"/>
                    <a:pt x="38" y="733"/>
                    <a:pt x="36" y="733"/>
                  </a:cubicBezTo>
                  <a:cubicBezTo>
                    <a:pt x="35" y="750"/>
                    <a:pt x="34" y="766"/>
                    <a:pt x="31" y="780"/>
                  </a:cubicBezTo>
                  <a:cubicBezTo>
                    <a:pt x="34" y="782"/>
                    <a:pt x="41" y="792"/>
                    <a:pt x="34" y="794"/>
                  </a:cubicBezTo>
                  <a:cubicBezTo>
                    <a:pt x="35" y="793"/>
                    <a:pt x="36" y="789"/>
                    <a:pt x="34" y="789"/>
                  </a:cubicBezTo>
                  <a:cubicBezTo>
                    <a:pt x="29" y="795"/>
                    <a:pt x="23" y="810"/>
                    <a:pt x="30" y="820"/>
                  </a:cubicBezTo>
                  <a:cubicBezTo>
                    <a:pt x="35" y="819"/>
                    <a:pt x="37" y="818"/>
                    <a:pt x="39" y="813"/>
                  </a:cubicBezTo>
                  <a:cubicBezTo>
                    <a:pt x="38" y="822"/>
                    <a:pt x="31" y="821"/>
                    <a:pt x="28" y="823"/>
                  </a:cubicBezTo>
                  <a:cubicBezTo>
                    <a:pt x="28" y="819"/>
                    <a:pt x="28" y="814"/>
                    <a:pt x="25" y="813"/>
                  </a:cubicBezTo>
                  <a:cubicBezTo>
                    <a:pt x="18" y="825"/>
                    <a:pt x="11" y="848"/>
                    <a:pt x="17" y="864"/>
                  </a:cubicBezTo>
                  <a:cubicBezTo>
                    <a:pt x="15" y="863"/>
                    <a:pt x="13" y="861"/>
                    <a:pt x="11" y="860"/>
                  </a:cubicBezTo>
                  <a:cubicBezTo>
                    <a:pt x="10" y="872"/>
                    <a:pt x="4" y="881"/>
                    <a:pt x="2" y="890"/>
                  </a:cubicBezTo>
                  <a:cubicBezTo>
                    <a:pt x="1" y="898"/>
                    <a:pt x="1" y="908"/>
                    <a:pt x="1" y="917"/>
                  </a:cubicBezTo>
                  <a:cubicBezTo>
                    <a:pt x="2" y="929"/>
                    <a:pt x="0" y="941"/>
                    <a:pt x="1" y="952"/>
                  </a:cubicBezTo>
                  <a:cubicBezTo>
                    <a:pt x="5" y="976"/>
                    <a:pt x="11" y="997"/>
                    <a:pt x="21" y="1014"/>
                  </a:cubicBezTo>
                  <a:cubicBezTo>
                    <a:pt x="25" y="1019"/>
                    <a:pt x="27" y="1024"/>
                    <a:pt x="29" y="1029"/>
                  </a:cubicBezTo>
                  <a:cubicBezTo>
                    <a:pt x="31" y="1031"/>
                    <a:pt x="32" y="1028"/>
                    <a:pt x="34" y="1030"/>
                  </a:cubicBezTo>
                  <a:cubicBezTo>
                    <a:pt x="39" y="1050"/>
                    <a:pt x="48" y="1067"/>
                    <a:pt x="55" y="1086"/>
                  </a:cubicBezTo>
                  <a:cubicBezTo>
                    <a:pt x="62" y="1088"/>
                    <a:pt x="61" y="1097"/>
                    <a:pt x="65" y="1103"/>
                  </a:cubicBezTo>
                  <a:cubicBezTo>
                    <a:pt x="70" y="1111"/>
                    <a:pt x="80" y="1116"/>
                    <a:pt x="82" y="1127"/>
                  </a:cubicBezTo>
                  <a:cubicBezTo>
                    <a:pt x="87" y="1124"/>
                    <a:pt x="88" y="1130"/>
                    <a:pt x="91" y="1132"/>
                  </a:cubicBezTo>
                  <a:cubicBezTo>
                    <a:pt x="94" y="1129"/>
                    <a:pt x="91" y="1123"/>
                    <a:pt x="92" y="1122"/>
                  </a:cubicBezTo>
                  <a:cubicBezTo>
                    <a:pt x="94" y="1125"/>
                    <a:pt x="95" y="1120"/>
                    <a:pt x="97" y="1119"/>
                  </a:cubicBezTo>
                  <a:cubicBezTo>
                    <a:pt x="98" y="1122"/>
                    <a:pt x="102" y="1119"/>
                    <a:pt x="103" y="1124"/>
                  </a:cubicBezTo>
                  <a:cubicBezTo>
                    <a:pt x="103" y="1122"/>
                    <a:pt x="103" y="1118"/>
                    <a:pt x="105" y="1118"/>
                  </a:cubicBezTo>
                  <a:cubicBezTo>
                    <a:pt x="112" y="1117"/>
                    <a:pt x="117" y="1121"/>
                    <a:pt x="120" y="1126"/>
                  </a:cubicBezTo>
                  <a:cubicBezTo>
                    <a:pt x="121" y="1125"/>
                    <a:pt x="119" y="1121"/>
                    <a:pt x="121" y="1121"/>
                  </a:cubicBezTo>
                  <a:cubicBezTo>
                    <a:pt x="128" y="1135"/>
                    <a:pt x="134" y="1149"/>
                    <a:pt x="143" y="1160"/>
                  </a:cubicBezTo>
                  <a:cubicBezTo>
                    <a:pt x="146" y="1159"/>
                    <a:pt x="147" y="1161"/>
                    <a:pt x="149" y="1161"/>
                  </a:cubicBezTo>
                  <a:cubicBezTo>
                    <a:pt x="157" y="1176"/>
                    <a:pt x="177" y="1177"/>
                    <a:pt x="185" y="1190"/>
                  </a:cubicBezTo>
                  <a:cubicBezTo>
                    <a:pt x="194" y="1190"/>
                    <a:pt x="194" y="1201"/>
                    <a:pt x="202" y="1199"/>
                  </a:cubicBezTo>
                  <a:cubicBezTo>
                    <a:pt x="210" y="1197"/>
                    <a:pt x="211" y="1180"/>
                    <a:pt x="212" y="1171"/>
                  </a:cubicBezTo>
                  <a:cubicBezTo>
                    <a:pt x="219" y="1177"/>
                    <a:pt x="209" y="1194"/>
                    <a:pt x="221" y="1198"/>
                  </a:cubicBezTo>
                  <a:cubicBezTo>
                    <a:pt x="218" y="1211"/>
                    <a:pt x="231" y="1216"/>
                    <a:pt x="238" y="1222"/>
                  </a:cubicBezTo>
                  <a:cubicBezTo>
                    <a:pt x="247" y="1219"/>
                    <a:pt x="253" y="1216"/>
                    <a:pt x="259" y="1211"/>
                  </a:cubicBezTo>
                  <a:cubicBezTo>
                    <a:pt x="259" y="1211"/>
                    <a:pt x="259" y="1210"/>
                    <a:pt x="259" y="1210"/>
                  </a:cubicBezTo>
                  <a:cubicBezTo>
                    <a:pt x="262" y="1217"/>
                    <a:pt x="268" y="1220"/>
                    <a:pt x="270" y="1229"/>
                  </a:cubicBezTo>
                  <a:cubicBezTo>
                    <a:pt x="274" y="1229"/>
                    <a:pt x="277" y="1229"/>
                    <a:pt x="279" y="1227"/>
                  </a:cubicBezTo>
                  <a:cubicBezTo>
                    <a:pt x="279" y="1223"/>
                    <a:pt x="279" y="1219"/>
                    <a:pt x="281" y="1216"/>
                  </a:cubicBezTo>
                  <a:cubicBezTo>
                    <a:pt x="284" y="1224"/>
                    <a:pt x="294" y="1227"/>
                    <a:pt x="289" y="1237"/>
                  </a:cubicBezTo>
                  <a:cubicBezTo>
                    <a:pt x="287" y="1237"/>
                    <a:pt x="287" y="1233"/>
                    <a:pt x="285" y="1235"/>
                  </a:cubicBezTo>
                  <a:cubicBezTo>
                    <a:pt x="285" y="1240"/>
                    <a:pt x="287" y="1243"/>
                    <a:pt x="291" y="1244"/>
                  </a:cubicBezTo>
                  <a:cubicBezTo>
                    <a:pt x="293" y="1243"/>
                    <a:pt x="291" y="1238"/>
                    <a:pt x="293" y="1237"/>
                  </a:cubicBezTo>
                  <a:cubicBezTo>
                    <a:pt x="295" y="1239"/>
                    <a:pt x="292" y="1241"/>
                    <a:pt x="294" y="1243"/>
                  </a:cubicBezTo>
                  <a:cubicBezTo>
                    <a:pt x="305" y="1245"/>
                    <a:pt x="305" y="1256"/>
                    <a:pt x="312" y="1258"/>
                  </a:cubicBezTo>
                  <a:cubicBezTo>
                    <a:pt x="314" y="1259"/>
                    <a:pt x="318" y="1257"/>
                    <a:pt x="318" y="1258"/>
                  </a:cubicBezTo>
                  <a:cubicBezTo>
                    <a:pt x="327" y="1258"/>
                    <a:pt x="331" y="1269"/>
                    <a:pt x="331" y="1276"/>
                  </a:cubicBezTo>
                  <a:cubicBezTo>
                    <a:pt x="330" y="1278"/>
                    <a:pt x="328" y="1280"/>
                    <a:pt x="329" y="1282"/>
                  </a:cubicBezTo>
                  <a:cubicBezTo>
                    <a:pt x="331" y="1295"/>
                    <a:pt x="349" y="1290"/>
                    <a:pt x="356" y="1304"/>
                  </a:cubicBezTo>
                  <a:cubicBezTo>
                    <a:pt x="369" y="1300"/>
                    <a:pt x="368" y="1318"/>
                    <a:pt x="376" y="1324"/>
                  </a:cubicBezTo>
                  <a:cubicBezTo>
                    <a:pt x="378" y="1319"/>
                    <a:pt x="393" y="1323"/>
                    <a:pt x="389" y="1327"/>
                  </a:cubicBezTo>
                  <a:cubicBezTo>
                    <a:pt x="386" y="1324"/>
                    <a:pt x="380" y="1323"/>
                    <a:pt x="378" y="1327"/>
                  </a:cubicBezTo>
                  <a:cubicBezTo>
                    <a:pt x="384" y="1336"/>
                    <a:pt x="387" y="1348"/>
                    <a:pt x="389" y="1361"/>
                  </a:cubicBezTo>
                  <a:cubicBezTo>
                    <a:pt x="392" y="1361"/>
                    <a:pt x="393" y="1358"/>
                    <a:pt x="395" y="1356"/>
                  </a:cubicBezTo>
                  <a:cubicBezTo>
                    <a:pt x="397" y="1361"/>
                    <a:pt x="399" y="1354"/>
                    <a:pt x="402" y="1358"/>
                  </a:cubicBezTo>
                  <a:cubicBezTo>
                    <a:pt x="400" y="1354"/>
                    <a:pt x="402" y="1354"/>
                    <a:pt x="404" y="1351"/>
                  </a:cubicBezTo>
                  <a:cubicBezTo>
                    <a:pt x="403" y="1347"/>
                    <a:pt x="398" y="1348"/>
                    <a:pt x="399" y="1343"/>
                  </a:cubicBezTo>
                  <a:cubicBezTo>
                    <a:pt x="400" y="1343"/>
                    <a:pt x="400" y="1342"/>
                    <a:pt x="401" y="1342"/>
                  </a:cubicBezTo>
                  <a:cubicBezTo>
                    <a:pt x="403" y="1342"/>
                    <a:pt x="401" y="1345"/>
                    <a:pt x="404" y="1345"/>
                  </a:cubicBezTo>
                  <a:cubicBezTo>
                    <a:pt x="402" y="1339"/>
                    <a:pt x="406" y="1334"/>
                    <a:pt x="400" y="1333"/>
                  </a:cubicBezTo>
                  <a:cubicBezTo>
                    <a:pt x="401" y="1336"/>
                    <a:pt x="397" y="1339"/>
                    <a:pt x="394" y="1341"/>
                  </a:cubicBezTo>
                  <a:cubicBezTo>
                    <a:pt x="393" y="1340"/>
                    <a:pt x="393" y="1336"/>
                    <a:pt x="394" y="1335"/>
                  </a:cubicBezTo>
                  <a:cubicBezTo>
                    <a:pt x="396" y="1334"/>
                    <a:pt x="397" y="1338"/>
                    <a:pt x="398" y="1335"/>
                  </a:cubicBezTo>
                  <a:cubicBezTo>
                    <a:pt x="395" y="1327"/>
                    <a:pt x="390" y="1338"/>
                    <a:pt x="386" y="1330"/>
                  </a:cubicBezTo>
                  <a:cubicBezTo>
                    <a:pt x="393" y="1330"/>
                    <a:pt x="393" y="1329"/>
                    <a:pt x="398" y="1327"/>
                  </a:cubicBezTo>
                  <a:cubicBezTo>
                    <a:pt x="397" y="1329"/>
                    <a:pt x="396" y="1331"/>
                    <a:pt x="397" y="1333"/>
                  </a:cubicBezTo>
                  <a:cubicBezTo>
                    <a:pt x="400" y="1334"/>
                    <a:pt x="399" y="1331"/>
                    <a:pt x="402" y="1331"/>
                  </a:cubicBezTo>
                  <a:cubicBezTo>
                    <a:pt x="400" y="1327"/>
                    <a:pt x="402" y="1324"/>
                    <a:pt x="400" y="1321"/>
                  </a:cubicBezTo>
                  <a:cubicBezTo>
                    <a:pt x="395" y="1318"/>
                    <a:pt x="389" y="1325"/>
                    <a:pt x="387" y="1319"/>
                  </a:cubicBezTo>
                  <a:cubicBezTo>
                    <a:pt x="391" y="1320"/>
                    <a:pt x="392" y="1320"/>
                    <a:pt x="394" y="1319"/>
                  </a:cubicBezTo>
                  <a:cubicBezTo>
                    <a:pt x="390" y="1309"/>
                    <a:pt x="397" y="1305"/>
                    <a:pt x="386" y="1301"/>
                  </a:cubicBezTo>
                  <a:cubicBezTo>
                    <a:pt x="385" y="1304"/>
                    <a:pt x="392" y="1305"/>
                    <a:pt x="389" y="1306"/>
                  </a:cubicBezTo>
                  <a:cubicBezTo>
                    <a:pt x="387" y="1303"/>
                    <a:pt x="387" y="1308"/>
                    <a:pt x="384" y="1307"/>
                  </a:cubicBezTo>
                  <a:cubicBezTo>
                    <a:pt x="383" y="1306"/>
                    <a:pt x="382" y="1303"/>
                    <a:pt x="382" y="1300"/>
                  </a:cubicBezTo>
                  <a:cubicBezTo>
                    <a:pt x="384" y="1300"/>
                    <a:pt x="384" y="1301"/>
                    <a:pt x="385" y="1301"/>
                  </a:cubicBezTo>
                  <a:cubicBezTo>
                    <a:pt x="385" y="1294"/>
                    <a:pt x="383" y="1293"/>
                    <a:pt x="381" y="1287"/>
                  </a:cubicBezTo>
                  <a:cubicBezTo>
                    <a:pt x="384" y="1289"/>
                    <a:pt x="385" y="1293"/>
                    <a:pt x="390" y="1293"/>
                  </a:cubicBezTo>
                  <a:cubicBezTo>
                    <a:pt x="388" y="1286"/>
                    <a:pt x="379" y="1286"/>
                    <a:pt x="377" y="1279"/>
                  </a:cubicBezTo>
                  <a:cubicBezTo>
                    <a:pt x="378" y="1278"/>
                    <a:pt x="377" y="1275"/>
                    <a:pt x="380" y="1276"/>
                  </a:cubicBezTo>
                  <a:cubicBezTo>
                    <a:pt x="376" y="1268"/>
                    <a:pt x="374" y="1264"/>
                    <a:pt x="373" y="1257"/>
                  </a:cubicBezTo>
                  <a:cubicBezTo>
                    <a:pt x="371" y="1256"/>
                    <a:pt x="369" y="1255"/>
                    <a:pt x="366" y="1256"/>
                  </a:cubicBezTo>
                  <a:cubicBezTo>
                    <a:pt x="365" y="1262"/>
                    <a:pt x="370" y="1263"/>
                    <a:pt x="371" y="1268"/>
                  </a:cubicBezTo>
                  <a:cubicBezTo>
                    <a:pt x="366" y="1268"/>
                    <a:pt x="366" y="1262"/>
                    <a:pt x="364" y="1258"/>
                  </a:cubicBezTo>
                  <a:cubicBezTo>
                    <a:pt x="360" y="1257"/>
                    <a:pt x="364" y="1264"/>
                    <a:pt x="360" y="1262"/>
                  </a:cubicBezTo>
                  <a:cubicBezTo>
                    <a:pt x="360" y="1261"/>
                    <a:pt x="360" y="1260"/>
                    <a:pt x="359" y="1259"/>
                  </a:cubicBezTo>
                  <a:cubicBezTo>
                    <a:pt x="360" y="1257"/>
                    <a:pt x="362" y="1256"/>
                    <a:pt x="361" y="1252"/>
                  </a:cubicBezTo>
                  <a:cubicBezTo>
                    <a:pt x="361" y="1250"/>
                    <a:pt x="358" y="1251"/>
                    <a:pt x="357" y="1249"/>
                  </a:cubicBezTo>
                  <a:cubicBezTo>
                    <a:pt x="356" y="1244"/>
                    <a:pt x="360" y="1240"/>
                    <a:pt x="363" y="1240"/>
                  </a:cubicBezTo>
                  <a:cubicBezTo>
                    <a:pt x="363" y="1235"/>
                    <a:pt x="355" y="1236"/>
                    <a:pt x="354" y="1232"/>
                  </a:cubicBezTo>
                  <a:cubicBezTo>
                    <a:pt x="352" y="1232"/>
                    <a:pt x="352" y="1233"/>
                    <a:pt x="351" y="1233"/>
                  </a:cubicBezTo>
                  <a:cubicBezTo>
                    <a:pt x="350" y="1237"/>
                    <a:pt x="352" y="1239"/>
                    <a:pt x="353" y="1242"/>
                  </a:cubicBezTo>
                  <a:cubicBezTo>
                    <a:pt x="349" y="1236"/>
                    <a:pt x="341" y="1231"/>
                    <a:pt x="341" y="1224"/>
                  </a:cubicBezTo>
                  <a:cubicBezTo>
                    <a:pt x="347" y="1224"/>
                    <a:pt x="343" y="1232"/>
                    <a:pt x="348" y="1233"/>
                  </a:cubicBezTo>
                  <a:cubicBezTo>
                    <a:pt x="349" y="1227"/>
                    <a:pt x="345" y="1225"/>
                    <a:pt x="344" y="1221"/>
                  </a:cubicBezTo>
                  <a:cubicBezTo>
                    <a:pt x="340" y="1220"/>
                    <a:pt x="341" y="1223"/>
                    <a:pt x="338" y="1223"/>
                  </a:cubicBezTo>
                  <a:cubicBezTo>
                    <a:pt x="333" y="1214"/>
                    <a:pt x="331" y="1204"/>
                    <a:pt x="321" y="1199"/>
                  </a:cubicBezTo>
                  <a:cubicBezTo>
                    <a:pt x="325" y="1196"/>
                    <a:pt x="320" y="1194"/>
                    <a:pt x="319" y="1191"/>
                  </a:cubicBezTo>
                  <a:cubicBezTo>
                    <a:pt x="321" y="1189"/>
                    <a:pt x="323" y="1193"/>
                    <a:pt x="325" y="1190"/>
                  </a:cubicBezTo>
                  <a:cubicBezTo>
                    <a:pt x="323" y="1189"/>
                    <a:pt x="325" y="1185"/>
                    <a:pt x="325" y="1183"/>
                  </a:cubicBezTo>
                  <a:cubicBezTo>
                    <a:pt x="323" y="1176"/>
                    <a:pt x="312" y="1170"/>
                    <a:pt x="310" y="1161"/>
                  </a:cubicBezTo>
                  <a:cubicBezTo>
                    <a:pt x="308" y="1150"/>
                    <a:pt x="306" y="1147"/>
                    <a:pt x="304" y="1138"/>
                  </a:cubicBezTo>
                  <a:cubicBezTo>
                    <a:pt x="299" y="1136"/>
                    <a:pt x="293" y="1129"/>
                    <a:pt x="290" y="1124"/>
                  </a:cubicBezTo>
                  <a:cubicBezTo>
                    <a:pt x="286" y="1115"/>
                    <a:pt x="277" y="1110"/>
                    <a:pt x="273" y="1101"/>
                  </a:cubicBezTo>
                  <a:cubicBezTo>
                    <a:pt x="273" y="1100"/>
                    <a:pt x="274" y="1100"/>
                    <a:pt x="274" y="1098"/>
                  </a:cubicBezTo>
                  <a:cubicBezTo>
                    <a:pt x="273" y="1094"/>
                    <a:pt x="269" y="1092"/>
                    <a:pt x="267" y="1088"/>
                  </a:cubicBezTo>
                  <a:cubicBezTo>
                    <a:pt x="264" y="1079"/>
                    <a:pt x="265" y="1070"/>
                    <a:pt x="261" y="1061"/>
                  </a:cubicBezTo>
                  <a:cubicBezTo>
                    <a:pt x="254" y="1061"/>
                    <a:pt x="255" y="1054"/>
                    <a:pt x="255" y="1048"/>
                  </a:cubicBezTo>
                  <a:cubicBezTo>
                    <a:pt x="246" y="1035"/>
                    <a:pt x="239" y="1020"/>
                    <a:pt x="232" y="1005"/>
                  </a:cubicBezTo>
                  <a:cubicBezTo>
                    <a:pt x="232" y="993"/>
                    <a:pt x="223" y="992"/>
                    <a:pt x="226" y="980"/>
                  </a:cubicBezTo>
                  <a:cubicBezTo>
                    <a:pt x="224" y="979"/>
                    <a:pt x="221" y="979"/>
                    <a:pt x="220" y="976"/>
                  </a:cubicBezTo>
                  <a:cubicBezTo>
                    <a:pt x="214" y="959"/>
                    <a:pt x="212" y="944"/>
                    <a:pt x="210" y="929"/>
                  </a:cubicBezTo>
                  <a:cubicBezTo>
                    <a:pt x="208" y="921"/>
                    <a:pt x="211" y="920"/>
                    <a:pt x="213" y="913"/>
                  </a:cubicBezTo>
                  <a:cubicBezTo>
                    <a:pt x="215" y="904"/>
                    <a:pt x="216" y="898"/>
                    <a:pt x="220" y="891"/>
                  </a:cubicBezTo>
                  <a:cubicBezTo>
                    <a:pt x="225" y="882"/>
                    <a:pt x="235" y="875"/>
                    <a:pt x="238" y="867"/>
                  </a:cubicBezTo>
                  <a:cubicBezTo>
                    <a:pt x="243" y="855"/>
                    <a:pt x="244" y="851"/>
                    <a:pt x="243" y="841"/>
                  </a:cubicBezTo>
                  <a:cubicBezTo>
                    <a:pt x="242" y="831"/>
                    <a:pt x="251" y="821"/>
                    <a:pt x="247" y="813"/>
                  </a:cubicBezTo>
                  <a:cubicBezTo>
                    <a:pt x="255" y="788"/>
                    <a:pt x="259" y="759"/>
                    <a:pt x="270" y="738"/>
                  </a:cubicBezTo>
                  <a:cubicBezTo>
                    <a:pt x="274" y="737"/>
                    <a:pt x="277" y="736"/>
                    <a:pt x="277" y="730"/>
                  </a:cubicBezTo>
                  <a:cubicBezTo>
                    <a:pt x="276" y="729"/>
                    <a:pt x="273" y="729"/>
                    <a:pt x="273" y="726"/>
                  </a:cubicBezTo>
                  <a:cubicBezTo>
                    <a:pt x="276" y="722"/>
                    <a:pt x="277" y="717"/>
                    <a:pt x="277" y="710"/>
                  </a:cubicBezTo>
                  <a:cubicBezTo>
                    <a:pt x="273" y="704"/>
                    <a:pt x="262" y="706"/>
                    <a:pt x="261" y="698"/>
                  </a:cubicBezTo>
                  <a:cubicBezTo>
                    <a:pt x="263" y="697"/>
                    <a:pt x="263" y="700"/>
                    <a:pt x="265" y="699"/>
                  </a:cubicBezTo>
                  <a:cubicBezTo>
                    <a:pt x="266" y="697"/>
                    <a:pt x="264" y="697"/>
                    <a:pt x="264" y="695"/>
                  </a:cubicBezTo>
                  <a:cubicBezTo>
                    <a:pt x="277" y="693"/>
                    <a:pt x="266" y="679"/>
                    <a:pt x="270" y="673"/>
                  </a:cubicBezTo>
                  <a:cubicBezTo>
                    <a:pt x="264" y="672"/>
                    <a:pt x="264" y="664"/>
                    <a:pt x="260" y="660"/>
                  </a:cubicBezTo>
                  <a:cubicBezTo>
                    <a:pt x="262" y="657"/>
                    <a:pt x="262" y="653"/>
                    <a:pt x="258" y="652"/>
                  </a:cubicBezTo>
                  <a:cubicBezTo>
                    <a:pt x="255" y="653"/>
                    <a:pt x="252" y="655"/>
                    <a:pt x="249" y="654"/>
                  </a:cubicBezTo>
                  <a:cubicBezTo>
                    <a:pt x="248" y="651"/>
                    <a:pt x="250" y="649"/>
                    <a:pt x="250" y="647"/>
                  </a:cubicBezTo>
                  <a:cubicBezTo>
                    <a:pt x="247" y="646"/>
                    <a:pt x="243" y="646"/>
                    <a:pt x="244" y="640"/>
                  </a:cubicBezTo>
                  <a:cubicBezTo>
                    <a:pt x="237" y="640"/>
                    <a:pt x="237" y="640"/>
                    <a:pt x="237" y="640"/>
                  </a:cubicBezTo>
                  <a:cubicBezTo>
                    <a:pt x="236" y="635"/>
                    <a:pt x="231" y="635"/>
                    <a:pt x="230" y="631"/>
                  </a:cubicBezTo>
                  <a:cubicBezTo>
                    <a:pt x="231" y="628"/>
                    <a:pt x="233" y="627"/>
                    <a:pt x="234" y="623"/>
                  </a:cubicBezTo>
                  <a:cubicBezTo>
                    <a:pt x="231" y="616"/>
                    <a:pt x="229" y="604"/>
                    <a:pt x="231" y="595"/>
                  </a:cubicBezTo>
                  <a:cubicBezTo>
                    <a:pt x="232" y="592"/>
                    <a:pt x="236" y="589"/>
                    <a:pt x="237" y="585"/>
                  </a:cubicBezTo>
                  <a:cubicBezTo>
                    <a:pt x="239" y="581"/>
                    <a:pt x="237" y="576"/>
                    <a:pt x="238" y="573"/>
                  </a:cubicBezTo>
                  <a:cubicBezTo>
                    <a:pt x="240" y="568"/>
                    <a:pt x="246" y="564"/>
                    <a:pt x="250" y="562"/>
                  </a:cubicBezTo>
                  <a:cubicBezTo>
                    <a:pt x="252" y="566"/>
                    <a:pt x="258" y="566"/>
                    <a:pt x="261" y="569"/>
                  </a:cubicBezTo>
                  <a:cubicBezTo>
                    <a:pt x="260" y="574"/>
                    <a:pt x="256" y="574"/>
                    <a:pt x="256" y="579"/>
                  </a:cubicBezTo>
                  <a:cubicBezTo>
                    <a:pt x="259" y="579"/>
                    <a:pt x="259" y="580"/>
                    <a:pt x="262" y="579"/>
                  </a:cubicBezTo>
                  <a:cubicBezTo>
                    <a:pt x="265" y="577"/>
                    <a:pt x="264" y="572"/>
                    <a:pt x="265" y="569"/>
                  </a:cubicBezTo>
                  <a:cubicBezTo>
                    <a:pt x="267" y="570"/>
                    <a:pt x="268" y="572"/>
                    <a:pt x="271" y="571"/>
                  </a:cubicBezTo>
                  <a:cubicBezTo>
                    <a:pt x="273" y="560"/>
                    <a:pt x="286" y="561"/>
                    <a:pt x="292" y="554"/>
                  </a:cubicBezTo>
                  <a:cubicBezTo>
                    <a:pt x="291" y="543"/>
                    <a:pt x="300" y="542"/>
                    <a:pt x="304" y="536"/>
                  </a:cubicBezTo>
                  <a:cubicBezTo>
                    <a:pt x="304" y="539"/>
                    <a:pt x="304" y="539"/>
                    <a:pt x="304" y="539"/>
                  </a:cubicBezTo>
                  <a:cubicBezTo>
                    <a:pt x="308" y="537"/>
                    <a:pt x="312" y="535"/>
                    <a:pt x="314" y="530"/>
                  </a:cubicBezTo>
                  <a:cubicBezTo>
                    <a:pt x="310" y="516"/>
                    <a:pt x="325" y="507"/>
                    <a:pt x="331" y="497"/>
                  </a:cubicBezTo>
                  <a:cubicBezTo>
                    <a:pt x="331" y="494"/>
                    <a:pt x="327" y="496"/>
                    <a:pt x="328" y="493"/>
                  </a:cubicBezTo>
                  <a:cubicBezTo>
                    <a:pt x="331" y="491"/>
                    <a:pt x="333" y="490"/>
                    <a:pt x="336" y="492"/>
                  </a:cubicBezTo>
                  <a:cubicBezTo>
                    <a:pt x="345" y="490"/>
                    <a:pt x="353" y="483"/>
                    <a:pt x="362" y="478"/>
                  </a:cubicBezTo>
                  <a:cubicBezTo>
                    <a:pt x="369" y="474"/>
                    <a:pt x="376" y="474"/>
                    <a:pt x="381" y="467"/>
                  </a:cubicBezTo>
                  <a:cubicBezTo>
                    <a:pt x="382" y="466"/>
                    <a:pt x="382" y="462"/>
                    <a:pt x="383" y="460"/>
                  </a:cubicBezTo>
                  <a:cubicBezTo>
                    <a:pt x="387" y="454"/>
                    <a:pt x="399" y="445"/>
                    <a:pt x="404" y="444"/>
                  </a:cubicBezTo>
                  <a:cubicBezTo>
                    <a:pt x="411" y="443"/>
                    <a:pt x="417" y="449"/>
                    <a:pt x="426" y="448"/>
                  </a:cubicBezTo>
                  <a:cubicBezTo>
                    <a:pt x="428" y="446"/>
                    <a:pt x="429" y="443"/>
                    <a:pt x="432" y="442"/>
                  </a:cubicBezTo>
                  <a:cubicBezTo>
                    <a:pt x="442" y="444"/>
                    <a:pt x="446" y="434"/>
                    <a:pt x="453" y="431"/>
                  </a:cubicBezTo>
                  <a:cubicBezTo>
                    <a:pt x="460" y="427"/>
                    <a:pt x="470" y="427"/>
                    <a:pt x="477" y="421"/>
                  </a:cubicBezTo>
                  <a:cubicBezTo>
                    <a:pt x="480" y="418"/>
                    <a:pt x="480" y="415"/>
                    <a:pt x="484" y="413"/>
                  </a:cubicBezTo>
                  <a:cubicBezTo>
                    <a:pt x="488" y="411"/>
                    <a:pt x="492" y="412"/>
                    <a:pt x="496" y="411"/>
                  </a:cubicBezTo>
                  <a:cubicBezTo>
                    <a:pt x="504" y="407"/>
                    <a:pt x="508" y="393"/>
                    <a:pt x="520" y="394"/>
                  </a:cubicBezTo>
                  <a:cubicBezTo>
                    <a:pt x="520" y="390"/>
                    <a:pt x="523" y="388"/>
                    <a:pt x="523" y="383"/>
                  </a:cubicBezTo>
                  <a:cubicBezTo>
                    <a:pt x="519" y="381"/>
                    <a:pt x="519" y="376"/>
                    <a:pt x="516" y="374"/>
                  </a:cubicBezTo>
                  <a:cubicBezTo>
                    <a:pt x="522" y="361"/>
                    <a:pt x="529" y="347"/>
                    <a:pt x="544" y="340"/>
                  </a:cubicBezTo>
                  <a:cubicBezTo>
                    <a:pt x="544" y="337"/>
                    <a:pt x="542" y="337"/>
                    <a:pt x="542" y="335"/>
                  </a:cubicBezTo>
                  <a:cubicBezTo>
                    <a:pt x="547" y="332"/>
                    <a:pt x="554" y="330"/>
                    <a:pt x="557" y="325"/>
                  </a:cubicBezTo>
                  <a:cubicBezTo>
                    <a:pt x="557" y="323"/>
                    <a:pt x="553" y="324"/>
                    <a:pt x="552" y="322"/>
                  </a:cubicBezTo>
                  <a:cubicBezTo>
                    <a:pt x="553" y="320"/>
                    <a:pt x="554" y="320"/>
                    <a:pt x="553" y="318"/>
                  </a:cubicBezTo>
                  <a:cubicBezTo>
                    <a:pt x="560" y="316"/>
                    <a:pt x="566" y="312"/>
                    <a:pt x="568" y="305"/>
                  </a:cubicBezTo>
                  <a:cubicBezTo>
                    <a:pt x="587" y="300"/>
                    <a:pt x="577" y="266"/>
                    <a:pt x="601" y="267"/>
                  </a:cubicBezTo>
                  <a:cubicBezTo>
                    <a:pt x="603" y="273"/>
                    <a:pt x="601" y="275"/>
                    <a:pt x="602" y="280"/>
                  </a:cubicBezTo>
                  <a:cubicBezTo>
                    <a:pt x="593" y="290"/>
                    <a:pt x="588" y="303"/>
                    <a:pt x="581" y="315"/>
                  </a:cubicBezTo>
                  <a:cubicBezTo>
                    <a:pt x="576" y="315"/>
                    <a:pt x="575" y="319"/>
                    <a:pt x="576" y="323"/>
                  </a:cubicBezTo>
                  <a:cubicBezTo>
                    <a:pt x="573" y="326"/>
                    <a:pt x="572" y="332"/>
                    <a:pt x="572" y="338"/>
                  </a:cubicBezTo>
                  <a:cubicBezTo>
                    <a:pt x="563" y="338"/>
                    <a:pt x="552" y="355"/>
                    <a:pt x="568" y="354"/>
                  </a:cubicBezTo>
                  <a:cubicBezTo>
                    <a:pt x="568" y="341"/>
                    <a:pt x="591" y="340"/>
                    <a:pt x="587" y="322"/>
                  </a:cubicBezTo>
                  <a:cubicBezTo>
                    <a:pt x="589" y="319"/>
                    <a:pt x="593" y="317"/>
                    <a:pt x="595" y="313"/>
                  </a:cubicBezTo>
                  <a:cubicBezTo>
                    <a:pt x="604" y="312"/>
                    <a:pt x="609" y="308"/>
                    <a:pt x="613" y="301"/>
                  </a:cubicBezTo>
                  <a:cubicBezTo>
                    <a:pt x="611" y="302"/>
                    <a:pt x="607" y="302"/>
                    <a:pt x="605" y="303"/>
                  </a:cubicBezTo>
                  <a:cubicBezTo>
                    <a:pt x="604" y="301"/>
                    <a:pt x="601" y="300"/>
                    <a:pt x="601" y="297"/>
                  </a:cubicBezTo>
                  <a:cubicBezTo>
                    <a:pt x="604" y="292"/>
                    <a:pt x="607" y="287"/>
                    <a:pt x="614" y="286"/>
                  </a:cubicBezTo>
                  <a:cubicBezTo>
                    <a:pt x="617" y="278"/>
                    <a:pt x="619" y="267"/>
                    <a:pt x="622" y="259"/>
                  </a:cubicBezTo>
                  <a:cubicBezTo>
                    <a:pt x="618" y="249"/>
                    <a:pt x="628" y="248"/>
                    <a:pt x="632" y="243"/>
                  </a:cubicBezTo>
                  <a:cubicBezTo>
                    <a:pt x="639" y="246"/>
                    <a:pt x="642" y="238"/>
                    <a:pt x="650" y="238"/>
                  </a:cubicBezTo>
                  <a:cubicBezTo>
                    <a:pt x="651" y="235"/>
                    <a:pt x="649" y="234"/>
                    <a:pt x="648" y="232"/>
                  </a:cubicBezTo>
                  <a:cubicBezTo>
                    <a:pt x="651" y="227"/>
                    <a:pt x="661" y="224"/>
                    <a:pt x="655" y="217"/>
                  </a:cubicBezTo>
                  <a:cubicBezTo>
                    <a:pt x="656" y="214"/>
                    <a:pt x="659" y="215"/>
                    <a:pt x="660" y="212"/>
                  </a:cubicBezTo>
                  <a:cubicBezTo>
                    <a:pt x="660" y="209"/>
                    <a:pt x="655" y="210"/>
                    <a:pt x="655" y="206"/>
                  </a:cubicBezTo>
                  <a:cubicBezTo>
                    <a:pt x="663" y="209"/>
                    <a:pt x="666" y="196"/>
                    <a:pt x="661" y="191"/>
                  </a:cubicBezTo>
                  <a:cubicBezTo>
                    <a:pt x="661" y="188"/>
                    <a:pt x="665" y="189"/>
                    <a:pt x="665" y="185"/>
                  </a:cubicBezTo>
                  <a:cubicBezTo>
                    <a:pt x="655" y="183"/>
                    <a:pt x="658" y="173"/>
                    <a:pt x="654" y="166"/>
                  </a:cubicBezTo>
                  <a:cubicBezTo>
                    <a:pt x="653" y="165"/>
                    <a:pt x="650" y="164"/>
                    <a:pt x="649" y="163"/>
                  </a:cubicBezTo>
                  <a:cubicBezTo>
                    <a:pt x="649" y="163"/>
                    <a:pt x="650" y="161"/>
                    <a:pt x="649" y="160"/>
                  </a:cubicBezTo>
                  <a:cubicBezTo>
                    <a:pt x="643" y="149"/>
                    <a:pt x="627" y="143"/>
                    <a:pt x="633" y="128"/>
                  </a:cubicBezTo>
                  <a:cubicBezTo>
                    <a:pt x="633" y="126"/>
                    <a:pt x="630" y="127"/>
                    <a:pt x="630" y="126"/>
                  </a:cubicBezTo>
                  <a:cubicBezTo>
                    <a:pt x="639" y="120"/>
                    <a:pt x="646" y="117"/>
                    <a:pt x="650" y="108"/>
                  </a:cubicBezTo>
                  <a:cubicBezTo>
                    <a:pt x="645" y="105"/>
                    <a:pt x="641" y="112"/>
                    <a:pt x="636" y="112"/>
                  </a:cubicBezTo>
                  <a:cubicBezTo>
                    <a:pt x="634" y="111"/>
                    <a:pt x="637" y="109"/>
                    <a:pt x="635" y="109"/>
                  </a:cubicBezTo>
                  <a:cubicBezTo>
                    <a:pt x="634" y="109"/>
                    <a:pt x="634" y="109"/>
                    <a:pt x="634" y="110"/>
                  </a:cubicBezTo>
                  <a:cubicBezTo>
                    <a:pt x="633" y="115"/>
                    <a:pt x="622" y="121"/>
                    <a:pt x="621" y="127"/>
                  </a:cubicBezTo>
                  <a:cubicBezTo>
                    <a:pt x="620" y="129"/>
                    <a:pt x="626" y="126"/>
                    <a:pt x="626" y="129"/>
                  </a:cubicBezTo>
                  <a:cubicBezTo>
                    <a:pt x="623" y="128"/>
                    <a:pt x="622" y="130"/>
                    <a:pt x="619" y="130"/>
                  </a:cubicBezTo>
                  <a:cubicBezTo>
                    <a:pt x="618" y="132"/>
                    <a:pt x="622" y="133"/>
                    <a:pt x="620" y="135"/>
                  </a:cubicBezTo>
                  <a:cubicBezTo>
                    <a:pt x="614" y="132"/>
                    <a:pt x="613" y="127"/>
                    <a:pt x="616" y="120"/>
                  </a:cubicBezTo>
                  <a:cubicBezTo>
                    <a:pt x="621" y="121"/>
                    <a:pt x="620" y="116"/>
                    <a:pt x="625" y="117"/>
                  </a:cubicBezTo>
                  <a:cubicBezTo>
                    <a:pt x="625" y="112"/>
                    <a:pt x="629" y="111"/>
                    <a:pt x="634" y="110"/>
                  </a:cubicBezTo>
                  <a:cubicBezTo>
                    <a:pt x="634" y="109"/>
                    <a:pt x="634" y="109"/>
                    <a:pt x="634" y="109"/>
                  </a:cubicBezTo>
                  <a:cubicBezTo>
                    <a:pt x="634" y="109"/>
                    <a:pt x="634" y="109"/>
                    <a:pt x="635" y="109"/>
                  </a:cubicBezTo>
                  <a:cubicBezTo>
                    <a:pt x="638" y="109"/>
                    <a:pt x="642" y="108"/>
                    <a:pt x="644" y="105"/>
                  </a:cubicBezTo>
                  <a:cubicBezTo>
                    <a:pt x="638" y="105"/>
                    <a:pt x="642" y="102"/>
                    <a:pt x="638" y="100"/>
                  </a:cubicBezTo>
                  <a:cubicBezTo>
                    <a:pt x="639" y="98"/>
                    <a:pt x="642" y="97"/>
                    <a:pt x="643" y="95"/>
                  </a:cubicBezTo>
                  <a:cubicBezTo>
                    <a:pt x="642" y="93"/>
                    <a:pt x="638" y="94"/>
                    <a:pt x="639" y="91"/>
                  </a:cubicBezTo>
                  <a:cubicBezTo>
                    <a:pt x="644" y="91"/>
                    <a:pt x="650" y="98"/>
                    <a:pt x="652" y="91"/>
                  </a:cubicBezTo>
                  <a:cubicBezTo>
                    <a:pt x="653" y="89"/>
                    <a:pt x="648" y="93"/>
                    <a:pt x="647" y="90"/>
                  </a:cubicBezTo>
                  <a:cubicBezTo>
                    <a:pt x="647" y="87"/>
                    <a:pt x="648" y="82"/>
                    <a:pt x="653" y="82"/>
                  </a:cubicBezTo>
                  <a:cubicBezTo>
                    <a:pt x="653" y="77"/>
                    <a:pt x="650" y="72"/>
                    <a:pt x="655" y="70"/>
                  </a:cubicBezTo>
                  <a:cubicBezTo>
                    <a:pt x="654" y="73"/>
                    <a:pt x="660" y="76"/>
                    <a:pt x="660" y="72"/>
                  </a:cubicBezTo>
                  <a:cubicBezTo>
                    <a:pt x="662" y="70"/>
                    <a:pt x="653" y="70"/>
                    <a:pt x="654" y="65"/>
                  </a:cubicBezTo>
                  <a:cubicBezTo>
                    <a:pt x="657" y="62"/>
                    <a:pt x="659" y="60"/>
                    <a:pt x="664" y="62"/>
                  </a:cubicBezTo>
                  <a:cubicBezTo>
                    <a:pt x="664" y="59"/>
                    <a:pt x="672" y="57"/>
                    <a:pt x="669" y="61"/>
                  </a:cubicBezTo>
                  <a:cubicBezTo>
                    <a:pt x="674" y="61"/>
                    <a:pt x="674" y="61"/>
                    <a:pt x="674" y="61"/>
                  </a:cubicBezTo>
                  <a:cubicBezTo>
                    <a:pt x="680" y="51"/>
                    <a:pt x="695" y="54"/>
                    <a:pt x="708" y="51"/>
                  </a:cubicBezTo>
                  <a:cubicBezTo>
                    <a:pt x="715" y="49"/>
                    <a:pt x="721" y="42"/>
                    <a:pt x="728" y="46"/>
                  </a:cubicBezTo>
                  <a:cubicBezTo>
                    <a:pt x="727" y="49"/>
                    <a:pt x="730" y="48"/>
                    <a:pt x="730" y="50"/>
                  </a:cubicBezTo>
                  <a:cubicBezTo>
                    <a:pt x="742" y="47"/>
                    <a:pt x="751" y="56"/>
                    <a:pt x="759" y="52"/>
                  </a:cubicBezTo>
                  <a:cubicBezTo>
                    <a:pt x="757" y="51"/>
                    <a:pt x="753" y="53"/>
                    <a:pt x="753" y="51"/>
                  </a:cubicBezTo>
                  <a:cubicBezTo>
                    <a:pt x="754" y="51"/>
                    <a:pt x="754" y="49"/>
                    <a:pt x="754" y="48"/>
                  </a:cubicBezTo>
                  <a:cubicBezTo>
                    <a:pt x="764" y="51"/>
                    <a:pt x="775" y="54"/>
                    <a:pt x="782" y="60"/>
                  </a:cubicBezTo>
                  <a:cubicBezTo>
                    <a:pt x="775" y="61"/>
                    <a:pt x="773" y="55"/>
                    <a:pt x="767" y="58"/>
                  </a:cubicBezTo>
                  <a:cubicBezTo>
                    <a:pt x="774" y="62"/>
                    <a:pt x="782" y="66"/>
                    <a:pt x="793" y="65"/>
                  </a:cubicBezTo>
                  <a:cubicBezTo>
                    <a:pt x="793" y="58"/>
                    <a:pt x="783" y="65"/>
                    <a:pt x="783" y="59"/>
                  </a:cubicBezTo>
                  <a:cubicBezTo>
                    <a:pt x="797" y="63"/>
                    <a:pt x="813" y="64"/>
                    <a:pt x="827" y="68"/>
                  </a:cubicBezTo>
                  <a:cubicBezTo>
                    <a:pt x="833" y="70"/>
                    <a:pt x="842" y="74"/>
                    <a:pt x="851" y="74"/>
                  </a:cubicBezTo>
                  <a:cubicBezTo>
                    <a:pt x="860" y="74"/>
                    <a:pt x="866" y="78"/>
                    <a:pt x="874" y="76"/>
                  </a:cubicBezTo>
                  <a:cubicBezTo>
                    <a:pt x="849" y="69"/>
                    <a:pt x="820" y="67"/>
                    <a:pt x="800" y="56"/>
                  </a:cubicBezTo>
                  <a:cubicBezTo>
                    <a:pt x="810" y="56"/>
                    <a:pt x="816" y="54"/>
                    <a:pt x="826" y="55"/>
                  </a:cubicBezTo>
                  <a:close/>
                  <a:moveTo>
                    <a:pt x="40" y="802"/>
                  </a:moveTo>
                  <a:cubicBezTo>
                    <a:pt x="35" y="800"/>
                    <a:pt x="37" y="794"/>
                    <a:pt x="39" y="791"/>
                  </a:cubicBezTo>
                  <a:cubicBezTo>
                    <a:pt x="43" y="792"/>
                    <a:pt x="39" y="800"/>
                    <a:pt x="40" y="802"/>
                  </a:cubicBezTo>
                  <a:close/>
                  <a:moveTo>
                    <a:pt x="177" y="586"/>
                  </a:moveTo>
                  <a:cubicBezTo>
                    <a:pt x="171" y="584"/>
                    <a:pt x="177" y="576"/>
                    <a:pt x="177" y="571"/>
                  </a:cubicBezTo>
                  <a:cubicBezTo>
                    <a:pt x="181" y="571"/>
                    <a:pt x="180" y="576"/>
                    <a:pt x="183" y="577"/>
                  </a:cubicBezTo>
                  <a:cubicBezTo>
                    <a:pt x="182" y="581"/>
                    <a:pt x="178" y="582"/>
                    <a:pt x="177" y="586"/>
                  </a:cubicBezTo>
                  <a:close/>
                  <a:moveTo>
                    <a:pt x="258" y="1206"/>
                  </a:moveTo>
                  <a:cubicBezTo>
                    <a:pt x="258" y="1207"/>
                    <a:pt x="258" y="1207"/>
                    <a:pt x="258" y="1208"/>
                  </a:cubicBezTo>
                  <a:cubicBezTo>
                    <a:pt x="258" y="1207"/>
                    <a:pt x="256" y="1206"/>
                    <a:pt x="258" y="1206"/>
                  </a:cubicBezTo>
                  <a:close/>
                  <a:moveTo>
                    <a:pt x="539" y="34"/>
                  </a:moveTo>
                  <a:cubicBezTo>
                    <a:pt x="541" y="32"/>
                    <a:pt x="539" y="32"/>
                    <a:pt x="536" y="33"/>
                  </a:cubicBezTo>
                  <a:cubicBezTo>
                    <a:pt x="541" y="29"/>
                    <a:pt x="556" y="27"/>
                    <a:pt x="561" y="30"/>
                  </a:cubicBezTo>
                  <a:cubicBezTo>
                    <a:pt x="554" y="32"/>
                    <a:pt x="545" y="31"/>
                    <a:pt x="539" y="34"/>
                  </a:cubicBezTo>
                  <a:close/>
                  <a:moveTo>
                    <a:pt x="246" y="218"/>
                  </a:moveTo>
                  <a:cubicBezTo>
                    <a:pt x="247" y="217"/>
                    <a:pt x="248" y="217"/>
                    <a:pt x="249" y="216"/>
                  </a:cubicBezTo>
                  <a:cubicBezTo>
                    <a:pt x="247" y="216"/>
                    <a:pt x="246" y="217"/>
                    <a:pt x="246" y="218"/>
                  </a:cubicBezTo>
                  <a:close/>
                  <a:moveTo>
                    <a:pt x="1236" y="67"/>
                  </a:moveTo>
                  <a:cubicBezTo>
                    <a:pt x="1250" y="80"/>
                    <a:pt x="1272" y="90"/>
                    <a:pt x="1289" y="97"/>
                  </a:cubicBezTo>
                  <a:cubicBezTo>
                    <a:pt x="1272" y="87"/>
                    <a:pt x="1255" y="76"/>
                    <a:pt x="1236" y="67"/>
                  </a:cubicBezTo>
                  <a:close/>
                  <a:moveTo>
                    <a:pt x="437" y="72"/>
                  </a:moveTo>
                  <a:cubicBezTo>
                    <a:pt x="436" y="75"/>
                    <a:pt x="432" y="75"/>
                    <a:pt x="430" y="78"/>
                  </a:cubicBezTo>
                  <a:cubicBezTo>
                    <a:pt x="433" y="77"/>
                    <a:pt x="439" y="74"/>
                    <a:pt x="437" y="72"/>
                  </a:cubicBezTo>
                  <a:close/>
                  <a:moveTo>
                    <a:pt x="1308" y="109"/>
                  </a:moveTo>
                  <a:cubicBezTo>
                    <a:pt x="1308" y="108"/>
                    <a:pt x="1306" y="108"/>
                    <a:pt x="1306" y="109"/>
                  </a:cubicBezTo>
                  <a:cubicBezTo>
                    <a:pt x="1332" y="127"/>
                    <a:pt x="1355" y="148"/>
                    <a:pt x="1379" y="168"/>
                  </a:cubicBezTo>
                  <a:cubicBezTo>
                    <a:pt x="1360" y="144"/>
                    <a:pt x="1334" y="126"/>
                    <a:pt x="1308" y="109"/>
                  </a:cubicBezTo>
                  <a:close/>
                  <a:moveTo>
                    <a:pt x="259" y="198"/>
                  </a:moveTo>
                  <a:cubicBezTo>
                    <a:pt x="249" y="203"/>
                    <a:pt x="243" y="215"/>
                    <a:pt x="238" y="217"/>
                  </a:cubicBezTo>
                  <a:cubicBezTo>
                    <a:pt x="246" y="214"/>
                    <a:pt x="255" y="202"/>
                    <a:pt x="259" y="198"/>
                  </a:cubicBezTo>
                  <a:close/>
                  <a:moveTo>
                    <a:pt x="1480" y="267"/>
                  </a:moveTo>
                  <a:cubicBezTo>
                    <a:pt x="1482" y="267"/>
                    <a:pt x="1482" y="266"/>
                    <a:pt x="1484" y="266"/>
                  </a:cubicBezTo>
                  <a:cubicBezTo>
                    <a:pt x="1486" y="268"/>
                    <a:pt x="1488" y="276"/>
                    <a:pt x="1491" y="274"/>
                  </a:cubicBezTo>
                  <a:cubicBezTo>
                    <a:pt x="1482" y="264"/>
                    <a:pt x="1472" y="250"/>
                    <a:pt x="1462" y="242"/>
                  </a:cubicBezTo>
                  <a:cubicBezTo>
                    <a:pt x="1464" y="243"/>
                    <a:pt x="1464" y="244"/>
                    <a:pt x="1463" y="245"/>
                  </a:cubicBezTo>
                  <a:cubicBezTo>
                    <a:pt x="1462" y="245"/>
                    <a:pt x="1461" y="241"/>
                    <a:pt x="1460" y="244"/>
                  </a:cubicBezTo>
                  <a:cubicBezTo>
                    <a:pt x="1466" y="252"/>
                    <a:pt x="1475" y="258"/>
                    <a:pt x="1480" y="267"/>
                  </a:cubicBezTo>
                  <a:close/>
                  <a:moveTo>
                    <a:pt x="1461" y="240"/>
                  </a:moveTo>
                  <a:cubicBezTo>
                    <a:pt x="1461" y="240"/>
                    <a:pt x="1462" y="241"/>
                    <a:pt x="1462" y="242"/>
                  </a:cubicBezTo>
                  <a:cubicBezTo>
                    <a:pt x="1462" y="241"/>
                    <a:pt x="1461" y="240"/>
                    <a:pt x="1461" y="240"/>
                  </a:cubicBezTo>
                  <a:close/>
                  <a:moveTo>
                    <a:pt x="1528" y="339"/>
                  </a:moveTo>
                  <a:cubicBezTo>
                    <a:pt x="1537" y="345"/>
                    <a:pt x="1546" y="357"/>
                    <a:pt x="1555" y="369"/>
                  </a:cubicBezTo>
                  <a:cubicBezTo>
                    <a:pt x="1555" y="368"/>
                    <a:pt x="1555" y="367"/>
                    <a:pt x="1556" y="367"/>
                  </a:cubicBezTo>
                  <a:cubicBezTo>
                    <a:pt x="1566" y="380"/>
                    <a:pt x="1571" y="389"/>
                    <a:pt x="1581" y="405"/>
                  </a:cubicBezTo>
                  <a:cubicBezTo>
                    <a:pt x="1576" y="395"/>
                    <a:pt x="1573" y="383"/>
                    <a:pt x="1564" y="377"/>
                  </a:cubicBezTo>
                  <a:cubicBezTo>
                    <a:pt x="1563" y="375"/>
                    <a:pt x="1565" y="374"/>
                    <a:pt x="1563" y="371"/>
                  </a:cubicBezTo>
                  <a:cubicBezTo>
                    <a:pt x="1557" y="367"/>
                    <a:pt x="1551" y="350"/>
                    <a:pt x="1541" y="345"/>
                  </a:cubicBezTo>
                  <a:cubicBezTo>
                    <a:pt x="1524" y="321"/>
                    <a:pt x="1508" y="297"/>
                    <a:pt x="1490" y="277"/>
                  </a:cubicBezTo>
                  <a:cubicBezTo>
                    <a:pt x="1502" y="298"/>
                    <a:pt x="1517" y="316"/>
                    <a:pt x="1528" y="339"/>
                  </a:cubicBezTo>
                  <a:close/>
                  <a:moveTo>
                    <a:pt x="1676" y="698"/>
                  </a:moveTo>
                  <a:cubicBezTo>
                    <a:pt x="1676" y="690"/>
                    <a:pt x="1675" y="687"/>
                    <a:pt x="1674" y="679"/>
                  </a:cubicBezTo>
                  <a:cubicBezTo>
                    <a:pt x="1670" y="678"/>
                    <a:pt x="1672" y="682"/>
                    <a:pt x="1669" y="682"/>
                  </a:cubicBezTo>
                  <a:cubicBezTo>
                    <a:pt x="1669" y="679"/>
                    <a:pt x="1669" y="677"/>
                    <a:pt x="1667" y="677"/>
                  </a:cubicBezTo>
                  <a:cubicBezTo>
                    <a:pt x="1665" y="680"/>
                    <a:pt x="1664" y="685"/>
                    <a:pt x="1667" y="688"/>
                  </a:cubicBezTo>
                  <a:cubicBezTo>
                    <a:pt x="1667" y="687"/>
                    <a:pt x="1668" y="686"/>
                    <a:pt x="1669" y="685"/>
                  </a:cubicBezTo>
                  <a:cubicBezTo>
                    <a:pt x="1673" y="690"/>
                    <a:pt x="1665" y="694"/>
                    <a:pt x="1670" y="697"/>
                  </a:cubicBezTo>
                  <a:cubicBezTo>
                    <a:pt x="1670" y="694"/>
                    <a:pt x="1670" y="692"/>
                    <a:pt x="1672" y="691"/>
                  </a:cubicBezTo>
                  <a:cubicBezTo>
                    <a:pt x="1673" y="700"/>
                    <a:pt x="1671" y="711"/>
                    <a:pt x="1676" y="717"/>
                  </a:cubicBezTo>
                  <a:cubicBezTo>
                    <a:pt x="1678" y="709"/>
                    <a:pt x="1670" y="700"/>
                    <a:pt x="1675" y="695"/>
                  </a:cubicBezTo>
                  <a:cubicBezTo>
                    <a:pt x="1674" y="696"/>
                    <a:pt x="1676" y="698"/>
                    <a:pt x="1676" y="698"/>
                  </a:cubicBezTo>
                  <a:close/>
                  <a:moveTo>
                    <a:pt x="1682" y="705"/>
                  </a:moveTo>
                  <a:cubicBezTo>
                    <a:pt x="1680" y="711"/>
                    <a:pt x="1682" y="720"/>
                    <a:pt x="1684" y="725"/>
                  </a:cubicBezTo>
                  <a:cubicBezTo>
                    <a:pt x="1683" y="717"/>
                    <a:pt x="1682" y="712"/>
                    <a:pt x="1682" y="705"/>
                  </a:cubicBezTo>
                  <a:close/>
                  <a:moveTo>
                    <a:pt x="1440" y="773"/>
                  </a:moveTo>
                  <a:cubicBezTo>
                    <a:pt x="1440" y="764"/>
                    <a:pt x="1435" y="772"/>
                    <a:pt x="1430" y="768"/>
                  </a:cubicBezTo>
                  <a:cubicBezTo>
                    <a:pt x="1429" y="771"/>
                    <a:pt x="1432" y="772"/>
                    <a:pt x="1432" y="775"/>
                  </a:cubicBezTo>
                  <a:cubicBezTo>
                    <a:pt x="1429" y="774"/>
                    <a:pt x="1426" y="775"/>
                    <a:pt x="1427" y="778"/>
                  </a:cubicBezTo>
                  <a:cubicBezTo>
                    <a:pt x="1433" y="779"/>
                    <a:pt x="1434" y="769"/>
                    <a:pt x="1440" y="773"/>
                  </a:cubicBezTo>
                  <a:close/>
                  <a:moveTo>
                    <a:pt x="1625" y="988"/>
                  </a:moveTo>
                  <a:cubicBezTo>
                    <a:pt x="1620" y="993"/>
                    <a:pt x="1616" y="998"/>
                    <a:pt x="1612" y="1004"/>
                  </a:cubicBezTo>
                  <a:cubicBezTo>
                    <a:pt x="1615" y="996"/>
                    <a:pt x="1608" y="998"/>
                    <a:pt x="1607" y="991"/>
                  </a:cubicBezTo>
                  <a:cubicBezTo>
                    <a:pt x="1609" y="990"/>
                    <a:pt x="1611" y="990"/>
                    <a:pt x="1612" y="989"/>
                  </a:cubicBezTo>
                  <a:cubicBezTo>
                    <a:pt x="1616" y="983"/>
                    <a:pt x="1613" y="976"/>
                    <a:pt x="1613" y="970"/>
                  </a:cubicBezTo>
                  <a:cubicBezTo>
                    <a:pt x="1614" y="967"/>
                    <a:pt x="1616" y="963"/>
                    <a:pt x="1616" y="960"/>
                  </a:cubicBezTo>
                  <a:cubicBezTo>
                    <a:pt x="1616" y="950"/>
                    <a:pt x="1609" y="944"/>
                    <a:pt x="1606" y="934"/>
                  </a:cubicBezTo>
                  <a:cubicBezTo>
                    <a:pt x="1610" y="934"/>
                    <a:pt x="1610" y="937"/>
                    <a:pt x="1613" y="937"/>
                  </a:cubicBezTo>
                  <a:cubicBezTo>
                    <a:pt x="1615" y="931"/>
                    <a:pt x="1612" y="929"/>
                    <a:pt x="1610" y="925"/>
                  </a:cubicBezTo>
                  <a:cubicBezTo>
                    <a:pt x="1604" y="930"/>
                    <a:pt x="1598" y="922"/>
                    <a:pt x="1593" y="924"/>
                  </a:cubicBezTo>
                  <a:cubicBezTo>
                    <a:pt x="1591" y="920"/>
                    <a:pt x="1588" y="916"/>
                    <a:pt x="1585" y="913"/>
                  </a:cubicBezTo>
                  <a:cubicBezTo>
                    <a:pt x="1577" y="915"/>
                    <a:pt x="1581" y="931"/>
                    <a:pt x="1584" y="935"/>
                  </a:cubicBezTo>
                  <a:cubicBezTo>
                    <a:pt x="1579" y="941"/>
                    <a:pt x="1585" y="954"/>
                    <a:pt x="1579" y="960"/>
                  </a:cubicBezTo>
                  <a:cubicBezTo>
                    <a:pt x="1573" y="957"/>
                    <a:pt x="1572" y="964"/>
                    <a:pt x="1567" y="965"/>
                  </a:cubicBezTo>
                  <a:cubicBezTo>
                    <a:pt x="1559" y="957"/>
                    <a:pt x="1553" y="970"/>
                    <a:pt x="1550" y="970"/>
                  </a:cubicBezTo>
                  <a:cubicBezTo>
                    <a:pt x="1549" y="969"/>
                    <a:pt x="1545" y="963"/>
                    <a:pt x="1544" y="959"/>
                  </a:cubicBezTo>
                  <a:cubicBezTo>
                    <a:pt x="1543" y="948"/>
                    <a:pt x="1549" y="926"/>
                    <a:pt x="1553" y="907"/>
                  </a:cubicBezTo>
                  <a:cubicBezTo>
                    <a:pt x="1555" y="894"/>
                    <a:pt x="1555" y="876"/>
                    <a:pt x="1553" y="866"/>
                  </a:cubicBezTo>
                  <a:cubicBezTo>
                    <a:pt x="1550" y="865"/>
                    <a:pt x="1551" y="868"/>
                    <a:pt x="1548" y="867"/>
                  </a:cubicBezTo>
                  <a:cubicBezTo>
                    <a:pt x="1543" y="879"/>
                    <a:pt x="1538" y="890"/>
                    <a:pt x="1533" y="901"/>
                  </a:cubicBezTo>
                  <a:cubicBezTo>
                    <a:pt x="1532" y="896"/>
                    <a:pt x="1527" y="900"/>
                    <a:pt x="1524" y="899"/>
                  </a:cubicBezTo>
                  <a:cubicBezTo>
                    <a:pt x="1520" y="904"/>
                    <a:pt x="1521" y="911"/>
                    <a:pt x="1519" y="918"/>
                  </a:cubicBezTo>
                  <a:cubicBezTo>
                    <a:pt x="1517" y="923"/>
                    <a:pt x="1510" y="928"/>
                    <a:pt x="1509" y="934"/>
                  </a:cubicBezTo>
                  <a:cubicBezTo>
                    <a:pt x="1507" y="938"/>
                    <a:pt x="1509" y="942"/>
                    <a:pt x="1508" y="945"/>
                  </a:cubicBezTo>
                  <a:cubicBezTo>
                    <a:pt x="1503" y="955"/>
                    <a:pt x="1495" y="952"/>
                    <a:pt x="1485" y="954"/>
                  </a:cubicBezTo>
                  <a:cubicBezTo>
                    <a:pt x="1483" y="964"/>
                    <a:pt x="1474" y="967"/>
                    <a:pt x="1473" y="977"/>
                  </a:cubicBezTo>
                  <a:cubicBezTo>
                    <a:pt x="1474" y="969"/>
                    <a:pt x="1466" y="976"/>
                    <a:pt x="1463" y="976"/>
                  </a:cubicBezTo>
                  <a:cubicBezTo>
                    <a:pt x="1463" y="980"/>
                    <a:pt x="1464" y="982"/>
                    <a:pt x="1465" y="984"/>
                  </a:cubicBezTo>
                  <a:cubicBezTo>
                    <a:pt x="1460" y="986"/>
                    <a:pt x="1459" y="993"/>
                    <a:pt x="1451" y="994"/>
                  </a:cubicBezTo>
                  <a:cubicBezTo>
                    <a:pt x="1451" y="997"/>
                    <a:pt x="1448" y="998"/>
                    <a:pt x="1448" y="1001"/>
                  </a:cubicBezTo>
                  <a:cubicBezTo>
                    <a:pt x="1441" y="1004"/>
                    <a:pt x="1437" y="1012"/>
                    <a:pt x="1436" y="1018"/>
                  </a:cubicBezTo>
                  <a:cubicBezTo>
                    <a:pt x="1433" y="1026"/>
                    <a:pt x="1433" y="1029"/>
                    <a:pt x="1429" y="1036"/>
                  </a:cubicBezTo>
                  <a:cubicBezTo>
                    <a:pt x="1424" y="1043"/>
                    <a:pt x="1428" y="1060"/>
                    <a:pt x="1425" y="1071"/>
                  </a:cubicBezTo>
                  <a:cubicBezTo>
                    <a:pt x="1423" y="1078"/>
                    <a:pt x="1420" y="1090"/>
                    <a:pt x="1421" y="1100"/>
                  </a:cubicBezTo>
                  <a:cubicBezTo>
                    <a:pt x="1421" y="1102"/>
                    <a:pt x="1425" y="1102"/>
                    <a:pt x="1424" y="1105"/>
                  </a:cubicBezTo>
                  <a:cubicBezTo>
                    <a:pt x="1420" y="1110"/>
                    <a:pt x="1424" y="1124"/>
                    <a:pt x="1421" y="1130"/>
                  </a:cubicBezTo>
                  <a:cubicBezTo>
                    <a:pt x="1417" y="1139"/>
                    <a:pt x="1418" y="1149"/>
                    <a:pt x="1415" y="1158"/>
                  </a:cubicBezTo>
                  <a:cubicBezTo>
                    <a:pt x="1413" y="1169"/>
                    <a:pt x="1403" y="1177"/>
                    <a:pt x="1415" y="1185"/>
                  </a:cubicBezTo>
                  <a:cubicBezTo>
                    <a:pt x="1414" y="1191"/>
                    <a:pt x="1413" y="1203"/>
                    <a:pt x="1415" y="1210"/>
                  </a:cubicBezTo>
                  <a:cubicBezTo>
                    <a:pt x="1420" y="1207"/>
                    <a:pt x="1424" y="1204"/>
                    <a:pt x="1428" y="1201"/>
                  </a:cubicBezTo>
                  <a:cubicBezTo>
                    <a:pt x="1425" y="1208"/>
                    <a:pt x="1425" y="1210"/>
                    <a:pt x="1426" y="1218"/>
                  </a:cubicBezTo>
                  <a:cubicBezTo>
                    <a:pt x="1434" y="1219"/>
                    <a:pt x="1437" y="1225"/>
                    <a:pt x="1449" y="1222"/>
                  </a:cubicBezTo>
                  <a:cubicBezTo>
                    <a:pt x="1452" y="1213"/>
                    <a:pt x="1457" y="1206"/>
                    <a:pt x="1463" y="1200"/>
                  </a:cubicBezTo>
                  <a:cubicBezTo>
                    <a:pt x="1466" y="1200"/>
                    <a:pt x="1467" y="1203"/>
                    <a:pt x="1469" y="1201"/>
                  </a:cubicBezTo>
                  <a:cubicBezTo>
                    <a:pt x="1470" y="1197"/>
                    <a:pt x="1472" y="1188"/>
                    <a:pt x="1476" y="1189"/>
                  </a:cubicBezTo>
                  <a:cubicBezTo>
                    <a:pt x="1475" y="1194"/>
                    <a:pt x="1469" y="1201"/>
                    <a:pt x="1475" y="1205"/>
                  </a:cubicBezTo>
                  <a:cubicBezTo>
                    <a:pt x="1479" y="1192"/>
                    <a:pt x="1483" y="1180"/>
                    <a:pt x="1487" y="1167"/>
                  </a:cubicBezTo>
                  <a:cubicBezTo>
                    <a:pt x="1488" y="1180"/>
                    <a:pt x="1483" y="1200"/>
                    <a:pt x="1479" y="1209"/>
                  </a:cubicBezTo>
                  <a:cubicBezTo>
                    <a:pt x="1483" y="1212"/>
                    <a:pt x="1488" y="1207"/>
                    <a:pt x="1485" y="1203"/>
                  </a:cubicBezTo>
                  <a:cubicBezTo>
                    <a:pt x="1489" y="1198"/>
                    <a:pt x="1493" y="1196"/>
                    <a:pt x="1498" y="1195"/>
                  </a:cubicBezTo>
                  <a:cubicBezTo>
                    <a:pt x="1499" y="1192"/>
                    <a:pt x="1499" y="1188"/>
                    <a:pt x="1502" y="1186"/>
                  </a:cubicBezTo>
                  <a:cubicBezTo>
                    <a:pt x="1509" y="1184"/>
                    <a:pt x="1510" y="1190"/>
                    <a:pt x="1516" y="1187"/>
                  </a:cubicBezTo>
                  <a:cubicBezTo>
                    <a:pt x="1520" y="1198"/>
                    <a:pt x="1520" y="1209"/>
                    <a:pt x="1518" y="1222"/>
                  </a:cubicBezTo>
                  <a:cubicBezTo>
                    <a:pt x="1525" y="1237"/>
                    <a:pt x="1515" y="1254"/>
                    <a:pt x="1509" y="1266"/>
                  </a:cubicBezTo>
                  <a:cubicBezTo>
                    <a:pt x="1514" y="1273"/>
                    <a:pt x="1507" y="1281"/>
                    <a:pt x="1510" y="1289"/>
                  </a:cubicBezTo>
                  <a:cubicBezTo>
                    <a:pt x="1507" y="1299"/>
                    <a:pt x="1492" y="1314"/>
                    <a:pt x="1504" y="1324"/>
                  </a:cubicBezTo>
                  <a:cubicBezTo>
                    <a:pt x="1522" y="1286"/>
                    <a:pt x="1556" y="1267"/>
                    <a:pt x="1573" y="1232"/>
                  </a:cubicBezTo>
                  <a:cubicBezTo>
                    <a:pt x="1578" y="1221"/>
                    <a:pt x="1594" y="1202"/>
                    <a:pt x="1600" y="1186"/>
                  </a:cubicBezTo>
                  <a:cubicBezTo>
                    <a:pt x="1601" y="1184"/>
                    <a:pt x="1599" y="1182"/>
                    <a:pt x="1600" y="1180"/>
                  </a:cubicBezTo>
                  <a:cubicBezTo>
                    <a:pt x="1604" y="1163"/>
                    <a:pt x="1613" y="1144"/>
                    <a:pt x="1612" y="1124"/>
                  </a:cubicBezTo>
                  <a:cubicBezTo>
                    <a:pt x="1612" y="1109"/>
                    <a:pt x="1612" y="1098"/>
                    <a:pt x="1615" y="1083"/>
                  </a:cubicBezTo>
                  <a:cubicBezTo>
                    <a:pt x="1621" y="1077"/>
                    <a:pt x="1626" y="1060"/>
                    <a:pt x="1623" y="1052"/>
                  </a:cubicBezTo>
                  <a:cubicBezTo>
                    <a:pt x="1622" y="1055"/>
                    <a:pt x="1619" y="1060"/>
                    <a:pt x="1618" y="1059"/>
                  </a:cubicBezTo>
                  <a:cubicBezTo>
                    <a:pt x="1619" y="1054"/>
                    <a:pt x="1622" y="1052"/>
                    <a:pt x="1624" y="1047"/>
                  </a:cubicBezTo>
                  <a:cubicBezTo>
                    <a:pt x="1622" y="1044"/>
                    <a:pt x="1621" y="1041"/>
                    <a:pt x="1620" y="1038"/>
                  </a:cubicBezTo>
                  <a:cubicBezTo>
                    <a:pt x="1629" y="1024"/>
                    <a:pt x="1623" y="1004"/>
                    <a:pt x="1625" y="988"/>
                  </a:cubicBezTo>
                  <a:close/>
                  <a:moveTo>
                    <a:pt x="1672" y="991"/>
                  </a:moveTo>
                  <a:cubicBezTo>
                    <a:pt x="1670" y="988"/>
                    <a:pt x="1667" y="986"/>
                    <a:pt x="1669" y="980"/>
                  </a:cubicBezTo>
                  <a:cubicBezTo>
                    <a:pt x="1667" y="983"/>
                    <a:pt x="1665" y="995"/>
                    <a:pt x="1668" y="995"/>
                  </a:cubicBezTo>
                  <a:cubicBezTo>
                    <a:pt x="1663" y="1004"/>
                    <a:pt x="1668" y="1013"/>
                    <a:pt x="1671" y="1018"/>
                  </a:cubicBezTo>
                  <a:cubicBezTo>
                    <a:pt x="1671" y="1012"/>
                    <a:pt x="1677" y="995"/>
                    <a:pt x="1673" y="987"/>
                  </a:cubicBezTo>
                  <a:cubicBezTo>
                    <a:pt x="1673" y="988"/>
                    <a:pt x="1673" y="990"/>
                    <a:pt x="1672" y="991"/>
                  </a:cubicBezTo>
                  <a:close/>
                  <a:moveTo>
                    <a:pt x="805" y="1529"/>
                  </a:moveTo>
                  <a:cubicBezTo>
                    <a:pt x="807" y="1531"/>
                    <a:pt x="811" y="1529"/>
                    <a:pt x="813" y="1531"/>
                  </a:cubicBezTo>
                  <a:cubicBezTo>
                    <a:pt x="811" y="1534"/>
                    <a:pt x="805" y="1533"/>
                    <a:pt x="806" y="1538"/>
                  </a:cubicBezTo>
                  <a:cubicBezTo>
                    <a:pt x="812" y="1541"/>
                    <a:pt x="818" y="1532"/>
                    <a:pt x="822" y="1537"/>
                  </a:cubicBezTo>
                  <a:cubicBezTo>
                    <a:pt x="826" y="1532"/>
                    <a:pt x="833" y="1531"/>
                    <a:pt x="837" y="1527"/>
                  </a:cubicBezTo>
                  <a:cubicBezTo>
                    <a:pt x="827" y="1526"/>
                    <a:pt x="812" y="1522"/>
                    <a:pt x="805" y="1529"/>
                  </a:cubicBezTo>
                  <a:close/>
                </a:path>
              </a:pathLst>
            </a:custGeom>
            <a:solidFill>
              <a:schemeClr val="bg1">
                <a:lumMod val="95000"/>
              </a:schemeClr>
            </a:solidFill>
            <a:ln w="9525">
              <a:solidFill>
                <a:schemeClr val="bg1"/>
              </a:solidFill>
              <a:round/>
              <a:headEnd/>
              <a:tailEnd/>
            </a:ln>
            <a:effectLst/>
            <a:extLst>
              <a:ext uri="{AF507438-7753-43E0-B8FC-AC1667EBCBE1}">
                <a14:hiddenEffects xmlns:a14="http://schemas.microsoft.com/office/drawing/2010/main">
                  <a:effectLst>
                    <a:outerShdw blurRad="50800" dist="38100" dir="2699985" algn="ctr" rotWithShape="0">
                      <a:schemeClr val="tx1">
                        <a:alpha val="40000"/>
                      </a:schemeClr>
                    </a:outerShdw>
                  </a:effectLst>
                </a14:hiddenEffects>
              </a:ext>
            </a:extLst>
          </p:spPr>
          <p:txBody>
            <a:bodyPr/>
            <a:lstStyle/>
            <a:p>
              <a:pPr defTabSz="857250">
                <a:buClr>
                  <a:srgbClr val="000000"/>
                </a:buClr>
              </a:pPr>
              <a:endParaRPr lang="en-US" sz="1313" kern="0">
                <a:solidFill>
                  <a:srgbClr val="000000"/>
                </a:solidFill>
                <a:latin typeface="Arial"/>
                <a:cs typeface="Arial"/>
                <a:sym typeface="Arial"/>
              </a:endParaRPr>
            </a:p>
          </p:txBody>
        </p:sp>
        <p:sp>
          <p:nvSpPr>
            <p:cNvPr id="303" name="Freeform 4" descr="© INSCALE GmbH, 15.06.2010">
              <a:extLst>
                <a:ext uri="{FF2B5EF4-FFF2-40B4-BE49-F238E27FC236}">
                  <a16:creationId xmlns:a16="http://schemas.microsoft.com/office/drawing/2014/main" id="{A4B424B3-B71B-4F4C-9146-9616D5795BD8}"/>
                </a:ext>
              </a:extLst>
            </p:cNvPr>
            <p:cNvSpPr>
              <a:spLocks noEditPoints="1"/>
            </p:cNvSpPr>
            <p:nvPr/>
          </p:nvSpPr>
          <p:spPr bwMode="auto">
            <a:xfrm>
              <a:off x="3271" y="1348"/>
              <a:ext cx="2128" cy="2131"/>
            </a:xfrm>
            <a:custGeom>
              <a:avLst/>
              <a:gdLst>
                <a:gd name="T0" fmla="*/ 43 w 1525"/>
                <a:gd name="T1" fmla="*/ 519 h 1529"/>
                <a:gd name="T2" fmla="*/ 688 w 1525"/>
                <a:gd name="T3" fmla="*/ 16 h 1529"/>
                <a:gd name="T4" fmla="*/ 710 w 1525"/>
                <a:gd name="T5" fmla="*/ 20 h 1529"/>
                <a:gd name="T6" fmla="*/ 799 w 1525"/>
                <a:gd name="T7" fmla="*/ 22 h 1529"/>
                <a:gd name="T8" fmla="*/ 581 w 1525"/>
                <a:gd name="T9" fmla="*/ 42 h 1529"/>
                <a:gd name="T10" fmla="*/ 530 w 1525"/>
                <a:gd name="T11" fmla="*/ 61 h 1529"/>
                <a:gd name="T12" fmla="*/ 991 w 1525"/>
                <a:gd name="T13" fmla="*/ 49 h 1529"/>
                <a:gd name="T14" fmla="*/ 372 w 1525"/>
                <a:gd name="T15" fmla="*/ 115 h 1529"/>
                <a:gd name="T16" fmla="*/ 428 w 1525"/>
                <a:gd name="T17" fmla="*/ 107 h 1529"/>
                <a:gd name="T18" fmla="*/ 818 w 1525"/>
                <a:gd name="T19" fmla="*/ 92 h 1529"/>
                <a:gd name="T20" fmla="*/ 1055 w 1525"/>
                <a:gd name="T21" fmla="*/ 192 h 1529"/>
                <a:gd name="T22" fmla="*/ 825 w 1525"/>
                <a:gd name="T23" fmla="*/ 120 h 1529"/>
                <a:gd name="T24" fmla="*/ 386 w 1525"/>
                <a:gd name="T25" fmla="*/ 131 h 1529"/>
                <a:gd name="T26" fmla="*/ 360 w 1525"/>
                <a:gd name="T27" fmla="*/ 122 h 1529"/>
                <a:gd name="T28" fmla="*/ 307 w 1525"/>
                <a:gd name="T29" fmla="*/ 157 h 1529"/>
                <a:gd name="T30" fmla="*/ 1281 w 1525"/>
                <a:gd name="T31" fmla="*/ 215 h 1529"/>
                <a:gd name="T32" fmla="*/ 262 w 1525"/>
                <a:gd name="T33" fmla="*/ 197 h 1529"/>
                <a:gd name="T34" fmla="*/ 342 w 1525"/>
                <a:gd name="T35" fmla="*/ 207 h 1529"/>
                <a:gd name="T36" fmla="*/ 515 w 1525"/>
                <a:gd name="T37" fmla="*/ 222 h 1529"/>
                <a:gd name="T38" fmla="*/ 1092 w 1525"/>
                <a:gd name="T39" fmla="*/ 232 h 1529"/>
                <a:gd name="T40" fmla="*/ 1054 w 1525"/>
                <a:gd name="T41" fmla="*/ 395 h 1529"/>
                <a:gd name="T42" fmla="*/ 286 w 1525"/>
                <a:gd name="T43" fmla="*/ 259 h 1529"/>
                <a:gd name="T44" fmla="*/ 422 w 1525"/>
                <a:gd name="T45" fmla="*/ 400 h 1529"/>
                <a:gd name="T46" fmla="*/ 139 w 1525"/>
                <a:gd name="T47" fmla="*/ 360 h 1529"/>
                <a:gd name="T48" fmla="*/ 735 w 1525"/>
                <a:gd name="T49" fmla="*/ 383 h 1529"/>
                <a:gd name="T50" fmla="*/ 401 w 1525"/>
                <a:gd name="T51" fmla="*/ 453 h 1529"/>
                <a:gd name="T52" fmla="*/ 1275 w 1525"/>
                <a:gd name="T53" fmla="*/ 515 h 1529"/>
                <a:gd name="T54" fmla="*/ 965 w 1525"/>
                <a:gd name="T55" fmla="*/ 472 h 1529"/>
                <a:gd name="T56" fmla="*/ 1457 w 1525"/>
                <a:gd name="T57" fmla="*/ 507 h 1529"/>
                <a:gd name="T58" fmla="*/ 1123 w 1525"/>
                <a:gd name="T59" fmla="*/ 716 h 1529"/>
                <a:gd name="T60" fmla="*/ 1284 w 1525"/>
                <a:gd name="T61" fmla="*/ 635 h 1529"/>
                <a:gd name="T62" fmla="*/ 109 w 1525"/>
                <a:gd name="T63" fmla="*/ 683 h 1529"/>
                <a:gd name="T64" fmla="*/ 320 w 1525"/>
                <a:gd name="T65" fmla="*/ 836 h 1529"/>
                <a:gd name="T66" fmla="*/ 942 w 1525"/>
                <a:gd name="T67" fmla="*/ 737 h 1529"/>
                <a:gd name="T68" fmla="*/ 1520 w 1525"/>
                <a:gd name="T69" fmla="*/ 791 h 1529"/>
                <a:gd name="T70" fmla="*/ 1506 w 1525"/>
                <a:gd name="T71" fmla="*/ 837 h 1529"/>
                <a:gd name="T72" fmla="*/ 1392 w 1525"/>
                <a:gd name="T73" fmla="*/ 910 h 1529"/>
                <a:gd name="T74" fmla="*/ 1322 w 1525"/>
                <a:gd name="T75" fmla="*/ 936 h 1529"/>
                <a:gd name="T76" fmla="*/ 497 w 1525"/>
                <a:gd name="T77" fmla="*/ 992 h 1529"/>
                <a:gd name="T78" fmla="*/ 637 w 1525"/>
                <a:gd name="T79" fmla="*/ 1004 h 1529"/>
                <a:gd name="T80" fmla="*/ 75 w 1525"/>
                <a:gd name="T81" fmla="*/ 1026 h 1529"/>
                <a:gd name="T82" fmla="*/ 155 w 1525"/>
                <a:gd name="T83" fmla="*/ 1216 h 1529"/>
                <a:gd name="T84" fmla="*/ 1376 w 1525"/>
                <a:gd name="T85" fmla="*/ 1175 h 1529"/>
                <a:gd name="T86" fmla="*/ 187 w 1525"/>
                <a:gd name="T87" fmla="*/ 1148 h 1529"/>
                <a:gd name="T88" fmla="*/ 163 w 1525"/>
                <a:gd name="T89" fmla="*/ 1223 h 1529"/>
                <a:gd name="T90" fmla="*/ 363 w 1525"/>
                <a:gd name="T91" fmla="*/ 1201 h 1529"/>
                <a:gd name="T92" fmla="*/ 535 w 1525"/>
                <a:gd name="T93" fmla="*/ 1295 h 1529"/>
                <a:gd name="T94" fmla="*/ 170 w 1525"/>
                <a:gd name="T95" fmla="*/ 1239 h 1529"/>
                <a:gd name="T96" fmla="*/ 195 w 1525"/>
                <a:gd name="T97" fmla="*/ 1266 h 1529"/>
                <a:gd name="T98" fmla="*/ 224 w 1525"/>
                <a:gd name="T99" fmla="*/ 1300 h 1529"/>
                <a:gd name="T100" fmla="*/ 309 w 1525"/>
                <a:gd name="T101" fmla="*/ 1356 h 1529"/>
                <a:gd name="T102" fmla="*/ 1151 w 1525"/>
                <a:gd name="T103" fmla="*/ 1402 h 1529"/>
                <a:gd name="T104" fmla="*/ 618 w 1525"/>
                <a:gd name="T105" fmla="*/ 1375 h 1529"/>
                <a:gd name="T106" fmla="*/ 956 w 1525"/>
                <a:gd name="T107" fmla="*/ 1397 h 1529"/>
                <a:gd name="T108" fmla="*/ 1038 w 1525"/>
                <a:gd name="T109" fmla="*/ 1391 h 1529"/>
                <a:gd name="T110" fmla="*/ 697 w 1525"/>
                <a:gd name="T111" fmla="*/ 1413 h 1529"/>
                <a:gd name="T112" fmla="*/ 987 w 1525"/>
                <a:gd name="T113" fmla="*/ 1439 h 1529"/>
                <a:gd name="T114" fmla="*/ 513 w 1525"/>
                <a:gd name="T115" fmla="*/ 1480 h 1529"/>
                <a:gd name="T116" fmla="*/ 749 w 1525"/>
                <a:gd name="T117" fmla="*/ 1462 h 1529"/>
                <a:gd name="T118" fmla="*/ 975 w 1525"/>
                <a:gd name="T119" fmla="*/ 1464 h 1529"/>
                <a:gd name="T120" fmla="*/ 782 w 1525"/>
                <a:gd name="T121" fmla="*/ 1475 h 1529"/>
                <a:gd name="T122" fmla="*/ 738 w 1525"/>
                <a:gd name="T123" fmla="*/ 1484 h 1529"/>
                <a:gd name="T124" fmla="*/ 845 w 1525"/>
                <a:gd name="T125" fmla="*/ 1510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B2B2B2"/>
            </a:solidFill>
            <a:ln>
              <a:noFill/>
            </a:ln>
            <a:effectLst/>
            <a:extLst>
              <a:ext uri="{91240B29-F687-4F45-9708-019B960494DF}">
                <a14:hiddenLine xmlns:a14="http://schemas.microsoft.com/office/drawing/2010/main" w="9525">
                  <a:solidFill>
                    <a:srgbClr val="1058CE"/>
                  </a:solidFill>
                  <a:round/>
                  <a:headEnd/>
                  <a:tailEnd/>
                </a14:hiddenLine>
              </a:ext>
              <a:ext uri="{AF507438-7753-43E0-B8FC-AC1667EBCBE1}">
                <a14:hiddenEffects xmlns:a14="http://schemas.microsoft.com/office/drawing/2010/main">
                  <a:effectLst>
                    <a:outerShdw blurRad="50800" dist="38100" dir="2699985" algn="ctr" rotWithShape="0">
                      <a:schemeClr val="tx1">
                        <a:alpha val="40000"/>
                      </a:schemeClr>
                    </a:outerShdw>
                  </a:effectLst>
                </a14:hiddenEffects>
              </a:ext>
            </a:extLst>
          </p:spPr>
          <p:txBody>
            <a:bodyPr/>
            <a:lstStyle/>
            <a:p>
              <a:pPr defTabSz="857250">
                <a:buClr>
                  <a:srgbClr val="000000"/>
                </a:buClr>
              </a:pPr>
              <a:endParaRPr lang="en-US" sz="1313" kern="0">
                <a:solidFill>
                  <a:srgbClr val="000000"/>
                </a:solidFill>
                <a:latin typeface="Arial"/>
                <a:cs typeface="Arial"/>
                <a:sym typeface="Arial"/>
              </a:endParaRPr>
            </a:p>
          </p:txBody>
        </p:sp>
        <p:sp>
          <p:nvSpPr>
            <p:cNvPr id="304" name="Freeform 5" descr="© INSCALE GmbH, 15.06.2010">
              <a:extLst>
                <a:ext uri="{FF2B5EF4-FFF2-40B4-BE49-F238E27FC236}">
                  <a16:creationId xmlns:a16="http://schemas.microsoft.com/office/drawing/2014/main" id="{F401CAF3-1FA9-42BA-A834-DD9EBF54AD03}"/>
                </a:ext>
              </a:extLst>
            </p:cNvPr>
            <p:cNvSpPr>
              <a:spLocks noEditPoints="1"/>
            </p:cNvSpPr>
            <p:nvPr/>
          </p:nvSpPr>
          <p:spPr bwMode="auto">
            <a:xfrm>
              <a:off x="3339" y="1389"/>
              <a:ext cx="2063" cy="1991"/>
            </a:xfrm>
            <a:custGeom>
              <a:avLst/>
              <a:gdLst>
                <a:gd name="T0" fmla="*/ 1082 w 1659"/>
                <a:gd name="T1" fmla="*/ 47 h 1594"/>
                <a:gd name="T2" fmla="*/ 833 w 1659"/>
                <a:gd name="T3" fmla="*/ 97 h 1594"/>
                <a:gd name="T4" fmla="*/ 406 w 1659"/>
                <a:gd name="T5" fmla="*/ 199 h 1594"/>
                <a:gd name="T6" fmla="*/ 371 w 1659"/>
                <a:gd name="T7" fmla="*/ 464 h 1594"/>
                <a:gd name="T8" fmla="*/ 287 w 1659"/>
                <a:gd name="T9" fmla="*/ 452 h 1594"/>
                <a:gd name="T10" fmla="*/ 556 w 1659"/>
                <a:gd name="T11" fmla="*/ 506 h 1594"/>
                <a:gd name="T12" fmla="*/ 411 w 1659"/>
                <a:gd name="T13" fmla="*/ 528 h 1594"/>
                <a:gd name="T14" fmla="*/ 573 w 1659"/>
                <a:gd name="T15" fmla="*/ 533 h 1594"/>
                <a:gd name="T16" fmla="*/ 688 w 1659"/>
                <a:gd name="T17" fmla="*/ 570 h 1594"/>
                <a:gd name="T18" fmla="*/ 1604 w 1659"/>
                <a:gd name="T19" fmla="*/ 896 h 1594"/>
                <a:gd name="T20" fmla="*/ 1628 w 1659"/>
                <a:gd name="T21" fmla="*/ 988 h 1594"/>
                <a:gd name="T22" fmla="*/ 873 w 1659"/>
                <a:gd name="T23" fmla="*/ 1491 h 1594"/>
                <a:gd name="T24" fmla="*/ 468 w 1659"/>
                <a:gd name="T25" fmla="*/ 51 h 1594"/>
                <a:gd name="T26" fmla="*/ 607 w 1659"/>
                <a:gd name="T27" fmla="*/ 30 h 1594"/>
                <a:gd name="T28" fmla="*/ 507 w 1659"/>
                <a:gd name="T29" fmla="*/ 35 h 1594"/>
                <a:gd name="T30" fmla="*/ 406 w 1659"/>
                <a:gd name="T31" fmla="*/ 70 h 1594"/>
                <a:gd name="T32" fmla="*/ 1521 w 1659"/>
                <a:gd name="T33" fmla="*/ 374 h 1594"/>
                <a:gd name="T34" fmla="*/ 1289 w 1659"/>
                <a:gd name="T35" fmla="*/ 119 h 1594"/>
                <a:gd name="T36" fmla="*/ 1032 w 1659"/>
                <a:gd name="T37" fmla="*/ 65 h 1594"/>
                <a:gd name="T38" fmla="*/ 923 w 1659"/>
                <a:gd name="T39" fmla="*/ 86 h 1594"/>
                <a:gd name="T40" fmla="*/ 901 w 1659"/>
                <a:gd name="T41" fmla="*/ 85 h 1594"/>
                <a:gd name="T42" fmla="*/ 785 w 1659"/>
                <a:gd name="T43" fmla="*/ 121 h 1594"/>
                <a:gd name="T44" fmla="*/ 710 w 1659"/>
                <a:gd name="T45" fmla="*/ 106 h 1594"/>
                <a:gd name="T46" fmla="*/ 555 w 1659"/>
                <a:gd name="T47" fmla="*/ 146 h 1594"/>
                <a:gd name="T48" fmla="*/ 588 w 1659"/>
                <a:gd name="T49" fmla="*/ 184 h 1594"/>
                <a:gd name="T50" fmla="*/ 579 w 1659"/>
                <a:gd name="T51" fmla="*/ 247 h 1594"/>
                <a:gd name="T52" fmla="*/ 492 w 1659"/>
                <a:gd name="T53" fmla="*/ 219 h 1594"/>
                <a:gd name="T54" fmla="*/ 393 w 1659"/>
                <a:gd name="T55" fmla="*/ 214 h 1594"/>
                <a:gd name="T56" fmla="*/ 349 w 1659"/>
                <a:gd name="T57" fmla="*/ 282 h 1594"/>
                <a:gd name="T58" fmla="*/ 259 w 1659"/>
                <a:gd name="T59" fmla="*/ 358 h 1594"/>
                <a:gd name="T60" fmla="*/ 331 w 1659"/>
                <a:gd name="T61" fmla="*/ 397 h 1594"/>
                <a:gd name="T62" fmla="*/ 410 w 1659"/>
                <a:gd name="T63" fmla="*/ 485 h 1594"/>
                <a:gd name="T64" fmla="*/ 440 w 1659"/>
                <a:gd name="T65" fmla="*/ 373 h 1594"/>
                <a:gd name="T66" fmla="*/ 529 w 1659"/>
                <a:gd name="T67" fmla="*/ 530 h 1594"/>
                <a:gd name="T68" fmla="*/ 583 w 1659"/>
                <a:gd name="T69" fmla="*/ 471 h 1594"/>
                <a:gd name="T70" fmla="*/ 716 w 1659"/>
                <a:gd name="T71" fmla="*/ 574 h 1594"/>
                <a:gd name="T72" fmla="*/ 450 w 1659"/>
                <a:gd name="T73" fmla="*/ 633 h 1594"/>
                <a:gd name="T74" fmla="*/ 258 w 1659"/>
                <a:gd name="T75" fmla="*/ 486 h 1594"/>
                <a:gd name="T76" fmla="*/ 39 w 1659"/>
                <a:gd name="T77" fmla="*/ 648 h 1594"/>
                <a:gd name="T78" fmla="*/ 57 w 1659"/>
                <a:gd name="T79" fmla="*/ 978 h 1594"/>
                <a:gd name="T80" fmla="*/ 247 w 1659"/>
                <a:gd name="T81" fmla="*/ 1066 h 1594"/>
                <a:gd name="T82" fmla="*/ 337 w 1659"/>
                <a:gd name="T83" fmla="*/ 1337 h 1594"/>
                <a:gd name="T84" fmla="*/ 574 w 1659"/>
                <a:gd name="T85" fmla="*/ 1591 h 1594"/>
                <a:gd name="T86" fmla="*/ 819 w 1659"/>
                <a:gd name="T87" fmla="*/ 1396 h 1594"/>
                <a:gd name="T88" fmla="*/ 871 w 1659"/>
                <a:gd name="T89" fmla="*/ 1212 h 1594"/>
                <a:gd name="T90" fmla="*/ 872 w 1659"/>
                <a:gd name="T91" fmla="*/ 1007 h 1594"/>
                <a:gd name="T92" fmla="*/ 700 w 1659"/>
                <a:gd name="T93" fmla="*/ 738 h 1594"/>
                <a:gd name="T94" fmla="*/ 854 w 1659"/>
                <a:gd name="T95" fmla="*/ 899 h 1594"/>
                <a:gd name="T96" fmla="*/ 1129 w 1659"/>
                <a:gd name="T97" fmla="*/ 846 h 1594"/>
                <a:gd name="T98" fmla="*/ 971 w 1659"/>
                <a:gd name="T99" fmla="*/ 719 h 1594"/>
                <a:gd name="T100" fmla="*/ 1179 w 1659"/>
                <a:gd name="T101" fmla="*/ 724 h 1594"/>
                <a:gd name="T102" fmla="*/ 1357 w 1659"/>
                <a:gd name="T103" fmla="*/ 787 h 1594"/>
                <a:gd name="T104" fmla="*/ 1476 w 1659"/>
                <a:gd name="T105" fmla="*/ 814 h 1594"/>
                <a:gd name="T106" fmla="*/ 1566 w 1659"/>
                <a:gd name="T107" fmla="*/ 707 h 1594"/>
                <a:gd name="T108" fmla="*/ 1640 w 1659"/>
                <a:gd name="T109" fmla="*/ 859 h 1594"/>
                <a:gd name="T110" fmla="*/ 596 w 1659"/>
                <a:gd name="T111" fmla="*/ 466 h 1594"/>
                <a:gd name="T112" fmla="*/ 685 w 1659"/>
                <a:gd name="T113" fmla="*/ 381 h 1594"/>
                <a:gd name="T114" fmla="*/ 731 w 1659"/>
                <a:gd name="T115" fmla="*/ 404 h 1594"/>
                <a:gd name="T116" fmla="*/ 435 w 1659"/>
                <a:gd name="T117" fmla="*/ 109 h 1594"/>
                <a:gd name="T118" fmla="*/ 1628 w 1659"/>
                <a:gd name="T119" fmla="*/ 906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59" h="1594">
                  <a:moveTo>
                    <a:pt x="524" y="18"/>
                  </a:moveTo>
                  <a:cubicBezTo>
                    <a:pt x="518" y="18"/>
                    <a:pt x="514" y="20"/>
                    <a:pt x="510" y="23"/>
                  </a:cubicBezTo>
                  <a:cubicBezTo>
                    <a:pt x="515" y="21"/>
                    <a:pt x="521" y="21"/>
                    <a:pt x="524" y="18"/>
                  </a:cubicBezTo>
                  <a:close/>
                  <a:moveTo>
                    <a:pt x="915" y="39"/>
                  </a:moveTo>
                  <a:cubicBezTo>
                    <a:pt x="919" y="44"/>
                    <a:pt x="932" y="43"/>
                    <a:pt x="935" y="42"/>
                  </a:cubicBezTo>
                  <a:cubicBezTo>
                    <a:pt x="924" y="37"/>
                    <a:pt x="915" y="35"/>
                    <a:pt x="900" y="32"/>
                  </a:cubicBezTo>
                  <a:cubicBezTo>
                    <a:pt x="903" y="37"/>
                    <a:pt x="909" y="43"/>
                    <a:pt x="915" y="39"/>
                  </a:cubicBezTo>
                  <a:close/>
                  <a:moveTo>
                    <a:pt x="947" y="47"/>
                  </a:moveTo>
                  <a:cubicBezTo>
                    <a:pt x="951" y="47"/>
                    <a:pt x="952" y="44"/>
                    <a:pt x="957" y="44"/>
                  </a:cubicBezTo>
                  <a:cubicBezTo>
                    <a:pt x="952" y="39"/>
                    <a:pt x="944" y="41"/>
                    <a:pt x="939" y="39"/>
                  </a:cubicBezTo>
                  <a:cubicBezTo>
                    <a:pt x="940" y="43"/>
                    <a:pt x="943" y="46"/>
                    <a:pt x="947" y="47"/>
                  </a:cubicBezTo>
                  <a:close/>
                  <a:moveTo>
                    <a:pt x="1097" y="42"/>
                  </a:moveTo>
                  <a:cubicBezTo>
                    <a:pt x="1092" y="40"/>
                    <a:pt x="1088" y="42"/>
                    <a:pt x="1083" y="40"/>
                  </a:cubicBezTo>
                  <a:cubicBezTo>
                    <a:pt x="1084" y="43"/>
                    <a:pt x="1093" y="45"/>
                    <a:pt x="1097" y="42"/>
                  </a:cubicBezTo>
                  <a:close/>
                  <a:moveTo>
                    <a:pt x="1082" y="47"/>
                  </a:moveTo>
                  <a:cubicBezTo>
                    <a:pt x="1078" y="46"/>
                    <a:pt x="1082" y="43"/>
                    <a:pt x="1083" y="42"/>
                  </a:cubicBezTo>
                  <a:cubicBezTo>
                    <a:pt x="1076" y="40"/>
                    <a:pt x="1067" y="41"/>
                    <a:pt x="1059" y="42"/>
                  </a:cubicBezTo>
                  <a:cubicBezTo>
                    <a:pt x="1062" y="46"/>
                    <a:pt x="1073" y="46"/>
                    <a:pt x="1082" y="47"/>
                  </a:cubicBezTo>
                  <a:close/>
                  <a:moveTo>
                    <a:pt x="1096" y="50"/>
                  </a:moveTo>
                  <a:cubicBezTo>
                    <a:pt x="1098" y="52"/>
                    <a:pt x="1104" y="53"/>
                    <a:pt x="1106" y="50"/>
                  </a:cubicBezTo>
                  <a:cubicBezTo>
                    <a:pt x="1102" y="51"/>
                    <a:pt x="1098" y="46"/>
                    <a:pt x="1096" y="50"/>
                  </a:cubicBezTo>
                  <a:close/>
                  <a:moveTo>
                    <a:pt x="833" y="97"/>
                  </a:moveTo>
                  <a:cubicBezTo>
                    <a:pt x="813" y="92"/>
                    <a:pt x="822" y="73"/>
                    <a:pt x="837" y="66"/>
                  </a:cubicBezTo>
                  <a:cubicBezTo>
                    <a:pt x="844" y="64"/>
                    <a:pt x="856" y="66"/>
                    <a:pt x="857" y="58"/>
                  </a:cubicBezTo>
                  <a:cubicBezTo>
                    <a:pt x="850" y="52"/>
                    <a:pt x="843" y="60"/>
                    <a:pt x="838" y="61"/>
                  </a:cubicBezTo>
                  <a:cubicBezTo>
                    <a:pt x="835" y="61"/>
                    <a:pt x="834" y="60"/>
                    <a:pt x="832" y="60"/>
                  </a:cubicBezTo>
                  <a:cubicBezTo>
                    <a:pt x="825" y="60"/>
                    <a:pt x="821" y="66"/>
                    <a:pt x="814" y="66"/>
                  </a:cubicBezTo>
                  <a:cubicBezTo>
                    <a:pt x="812" y="70"/>
                    <a:pt x="817" y="67"/>
                    <a:pt x="817" y="69"/>
                  </a:cubicBezTo>
                  <a:cubicBezTo>
                    <a:pt x="811" y="75"/>
                    <a:pt x="805" y="82"/>
                    <a:pt x="802" y="89"/>
                  </a:cubicBezTo>
                  <a:cubicBezTo>
                    <a:pt x="813" y="91"/>
                    <a:pt x="819" y="102"/>
                    <a:pt x="833" y="97"/>
                  </a:cubicBezTo>
                  <a:close/>
                  <a:moveTo>
                    <a:pt x="886" y="79"/>
                  </a:moveTo>
                  <a:cubicBezTo>
                    <a:pt x="887" y="75"/>
                    <a:pt x="880" y="75"/>
                    <a:pt x="879" y="77"/>
                  </a:cubicBezTo>
                  <a:cubicBezTo>
                    <a:pt x="881" y="78"/>
                    <a:pt x="882" y="80"/>
                    <a:pt x="886" y="79"/>
                  </a:cubicBezTo>
                  <a:close/>
                  <a:moveTo>
                    <a:pt x="854" y="106"/>
                  </a:moveTo>
                  <a:cubicBezTo>
                    <a:pt x="854" y="101"/>
                    <a:pt x="848" y="101"/>
                    <a:pt x="843" y="100"/>
                  </a:cubicBezTo>
                  <a:cubicBezTo>
                    <a:pt x="844" y="104"/>
                    <a:pt x="851" y="107"/>
                    <a:pt x="854" y="106"/>
                  </a:cubicBezTo>
                  <a:close/>
                  <a:moveTo>
                    <a:pt x="461" y="174"/>
                  </a:moveTo>
                  <a:cubicBezTo>
                    <a:pt x="464" y="173"/>
                    <a:pt x="469" y="171"/>
                    <a:pt x="466" y="168"/>
                  </a:cubicBezTo>
                  <a:cubicBezTo>
                    <a:pt x="465" y="170"/>
                    <a:pt x="461" y="170"/>
                    <a:pt x="461" y="174"/>
                  </a:cubicBezTo>
                  <a:close/>
                  <a:moveTo>
                    <a:pt x="420" y="185"/>
                  </a:moveTo>
                  <a:cubicBezTo>
                    <a:pt x="416" y="185"/>
                    <a:pt x="411" y="186"/>
                    <a:pt x="411" y="190"/>
                  </a:cubicBezTo>
                  <a:cubicBezTo>
                    <a:pt x="416" y="191"/>
                    <a:pt x="418" y="187"/>
                    <a:pt x="420" y="185"/>
                  </a:cubicBezTo>
                  <a:close/>
                  <a:moveTo>
                    <a:pt x="406" y="199"/>
                  </a:moveTo>
                  <a:cubicBezTo>
                    <a:pt x="409" y="199"/>
                    <a:pt x="410" y="196"/>
                    <a:pt x="411" y="193"/>
                  </a:cubicBezTo>
                  <a:cubicBezTo>
                    <a:pt x="408" y="194"/>
                    <a:pt x="405" y="195"/>
                    <a:pt x="406" y="199"/>
                  </a:cubicBezTo>
                  <a:close/>
                  <a:moveTo>
                    <a:pt x="367" y="241"/>
                  </a:moveTo>
                  <a:cubicBezTo>
                    <a:pt x="369" y="238"/>
                    <a:pt x="369" y="236"/>
                    <a:pt x="372" y="234"/>
                  </a:cubicBezTo>
                  <a:cubicBezTo>
                    <a:pt x="378" y="229"/>
                    <a:pt x="386" y="229"/>
                    <a:pt x="386" y="219"/>
                  </a:cubicBezTo>
                  <a:cubicBezTo>
                    <a:pt x="376" y="211"/>
                    <a:pt x="367" y="222"/>
                    <a:pt x="360" y="227"/>
                  </a:cubicBezTo>
                  <a:cubicBezTo>
                    <a:pt x="360" y="225"/>
                    <a:pt x="360" y="223"/>
                    <a:pt x="358" y="224"/>
                  </a:cubicBezTo>
                  <a:cubicBezTo>
                    <a:pt x="352" y="225"/>
                    <a:pt x="351" y="232"/>
                    <a:pt x="345" y="234"/>
                  </a:cubicBezTo>
                  <a:cubicBezTo>
                    <a:pt x="345" y="236"/>
                    <a:pt x="346" y="237"/>
                    <a:pt x="346" y="239"/>
                  </a:cubicBezTo>
                  <a:cubicBezTo>
                    <a:pt x="339" y="246"/>
                    <a:pt x="325" y="245"/>
                    <a:pt x="325" y="258"/>
                  </a:cubicBezTo>
                  <a:cubicBezTo>
                    <a:pt x="344" y="254"/>
                    <a:pt x="358" y="254"/>
                    <a:pt x="367" y="241"/>
                  </a:cubicBezTo>
                  <a:close/>
                  <a:moveTo>
                    <a:pt x="382" y="234"/>
                  </a:moveTo>
                  <a:cubicBezTo>
                    <a:pt x="384" y="234"/>
                    <a:pt x="388" y="232"/>
                    <a:pt x="386" y="230"/>
                  </a:cubicBezTo>
                  <a:cubicBezTo>
                    <a:pt x="385" y="232"/>
                    <a:pt x="381" y="231"/>
                    <a:pt x="382" y="234"/>
                  </a:cubicBezTo>
                  <a:close/>
                  <a:moveTo>
                    <a:pt x="368" y="430"/>
                  </a:moveTo>
                  <a:cubicBezTo>
                    <a:pt x="368" y="445"/>
                    <a:pt x="360" y="452"/>
                    <a:pt x="358" y="465"/>
                  </a:cubicBezTo>
                  <a:cubicBezTo>
                    <a:pt x="365" y="466"/>
                    <a:pt x="365" y="460"/>
                    <a:pt x="371" y="464"/>
                  </a:cubicBezTo>
                  <a:cubicBezTo>
                    <a:pt x="376" y="453"/>
                    <a:pt x="389" y="442"/>
                    <a:pt x="384" y="428"/>
                  </a:cubicBezTo>
                  <a:cubicBezTo>
                    <a:pt x="388" y="422"/>
                    <a:pt x="399" y="411"/>
                    <a:pt x="394" y="402"/>
                  </a:cubicBezTo>
                  <a:cubicBezTo>
                    <a:pt x="387" y="407"/>
                    <a:pt x="379" y="413"/>
                    <a:pt x="379" y="425"/>
                  </a:cubicBezTo>
                  <a:cubicBezTo>
                    <a:pt x="380" y="427"/>
                    <a:pt x="382" y="427"/>
                    <a:pt x="383" y="429"/>
                  </a:cubicBezTo>
                  <a:cubicBezTo>
                    <a:pt x="378" y="432"/>
                    <a:pt x="373" y="435"/>
                    <a:pt x="368" y="430"/>
                  </a:cubicBezTo>
                  <a:close/>
                  <a:moveTo>
                    <a:pt x="313" y="439"/>
                  </a:moveTo>
                  <a:cubicBezTo>
                    <a:pt x="307" y="435"/>
                    <a:pt x="298" y="442"/>
                    <a:pt x="304" y="448"/>
                  </a:cubicBezTo>
                  <a:cubicBezTo>
                    <a:pt x="310" y="448"/>
                    <a:pt x="313" y="445"/>
                    <a:pt x="313" y="439"/>
                  </a:cubicBezTo>
                  <a:close/>
                  <a:moveTo>
                    <a:pt x="321" y="437"/>
                  </a:moveTo>
                  <a:cubicBezTo>
                    <a:pt x="318" y="437"/>
                    <a:pt x="318" y="437"/>
                    <a:pt x="318" y="437"/>
                  </a:cubicBezTo>
                  <a:cubicBezTo>
                    <a:pt x="316" y="439"/>
                    <a:pt x="318" y="443"/>
                    <a:pt x="320" y="444"/>
                  </a:cubicBezTo>
                  <a:cubicBezTo>
                    <a:pt x="323" y="443"/>
                    <a:pt x="323" y="439"/>
                    <a:pt x="321" y="437"/>
                  </a:cubicBezTo>
                  <a:close/>
                  <a:moveTo>
                    <a:pt x="291" y="448"/>
                  </a:moveTo>
                  <a:cubicBezTo>
                    <a:pt x="289" y="448"/>
                    <a:pt x="289" y="446"/>
                    <a:pt x="288" y="447"/>
                  </a:cubicBezTo>
                  <a:cubicBezTo>
                    <a:pt x="287" y="449"/>
                    <a:pt x="283" y="451"/>
                    <a:pt x="287" y="452"/>
                  </a:cubicBezTo>
                  <a:cubicBezTo>
                    <a:pt x="288" y="450"/>
                    <a:pt x="291" y="451"/>
                    <a:pt x="291" y="448"/>
                  </a:cubicBezTo>
                  <a:close/>
                  <a:moveTo>
                    <a:pt x="555" y="465"/>
                  </a:moveTo>
                  <a:cubicBezTo>
                    <a:pt x="553" y="469"/>
                    <a:pt x="560" y="468"/>
                    <a:pt x="559" y="466"/>
                  </a:cubicBezTo>
                  <a:cubicBezTo>
                    <a:pt x="558" y="465"/>
                    <a:pt x="557" y="465"/>
                    <a:pt x="555" y="465"/>
                  </a:cubicBezTo>
                  <a:close/>
                  <a:moveTo>
                    <a:pt x="571" y="472"/>
                  </a:moveTo>
                  <a:cubicBezTo>
                    <a:pt x="567" y="471"/>
                    <a:pt x="564" y="471"/>
                    <a:pt x="565" y="475"/>
                  </a:cubicBezTo>
                  <a:cubicBezTo>
                    <a:pt x="569" y="476"/>
                    <a:pt x="571" y="477"/>
                    <a:pt x="571" y="472"/>
                  </a:cubicBezTo>
                  <a:close/>
                  <a:moveTo>
                    <a:pt x="499" y="493"/>
                  </a:moveTo>
                  <a:cubicBezTo>
                    <a:pt x="498" y="495"/>
                    <a:pt x="497" y="495"/>
                    <a:pt x="497" y="498"/>
                  </a:cubicBezTo>
                  <a:cubicBezTo>
                    <a:pt x="499" y="498"/>
                    <a:pt x="501" y="499"/>
                    <a:pt x="504" y="498"/>
                  </a:cubicBezTo>
                  <a:cubicBezTo>
                    <a:pt x="504" y="495"/>
                    <a:pt x="503" y="492"/>
                    <a:pt x="499" y="493"/>
                  </a:cubicBezTo>
                  <a:close/>
                  <a:moveTo>
                    <a:pt x="499" y="507"/>
                  </a:moveTo>
                  <a:cubicBezTo>
                    <a:pt x="504" y="509"/>
                    <a:pt x="504" y="501"/>
                    <a:pt x="501" y="500"/>
                  </a:cubicBezTo>
                  <a:cubicBezTo>
                    <a:pt x="500" y="502"/>
                    <a:pt x="496" y="504"/>
                    <a:pt x="499" y="507"/>
                  </a:cubicBezTo>
                  <a:close/>
                  <a:moveTo>
                    <a:pt x="556" y="506"/>
                  </a:moveTo>
                  <a:cubicBezTo>
                    <a:pt x="557" y="510"/>
                    <a:pt x="557" y="513"/>
                    <a:pt x="559" y="514"/>
                  </a:cubicBezTo>
                  <a:cubicBezTo>
                    <a:pt x="563" y="512"/>
                    <a:pt x="561" y="506"/>
                    <a:pt x="556" y="506"/>
                  </a:cubicBezTo>
                  <a:close/>
                  <a:moveTo>
                    <a:pt x="583" y="510"/>
                  </a:moveTo>
                  <a:cubicBezTo>
                    <a:pt x="582" y="511"/>
                    <a:pt x="582" y="513"/>
                    <a:pt x="582" y="516"/>
                  </a:cubicBezTo>
                  <a:cubicBezTo>
                    <a:pt x="585" y="517"/>
                    <a:pt x="585" y="514"/>
                    <a:pt x="587" y="515"/>
                  </a:cubicBezTo>
                  <a:cubicBezTo>
                    <a:pt x="587" y="512"/>
                    <a:pt x="586" y="510"/>
                    <a:pt x="583" y="510"/>
                  </a:cubicBezTo>
                  <a:close/>
                  <a:moveTo>
                    <a:pt x="552" y="513"/>
                  </a:moveTo>
                  <a:cubicBezTo>
                    <a:pt x="550" y="513"/>
                    <a:pt x="550" y="512"/>
                    <a:pt x="549" y="512"/>
                  </a:cubicBezTo>
                  <a:cubicBezTo>
                    <a:pt x="549" y="513"/>
                    <a:pt x="547" y="514"/>
                    <a:pt x="547" y="515"/>
                  </a:cubicBezTo>
                  <a:cubicBezTo>
                    <a:pt x="548" y="516"/>
                    <a:pt x="552" y="516"/>
                    <a:pt x="552" y="513"/>
                  </a:cubicBezTo>
                  <a:close/>
                  <a:moveTo>
                    <a:pt x="574" y="513"/>
                  </a:moveTo>
                  <a:cubicBezTo>
                    <a:pt x="573" y="515"/>
                    <a:pt x="571" y="516"/>
                    <a:pt x="573" y="518"/>
                  </a:cubicBezTo>
                  <a:cubicBezTo>
                    <a:pt x="576" y="519"/>
                    <a:pt x="577" y="513"/>
                    <a:pt x="574" y="513"/>
                  </a:cubicBezTo>
                  <a:close/>
                  <a:moveTo>
                    <a:pt x="412" y="520"/>
                  </a:moveTo>
                  <a:cubicBezTo>
                    <a:pt x="406" y="518"/>
                    <a:pt x="405" y="528"/>
                    <a:pt x="411" y="528"/>
                  </a:cubicBezTo>
                  <a:cubicBezTo>
                    <a:pt x="414" y="527"/>
                    <a:pt x="413" y="523"/>
                    <a:pt x="412" y="520"/>
                  </a:cubicBezTo>
                  <a:close/>
                  <a:moveTo>
                    <a:pt x="562" y="520"/>
                  </a:moveTo>
                  <a:cubicBezTo>
                    <a:pt x="559" y="522"/>
                    <a:pt x="561" y="527"/>
                    <a:pt x="566" y="526"/>
                  </a:cubicBezTo>
                  <a:cubicBezTo>
                    <a:pt x="567" y="525"/>
                    <a:pt x="567" y="523"/>
                    <a:pt x="567" y="521"/>
                  </a:cubicBezTo>
                  <a:cubicBezTo>
                    <a:pt x="565" y="521"/>
                    <a:pt x="565" y="519"/>
                    <a:pt x="562" y="520"/>
                  </a:cubicBezTo>
                  <a:close/>
                  <a:moveTo>
                    <a:pt x="587" y="532"/>
                  </a:moveTo>
                  <a:cubicBezTo>
                    <a:pt x="589" y="529"/>
                    <a:pt x="594" y="530"/>
                    <a:pt x="594" y="525"/>
                  </a:cubicBezTo>
                  <a:cubicBezTo>
                    <a:pt x="590" y="523"/>
                    <a:pt x="581" y="528"/>
                    <a:pt x="587" y="532"/>
                  </a:cubicBezTo>
                  <a:close/>
                  <a:moveTo>
                    <a:pt x="553" y="529"/>
                  </a:moveTo>
                  <a:cubicBezTo>
                    <a:pt x="553" y="532"/>
                    <a:pt x="553" y="532"/>
                    <a:pt x="553" y="532"/>
                  </a:cubicBezTo>
                  <a:cubicBezTo>
                    <a:pt x="555" y="532"/>
                    <a:pt x="556" y="532"/>
                    <a:pt x="556" y="530"/>
                  </a:cubicBezTo>
                  <a:cubicBezTo>
                    <a:pt x="555" y="530"/>
                    <a:pt x="555" y="529"/>
                    <a:pt x="553" y="529"/>
                  </a:cubicBezTo>
                  <a:close/>
                  <a:moveTo>
                    <a:pt x="573" y="533"/>
                  </a:moveTo>
                  <a:cubicBezTo>
                    <a:pt x="574" y="535"/>
                    <a:pt x="580" y="534"/>
                    <a:pt x="579" y="531"/>
                  </a:cubicBezTo>
                  <a:cubicBezTo>
                    <a:pt x="577" y="530"/>
                    <a:pt x="573" y="530"/>
                    <a:pt x="573" y="533"/>
                  </a:cubicBezTo>
                  <a:close/>
                  <a:moveTo>
                    <a:pt x="529" y="533"/>
                  </a:moveTo>
                  <a:cubicBezTo>
                    <a:pt x="519" y="529"/>
                    <a:pt x="527" y="543"/>
                    <a:pt x="529" y="533"/>
                  </a:cubicBezTo>
                  <a:close/>
                  <a:moveTo>
                    <a:pt x="602" y="536"/>
                  </a:moveTo>
                  <a:cubicBezTo>
                    <a:pt x="597" y="535"/>
                    <a:pt x="593" y="540"/>
                    <a:pt x="593" y="546"/>
                  </a:cubicBezTo>
                  <a:cubicBezTo>
                    <a:pt x="599" y="546"/>
                    <a:pt x="601" y="541"/>
                    <a:pt x="602" y="536"/>
                  </a:cubicBezTo>
                  <a:close/>
                  <a:moveTo>
                    <a:pt x="532" y="551"/>
                  </a:moveTo>
                  <a:cubicBezTo>
                    <a:pt x="538" y="555"/>
                    <a:pt x="547" y="555"/>
                    <a:pt x="551" y="561"/>
                  </a:cubicBezTo>
                  <a:cubicBezTo>
                    <a:pt x="558" y="560"/>
                    <a:pt x="564" y="562"/>
                    <a:pt x="571" y="560"/>
                  </a:cubicBezTo>
                  <a:cubicBezTo>
                    <a:pt x="571" y="554"/>
                    <a:pt x="571" y="554"/>
                    <a:pt x="571" y="554"/>
                  </a:cubicBezTo>
                  <a:cubicBezTo>
                    <a:pt x="558" y="555"/>
                    <a:pt x="546" y="548"/>
                    <a:pt x="534" y="545"/>
                  </a:cubicBezTo>
                  <a:cubicBezTo>
                    <a:pt x="534" y="547"/>
                    <a:pt x="532" y="548"/>
                    <a:pt x="532" y="551"/>
                  </a:cubicBezTo>
                  <a:close/>
                  <a:moveTo>
                    <a:pt x="582" y="555"/>
                  </a:moveTo>
                  <a:cubicBezTo>
                    <a:pt x="588" y="557"/>
                    <a:pt x="588" y="546"/>
                    <a:pt x="583" y="546"/>
                  </a:cubicBezTo>
                  <a:cubicBezTo>
                    <a:pt x="583" y="551"/>
                    <a:pt x="581" y="552"/>
                    <a:pt x="582" y="555"/>
                  </a:cubicBezTo>
                  <a:close/>
                  <a:moveTo>
                    <a:pt x="688" y="570"/>
                  </a:moveTo>
                  <a:cubicBezTo>
                    <a:pt x="688" y="564"/>
                    <a:pt x="692" y="562"/>
                    <a:pt x="693" y="557"/>
                  </a:cubicBezTo>
                  <a:cubicBezTo>
                    <a:pt x="681" y="561"/>
                    <a:pt x="669" y="560"/>
                    <a:pt x="659" y="564"/>
                  </a:cubicBezTo>
                  <a:cubicBezTo>
                    <a:pt x="662" y="579"/>
                    <a:pt x="676" y="572"/>
                    <a:pt x="688" y="570"/>
                  </a:cubicBezTo>
                  <a:close/>
                  <a:moveTo>
                    <a:pt x="1629" y="623"/>
                  </a:moveTo>
                  <a:cubicBezTo>
                    <a:pt x="1627" y="634"/>
                    <a:pt x="1629" y="648"/>
                    <a:pt x="1635" y="654"/>
                  </a:cubicBezTo>
                  <a:cubicBezTo>
                    <a:pt x="1636" y="644"/>
                    <a:pt x="1632" y="632"/>
                    <a:pt x="1629" y="623"/>
                  </a:cubicBezTo>
                  <a:close/>
                  <a:moveTo>
                    <a:pt x="1587" y="800"/>
                  </a:moveTo>
                  <a:cubicBezTo>
                    <a:pt x="1585" y="812"/>
                    <a:pt x="1586" y="828"/>
                    <a:pt x="1591" y="836"/>
                  </a:cubicBezTo>
                  <a:cubicBezTo>
                    <a:pt x="1589" y="823"/>
                    <a:pt x="1591" y="809"/>
                    <a:pt x="1587" y="800"/>
                  </a:cubicBezTo>
                  <a:close/>
                  <a:moveTo>
                    <a:pt x="1591" y="849"/>
                  </a:moveTo>
                  <a:cubicBezTo>
                    <a:pt x="1591" y="852"/>
                    <a:pt x="1591" y="856"/>
                    <a:pt x="1593" y="858"/>
                  </a:cubicBezTo>
                  <a:cubicBezTo>
                    <a:pt x="1593" y="855"/>
                    <a:pt x="1595" y="850"/>
                    <a:pt x="1591" y="849"/>
                  </a:cubicBezTo>
                  <a:close/>
                  <a:moveTo>
                    <a:pt x="1604" y="896"/>
                  </a:moveTo>
                  <a:cubicBezTo>
                    <a:pt x="1604" y="899"/>
                    <a:pt x="1603" y="904"/>
                    <a:pt x="1607" y="904"/>
                  </a:cubicBezTo>
                  <a:cubicBezTo>
                    <a:pt x="1606" y="900"/>
                    <a:pt x="1607" y="896"/>
                    <a:pt x="1604" y="896"/>
                  </a:cubicBezTo>
                  <a:close/>
                  <a:moveTo>
                    <a:pt x="1486" y="929"/>
                  </a:moveTo>
                  <a:cubicBezTo>
                    <a:pt x="1481" y="930"/>
                    <a:pt x="1482" y="938"/>
                    <a:pt x="1480" y="942"/>
                  </a:cubicBezTo>
                  <a:cubicBezTo>
                    <a:pt x="1488" y="949"/>
                    <a:pt x="1481" y="956"/>
                    <a:pt x="1480" y="964"/>
                  </a:cubicBezTo>
                  <a:cubicBezTo>
                    <a:pt x="1478" y="976"/>
                    <a:pt x="1482" y="991"/>
                    <a:pt x="1488" y="992"/>
                  </a:cubicBezTo>
                  <a:cubicBezTo>
                    <a:pt x="1497" y="994"/>
                    <a:pt x="1509" y="976"/>
                    <a:pt x="1508" y="966"/>
                  </a:cubicBezTo>
                  <a:cubicBezTo>
                    <a:pt x="1507" y="952"/>
                    <a:pt x="1495" y="931"/>
                    <a:pt x="1486" y="929"/>
                  </a:cubicBezTo>
                  <a:close/>
                  <a:moveTo>
                    <a:pt x="1618" y="949"/>
                  </a:moveTo>
                  <a:cubicBezTo>
                    <a:pt x="1617" y="951"/>
                    <a:pt x="1614" y="957"/>
                    <a:pt x="1619" y="956"/>
                  </a:cubicBezTo>
                  <a:cubicBezTo>
                    <a:pt x="1622" y="955"/>
                    <a:pt x="1621" y="950"/>
                    <a:pt x="1618" y="949"/>
                  </a:cubicBezTo>
                  <a:close/>
                  <a:moveTo>
                    <a:pt x="1625" y="959"/>
                  </a:moveTo>
                  <a:cubicBezTo>
                    <a:pt x="1622" y="963"/>
                    <a:pt x="1623" y="970"/>
                    <a:pt x="1626" y="973"/>
                  </a:cubicBezTo>
                  <a:cubicBezTo>
                    <a:pt x="1627" y="969"/>
                    <a:pt x="1628" y="961"/>
                    <a:pt x="1625" y="959"/>
                  </a:cubicBezTo>
                  <a:close/>
                  <a:moveTo>
                    <a:pt x="1628" y="988"/>
                  </a:moveTo>
                  <a:cubicBezTo>
                    <a:pt x="1628" y="992"/>
                    <a:pt x="1624" y="999"/>
                    <a:pt x="1628" y="1001"/>
                  </a:cubicBezTo>
                  <a:cubicBezTo>
                    <a:pt x="1628" y="997"/>
                    <a:pt x="1630" y="991"/>
                    <a:pt x="1628" y="988"/>
                  </a:cubicBezTo>
                  <a:close/>
                  <a:moveTo>
                    <a:pt x="1629" y="1004"/>
                  </a:moveTo>
                  <a:cubicBezTo>
                    <a:pt x="1629" y="1007"/>
                    <a:pt x="1628" y="1010"/>
                    <a:pt x="1631" y="1010"/>
                  </a:cubicBezTo>
                  <a:cubicBezTo>
                    <a:pt x="1630" y="1008"/>
                    <a:pt x="1632" y="1004"/>
                    <a:pt x="1629" y="1004"/>
                  </a:cubicBezTo>
                  <a:close/>
                  <a:moveTo>
                    <a:pt x="1001" y="1410"/>
                  </a:moveTo>
                  <a:cubicBezTo>
                    <a:pt x="999" y="1405"/>
                    <a:pt x="993" y="1404"/>
                    <a:pt x="994" y="1395"/>
                  </a:cubicBezTo>
                  <a:cubicBezTo>
                    <a:pt x="988" y="1388"/>
                    <a:pt x="978" y="1384"/>
                    <a:pt x="971" y="1393"/>
                  </a:cubicBezTo>
                  <a:cubicBezTo>
                    <a:pt x="972" y="1406"/>
                    <a:pt x="961" y="1408"/>
                    <a:pt x="951" y="1410"/>
                  </a:cubicBezTo>
                  <a:cubicBezTo>
                    <a:pt x="952" y="1415"/>
                    <a:pt x="954" y="1418"/>
                    <a:pt x="949" y="1420"/>
                  </a:cubicBezTo>
                  <a:cubicBezTo>
                    <a:pt x="946" y="1420"/>
                    <a:pt x="945" y="1418"/>
                    <a:pt x="941" y="1419"/>
                  </a:cubicBezTo>
                  <a:cubicBezTo>
                    <a:pt x="939" y="1422"/>
                    <a:pt x="939" y="1428"/>
                    <a:pt x="936" y="1431"/>
                  </a:cubicBezTo>
                  <a:cubicBezTo>
                    <a:pt x="933" y="1431"/>
                    <a:pt x="935" y="1427"/>
                    <a:pt x="931" y="1428"/>
                  </a:cubicBezTo>
                  <a:cubicBezTo>
                    <a:pt x="929" y="1429"/>
                    <a:pt x="931" y="1435"/>
                    <a:pt x="928" y="1435"/>
                  </a:cubicBezTo>
                  <a:cubicBezTo>
                    <a:pt x="910" y="1438"/>
                    <a:pt x="898" y="1442"/>
                    <a:pt x="880" y="1445"/>
                  </a:cubicBezTo>
                  <a:cubicBezTo>
                    <a:pt x="882" y="1452"/>
                    <a:pt x="873" y="1454"/>
                    <a:pt x="869" y="1458"/>
                  </a:cubicBezTo>
                  <a:cubicBezTo>
                    <a:pt x="869" y="1471"/>
                    <a:pt x="874" y="1477"/>
                    <a:pt x="873" y="1491"/>
                  </a:cubicBezTo>
                  <a:cubicBezTo>
                    <a:pt x="866" y="1496"/>
                    <a:pt x="848" y="1499"/>
                    <a:pt x="845" y="1508"/>
                  </a:cubicBezTo>
                  <a:cubicBezTo>
                    <a:pt x="842" y="1520"/>
                    <a:pt x="850" y="1527"/>
                    <a:pt x="856" y="1533"/>
                  </a:cubicBezTo>
                  <a:cubicBezTo>
                    <a:pt x="856" y="1536"/>
                    <a:pt x="853" y="1535"/>
                    <a:pt x="853" y="1538"/>
                  </a:cubicBezTo>
                  <a:cubicBezTo>
                    <a:pt x="869" y="1552"/>
                    <a:pt x="904" y="1543"/>
                    <a:pt x="915" y="1532"/>
                  </a:cubicBezTo>
                  <a:cubicBezTo>
                    <a:pt x="919" y="1529"/>
                    <a:pt x="918" y="1525"/>
                    <a:pt x="920" y="1521"/>
                  </a:cubicBezTo>
                  <a:cubicBezTo>
                    <a:pt x="927" y="1510"/>
                    <a:pt x="940" y="1500"/>
                    <a:pt x="950" y="1490"/>
                  </a:cubicBezTo>
                  <a:cubicBezTo>
                    <a:pt x="961" y="1479"/>
                    <a:pt x="970" y="1467"/>
                    <a:pt x="976" y="1456"/>
                  </a:cubicBezTo>
                  <a:cubicBezTo>
                    <a:pt x="976" y="1452"/>
                    <a:pt x="973" y="1451"/>
                    <a:pt x="974" y="1447"/>
                  </a:cubicBezTo>
                  <a:cubicBezTo>
                    <a:pt x="978" y="1442"/>
                    <a:pt x="985" y="1440"/>
                    <a:pt x="985" y="1432"/>
                  </a:cubicBezTo>
                  <a:cubicBezTo>
                    <a:pt x="990" y="1429"/>
                    <a:pt x="998" y="1433"/>
                    <a:pt x="1002" y="1430"/>
                  </a:cubicBezTo>
                  <a:cubicBezTo>
                    <a:pt x="1002" y="1423"/>
                    <a:pt x="997" y="1423"/>
                    <a:pt x="996" y="1418"/>
                  </a:cubicBezTo>
                  <a:cubicBezTo>
                    <a:pt x="998" y="1416"/>
                    <a:pt x="1001" y="1414"/>
                    <a:pt x="1001" y="1410"/>
                  </a:cubicBezTo>
                  <a:close/>
                  <a:moveTo>
                    <a:pt x="468" y="51"/>
                  </a:moveTo>
                  <a:cubicBezTo>
                    <a:pt x="468" y="51"/>
                    <a:pt x="469" y="51"/>
                    <a:pt x="469" y="50"/>
                  </a:cubicBezTo>
                  <a:cubicBezTo>
                    <a:pt x="469" y="50"/>
                    <a:pt x="468" y="51"/>
                    <a:pt x="468" y="51"/>
                  </a:cubicBezTo>
                  <a:close/>
                  <a:moveTo>
                    <a:pt x="398" y="97"/>
                  </a:moveTo>
                  <a:cubicBezTo>
                    <a:pt x="406" y="94"/>
                    <a:pt x="411" y="96"/>
                    <a:pt x="417" y="95"/>
                  </a:cubicBezTo>
                  <a:cubicBezTo>
                    <a:pt x="429" y="93"/>
                    <a:pt x="440" y="84"/>
                    <a:pt x="452" y="83"/>
                  </a:cubicBezTo>
                  <a:cubicBezTo>
                    <a:pt x="451" y="83"/>
                    <a:pt x="453" y="85"/>
                    <a:pt x="454" y="85"/>
                  </a:cubicBezTo>
                  <a:cubicBezTo>
                    <a:pt x="467" y="86"/>
                    <a:pt x="483" y="81"/>
                    <a:pt x="497" y="76"/>
                  </a:cubicBezTo>
                  <a:cubicBezTo>
                    <a:pt x="494" y="76"/>
                    <a:pt x="494" y="74"/>
                    <a:pt x="494" y="72"/>
                  </a:cubicBezTo>
                  <a:cubicBezTo>
                    <a:pt x="499" y="73"/>
                    <a:pt x="501" y="66"/>
                    <a:pt x="505" y="69"/>
                  </a:cubicBezTo>
                  <a:cubicBezTo>
                    <a:pt x="502" y="70"/>
                    <a:pt x="499" y="71"/>
                    <a:pt x="499" y="74"/>
                  </a:cubicBezTo>
                  <a:cubicBezTo>
                    <a:pt x="509" y="76"/>
                    <a:pt x="518" y="64"/>
                    <a:pt x="521" y="58"/>
                  </a:cubicBezTo>
                  <a:cubicBezTo>
                    <a:pt x="523" y="57"/>
                    <a:pt x="532" y="58"/>
                    <a:pt x="527" y="62"/>
                  </a:cubicBezTo>
                  <a:cubicBezTo>
                    <a:pt x="530" y="62"/>
                    <a:pt x="530" y="59"/>
                    <a:pt x="532" y="58"/>
                  </a:cubicBezTo>
                  <a:cubicBezTo>
                    <a:pt x="542" y="63"/>
                    <a:pt x="544" y="52"/>
                    <a:pt x="553" y="55"/>
                  </a:cubicBezTo>
                  <a:cubicBezTo>
                    <a:pt x="556" y="47"/>
                    <a:pt x="568" y="51"/>
                    <a:pt x="571" y="42"/>
                  </a:cubicBezTo>
                  <a:cubicBezTo>
                    <a:pt x="577" y="42"/>
                    <a:pt x="580" y="43"/>
                    <a:pt x="585" y="41"/>
                  </a:cubicBezTo>
                  <a:cubicBezTo>
                    <a:pt x="589" y="34"/>
                    <a:pt x="599" y="32"/>
                    <a:pt x="607" y="30"/>
                  </a:cubicBezTo>
                  <a:cubicBezTo>
                    <a:pt x="617" y="27"/>
                    <a:pt x="629" y="28"/>
                    <a:pt x="636" y="23"/>
                  </a:cubicBezTo>
                  <a:cubicBezTo>
                    <a:pt x="631" y="21"/>
                    <a:pt x="625" y="25"/>
                    <a:pt x="621" y="21"/>
                  </a:cubicBezTo>
                  <a:cubicBezTo>
                    <a:pt x="623" y="20"/>
                    <a:pt x="628" y="21"/>
                    <a:pt x="629" y="18"/>
                  </a:cubicBezTo>
                  <a:cubicBezTo>
                    <a:pt x="623" y="11"/>
                    <a:pt x="604" y="11"/>
                    <a:pt x="595" y="15"/>
                  </a:cubicBezTo>
                  <a:cubicBezTo>
                    <a:pt x="595" y="13"/>
                    <a:pt x="596" y="13"/>
                    <a:pt x="597" y="12"/>
                  </a:cubicBezTo>
                  <a:cubicBezTo>
                    <a:pt x="593" y="11"/>
                    <a:pt x="593" y="13"/>
                    <a:pt x="590" y="13"/>
                  </a:cubicBezTo>
                  <a:cubicBezTo>
                    <a:pt x="593" y="10"/>
                    <a:pt x="588" y="11"/>
                    <a:pt x="587" y="9"/>
                  </a:cubicBezTo>
                  <a:cubicBezTo>
                    <a:pt x="591" y="9"/>
                    <a:pt x="592" y="7"/>
                    <a:pt x="593" y="4"/>
                  </a:cubicBezTo>
                  <a:cubicBezTo>
                    <a:pt x="587" y="0"/>
                    <a:pt x="579" y="0"/>
                    <a:pt x="575" y="4"/>
                  </a:cubicBezTo>
                  <a:cubicBezTo>
                    <a:pt x="572" y="4"/>
                    <a:pt x="577" y="1"/>
                    <a:pt x="573" y="2"/>
                  </a:cubicBezTo>
                  <a:cubicBezTo>
                    <a:pt x="555" y="9"/>
                    <a:pt x="541" y="9"/>
                    <a:pt x="527" y="18"/>
                  </a:cubicBezTo>
                  <a:cubicBezTo>
                    <a:pt x="532" y="18"/>
                    <a:pt x="539" y="14"/>
                    <a:pt x="543" y="16"/>
                  </a:cubicBezTo>
                  <a:cubicBezTo>
                    <a:pt x="540" y="17"/>
                    <a:pt x="537" y="19"/>
                    <a:pt x="534" y="20"/>
                  </a:cubicBezTo>
                  <a:cubicBezTo>
                    <a:pt x="535" y="16"/>
                    <a:pt x="524" y="22"/>
                    <a:pt x="521" y="24"/>
                  </a:cubicBezTo>
                  <a:cubicBezTo>
                    <a:pt x="526" y="27"/>
                    <a:pt x="511" y="33"/>
                    <a:pt x="507" y="35"/>
                  </a:cubicBezTo>
                  <a:cubicBezTo>
                    <a:pt x="495" y="40"/>
                    <a:pt x="476" y="45"/>
                    <a:pt x="469" y="50"/>
                  </a:cubicBezTo>
                  <a:cubicBezTo>
                    <a:pt x="470" y="50"/>
                    <a:pt x="471" y="50"/>
                    <a:pt x="471" y="51"/>
                  </a:cubicBezTo>
                  <a:cubicBezTo>
                    <a:pt x="466" y="52"/>
                    <a:pt x="464" y="56"/>
                    <a:pt x="459" y="57"/>
                  </a:cubicBezTo>
                  <a:cubicBezTo>
                    <a:pt x="459" y="56"/>
                    <a:pt x="464" y="54"/>
                    <a:pt x="460" y="53"/>
                  </a:cubicBezTo>
                  <a:cubicBezTo>
                    <a:pt x="454" y="58"/>
                    <a:pt x="443" y="66"/>
                    <a:pt x="435" y="67"/>
                  </a:cubicBezTo>
                  <a:cubicBezTo>
                    <a:pt x="435" y="67"/>
                    <a:pt x="435" y="66"/>
                    <a:pt x="435" y="66"/>
                  </a:cubicBezTo>
                  <a:cubicBezTo>
                    <a:pt x="414" y="71"/>
                    <a:pt x="398" y="84"/>
                    <a:pt x="383" y="91"/>
                  </a:cubicBezTo>
                  <a:cubicBezTo>
                    <a:pt x="370" y="98"/>
                    <a:pt x="355" y="109"/>
                    <a:pt x="341" y="118"/>
                  </a:cubicBezTo>
                  <a:cubicBezTo>
                    <a:pt x="341" y="120"/>
                    <a:pt x="343" y="120"/>
                    <a:pt x="343" y="121"/>
                  </a:cubicBezTo>
                  <a:cubicBezTo>
                    <a:pt x="339" y="123"/>
                    <a:pt x="333" y="126"/>
                    <a:pt x="334" y="130"/>
                  </a:cubicBezTo>
                  <a:cubicBezTo>
                    <a:pt x="354" y="120"/>
                    <a:pt x="376" y="106"/>
                    <a:pt x="398" y="97"/>
                  </a:cubicBezTo>
                  <a:close/>
                  <a:moveTo>
                    <a:pt x="487" y="31"/>
                  </a:moveTo>
                  <a:cubicBezTo>
                    <a:pt x="494" y="31"/>
                    <a:pt x="498" y="28"/>
                    <a:pt x="502" y="25"/>
                  </a:cubicBezTo>
                  <a:cubicBezTo>
                    <a:pt x="497" y="27"/>
                    <a:pt x="491" y="28"/>
                    <a:pt x="487" y="31"/>
                  </a:cubicBezTo>
                  <a:close/>
                  <a:moveTo>
                    <a:pt x="406" y="70"/>
                  </a:moveTo>
                  <a:cubicBezTo>
                    <a:pt x="397" y="72"/>
                    <a:pt x="382" y="80"/>
                    <a:pt x="378" y="86"/>
                  </a:cubicBezTo>
                  <a:cubicBezTo>
                    <a:pt x="413" y="67"/>
                    <a:pt x="450" y="51"/>
                    <a:pt x="484" y="32"/>
                  </a:cubicBezTo>
                  <a:cubicBezTo>
                    <a:pt x="458" y="44"/>
                    <a:pt x="426" y="56"/>
                    <a:pt x="406" y="70"/>
                  </a:cubicBezTo>
                  <a:close/>
                  <a:moveTo>
                    <a:pt x="1635" y="680"/>
                  </a:moveTo>
                  <a:cubicBezTo>
                    <a:pt x="1626" y="665"/>
                    <a:pt x="1620" y="650"/>
                    <a:pt x="1619" y="629"/>
                  </a:cubicBezTo>
                  <a:cubicBezTo>
                    <a:pt x="1619" y="622"/>
                    <a:pt x="1616" y="614"/>
                    <a:pt x="1621" y="606"/>
                  </a:cubicBezTo>
                  <a:cubicBezTo>
                    <a:pt x="1623" y="612"/>
                    <a:pt x="1623" y="620"/>
                    <a:pt x="1628" y="623"/>
                  </a:cubicBezTo>
                  <a:cubicBezTo>
                    <a:pt x="1623" y="609"/>
                    <a:pt x="1623" y="590"/>
                    <a:pt x="1619" y="577"/>
                  </a:cubicBezTo>
                  <a:cubicBezTo>
                    <a:pt x="1618" y="575"/>
                    <a:pt x="1619" y="569"/>
                    <a:pt x="1618" y="562"/>
                  </a:cubicBezTo>
                  <a:cubicBezTo>
                    <a:pt x="1615" y="543"/>
                    <a:pt x="1605" y="520"/>
                    <a:pt x="1597" y="500"/>
                  </a:cubicBezTo>
                  <a:cubicBezTo>
                    <a:pt x="1586" y="474"/>
                    <a:pt x="1578" y="451"/>
                    <a:pt x="1563" y="432"/>
                  </a:cubicBezTo>
                  <a:cubicBezTo>
                    <a:pt x="1561" y="419"/>
                    <a:pt x="1549" y="412"/>
                    <a:pt x="1541" y="402"/>
                  </a:cubicBezTo>
                  <a:cubicBezTo>
                    <a:pt x="1534" y="392"/>
                    <a:pt x="1531" y="377"/>
                    <a:pt x="1525" y="368"/>
                  </a:cubicBezTo>
                  <a:cubicBezTo>
                    <a:pt x="1524" y="366"/>
                    <a:pt x="1521" y="362"/>
                    <a:pt x="1517" y="363"/>
                  </a:cubicBezTo>
                  <a:cubicBezTo>
                    <a:pt x="1517" y="367"/>
                    <a:pt x="1523" y="371"/>
                    <a:pt x="1521" y="374"/>
                  </a:cubicBezTo>
                  <a:cubicBezTo>
                    <a:pt x="1517" y="364"/>
                    <a:pt x="1504" y="367"/>
                    <a:pt x="1505" y="354"/>
                  </a:cubicBezTo>
                  <a:cubicBezTo>
                    <a:pt x="1500" y="345"/>
                    <a:pt x="1494" y="338"/>
                    <a:pt x="1491" y="328"/>
                  </a:cubicBezTo>
                  <a:cubicBezTo>
                    <a:pt x="1498" y="333"/>
                    <a:pt x="1503" y="346"/>
                    <a:pt x="1509" y="350"/>
                  </a:cubicBezTo>
                  <a:cubicBezTo>
                    <a:pt x="1506" y="344"/>
                    <a:pt x="1501" y="339"/>
                    <a:pt x="1499" y="331"/>
                  </a:cubicBezTo>
                  <a:cubicBezTo>
                    <a:pt x="1510" y="341"/>
                    <a:pt x="1519" y="356"/>
                    <a:pt x="1528" y="364"/>
                  </a:cubicBezTo>
                  <a:cubicBezTo>
                    <a:pt x="1510" y="335"/>
                    <a:pt x="1487" y="311"/>
                    <a:pt x="1467" y="283"/>
                  </a:cubicBezTo>
                  <a:cubicBezTo>
                    <a:pt x="1446" y="253"/>
                    <a:pt x="1420" y="225"/>
                    <a:pt x="1392" y="201"/>
                  </a:cubicBezTo>
                  <a:cubicBezTo>
                    <a:pt x="1385" y="196"/>
                    <a:pt x="1377" y="191"/>
                    <a:pt x="1374" y="186"/>
                  </a:cubicBezTo>
                  <a:cubicBezTo>
                    <a:pt x="1374" y="186"/>
                    <a:pt x="1376" y="185"/>
                    <a:pt x="1374" y="184"/>
                  </a:cubicBezTo>
                  <a:cubicBezTo>
                    <a:pt x="1371" y="181"/>
                    <a:pt x="1351" y="166"/>
                    <a:pt x="1355" y="172"/>
                  </a:cubicBezTo>
                  <a:cubicBezTo>
                    <a:pt x="1354" y="172"/>
                    <a:pt x="1351" y="168"/>
                    <a:pt x="1349" y="170"/>
                  </a:cubicBezTo>
                  <a:cubicBezTo>
                    <a:pt x="1351" y="171"/>
                    <a:pt x="1355" y="174"/>
                    <a:pt x="1353" y="175"/>
                  </a:cubicBezTo>
                  <a:cubicBezTo>
                    <a:pt x="1350" y="174"/>
                    <a:pt x="1348" y="170"/>
                    <a:pt x="1343" y="171"/>
                  </a:cubicBezTo>
                  <a:cubicBezTo>
                    <a:pt x="1328" y="152"/>
                    <a:pt x="1294" y="139"/>
                    <a:pt x="1287" y="118"/>
                  </a:cubicBezTo>
                  <a:cubicBezTo>
                    <a:pt x="1288" y="118"/>
                    <a:pt x="1288" y="119"/>
                    <a:pt x="1289" y="119"/>
                  </a:cubicBezTo>
                  <a:cubicBezTo>
                    <a:pt x="1258" y="95"/>
                    <a:pt x="1219" y="74"/>
                    <a:pt x="1183" y="56"/>
                  </a:cubicBezTo>
                  <a:cubicBezTo>
                    <a:pt x="1176" y="52"/>
                    <a:pt x="1169" y="47"/>
                    <a:pt x="1160" y="47"/>
                  </a:cubicBezTo>
                  <a:cubicBezTo>
                    <a:pt x="1159" y="50"/>
                    <a:pt x="1169" y="51"/>
                    <a:pt x="1172" y="53"/>
                  </a:cubicBezTo>
                  <a:cubicBezTo>
                    <a:pt x="1166" y="51"/>
                    <a:pt x="1168" y="55"/>
                    <a:pt x="1165" y="56"/>
                  </a:cubicBezTo>
                  <a:cubicBezTo>
                    <a:pt x="1160" y="55"/>
                    <a:pt x="1154" y="50"/>
                    <a:pt x="1148" y="53"/>
                  </a:cubicBezTo>
                  <a:cubicBezTo>
                    <a:pt x="1147" y="56"/>
                    <a:pt x="1151" y="54"/>
                    <a:pt x="1149" y="57"/>
                  </a:cubicBezTo>
                  <a:cubicBezTo>
                    <a:pt x="1137" y="52"/>
                    <a:pt x="1116" y="51"/>
                    <a:pt x="1110" y="55"/>
                  </a:cubicBezTo>
                  <a:cubicBezTo>
                    <a:pt x="1113" y="59"/>
                    <a:pt x="1120" y="58"/>
                    <a:pt x="1124" y="61"/>
                  </a:cubicBezTo>
                  <a:cubicBezTo>
                    <a:pt x="1121" y="61"/>
                    <a:pt x="1125" y="62"/>
                    <a:pt x="1125" y="64"/>
                  </a:cubicBezTo>
                  <a:cubicBezTo>
                    <a:pt x="1120" y="62"/>
                    <a:pt x="1114" y="65"/>
                    <a:pt x="1109" y="65"/>
                  </a:cubicBezTo>
                  <a:cubicBezTo>
                    <a:pt x="1113" y="66"/>
                    <a:pt x="1116" y="67"/>
                    <a:pt x="1119" y="69"/>
                  </a:cubicBezTo>
                  <a:cubicBezTo>
                    <a:pt x="1099" y="67"/>
                    <a:pt x="1083" y="55"/>
                    <a:pt x="1063" y="59"/>
                  </a:cubicBezTo>
                  <a:cubicBezTo>
                    <a:pt x="1066" y="61"/>
                    <a:pt x="1071" y="60"/>
                    <a:pt x="1072" y="64"/>
                  </a:cubicBezTo>
                  <a:cubicBezTo>
                    <a:pt x="1058" y="63"/>
                    <a:pt x="1042" y="62"/>
                    <a:pt x="1032" y="63"/>
                  </a:cubicBezTo>
                  <a:cubicBezTo>
                    <a:pt x="1033" y="63"/>
                    <a:pt x="1033" y="64"/>
                    <a:pt x="1032" y="65"/>
                  </a:cubicBezTo>
                  <a:cubicBezTo>
                    <a:pt x="1025" y="64"/>
                    <a:pt x="1030" y="58"/>
                    <a:pt x="1022" y="59"/>
                  </a:cubicBezTo>
                  <a:cubicBezTo>
                    <a:pt x="1025" y="63"/>
                    <a:pt x="1022" y="64"/>
                    <a:pt x="1029" y="66"/>
                  </a:cubicBezTo>
                  <a:cubicBezTo>
                    <a:pt x="1026" y="69"/>
                    <a:pt x="1022" y="69"/>
                    <a:pt x="1021" y="71"/>
                  </a:cubicBezTo>
                  <a:cubicBezTo>
                    <a:pt x="1021" y="66"/>
                    <a:pt x="1018" y="62"/>
                    <a:pt x="1019" y="57"/>
                  </a:cubicBezTo>
                  <a:cubicBezTo>
                    <a:pt x="1011" y="52"/>
                    <a:pt x="995" y="46"/>
                    <a:pt x="983" y="51"/>
                  </a:cubicBezTo>
                  <a:cubicBezTo>
                    <a:pt x="976" y="50"/>
                    <a:pt x="965" y="43"/>
                    <a:pt x="959" y="49"/>
                  </a:cubicBezTo>
                  <a:cubicBezTo>
                    <a:pt x="961" y="51"/>
                    <a:pt x="964" y="51"/>
                    <a:pt x="965" y="53"/>
                  </a:cubicBezTo>
                  <a:cubicBezTo>
                    <a:pt x="960" y="52"/>
                    <a:pt x="962" y="58"/>
                    <a:pt x="958" y="58"/>
                  </a:cubicBezTo>
                  <a:cubicBezTo>
                    <a:pt x="955" y="57"/>
                    <a:pt x="956" y="54"/>
                    <a:pt x="952" y="55"/>
                  </a:cubicBezTo>
                  <a:cubicBezTo>
                    <a:pt x="947" y="59"/>
                    <a:pt x="937" y="59"/>
                    <a:pt x="936" y="66"/>
                  </a:cubicBezTo>
                  <a:cubicBezTo>
                    <a:pt x="937" y="69"/>
                    <a:pt x="941" y="69"/>
                    <a:pt x="942" y="71"/>
                  </a:cubicBezTo>
                  <a:cubicBezTo>
                    <a:pt x="938" y="74"/>
                    <a:pt x="929" y="71"/>
                    <a:pt x="924" y="74"/>
                  </a:cubicBezTo>
                  <a:cubicBezTo>
                    <a:pt x="926" y="84"/>
                    <a:pt x="941" y="80"/>
                    <a:pt x="946" y="86"/>
                  </a:cubicBezTo>
                  <a:cubicBezTo>
                    <a:pt x="937" y="86"/>
                    <a:pt x="933" y="81"/>
                    <a:pt x="923" y="82"/>
                  </a:cubicBezTo>
                  <a:cubicBezTo>
                    <a:pt x="922" y="84"/>
                    <a:pt x="926" y="85"/>
                    <a:pt x="923" y="86"/>
                  </a:cubicBezTo>
                  <a:cubicBezTo>
                    <a:pt x="922" y="85"/>
                    <a:pt x="920" y="85"/>
                    <a:pt x="917" y="85"/>
                  </a:cubicBezTo>
                  <a:cubicBezTo>
                    <a:pt x="916" y="88"/>
                    <a:pt x="924" y="89"/>
                    <a:pt x="921" y="90"/>
                  </a:cubicBezTo>
                  <a:cubicBezTo>
                    <a:pt x="914" y="90"/>
                    <a:pt x="913" y="78"/>
                    <a:pt x="906" y="81"/>
                  </a:cubicBezTo>
                  <a:cubicBezTo>
                    <a:pt x="911" y="83"/>
                    <a:pt x="906" y="85"/>
                    <a:pt x="907" y="90"/>
                  </a:cubicBezTo>
                  <a:cubicBezTo>
                    <a:pt x="920" y="93"/>
                    <a:pt x="925" y="111"/>
                    <a:pt x="940" y="108"/>
                  </a:cubicBezTo>
                  <a:cubicBezTo>
                    <a:pt x="940" y="107"/>
                    <a:pt x="941" y="106"/>
                    <a:pt x="942" y="107"/>
                  </a:cubicBezTo>
                  <a:cubicBezTo>
                    <a:pt x="941" y="107"/>
                    <a:pt x="940" y="107"/>
                    <a:pt x="940" y="108"/>
                  </a:cubicBezTo>
                  <a:cubicBezTo>
                    <a:pt x="939" y="108"/>
                    <a:pt x="938" y="110"/>
                    <a:pt x="936" y="109"/>
                  </a:cubicBezTo>
                  <a:cubicBezTo>
                    <a:pt x="935" y="115"/>
                    <a:pt x="942" y="114"/>
                    <a:pt x="944" y="117"/>
                  </a:cubicBezTo>
                  <a:cubicBezTo>
                    <a:pt x="943" y="122"/>
                    <a:pt x="946" y="127"/>
                    <a:pt x="941" y="131"/>
                  </a:cubicBezTo>
                  <a:cubicBezTo>
                    <a:pt x="938" y="128"/>
                    <a:pt x="926" y="133"/>
                    <a:pt x="925" y="127"/>
                  </a:cubicBezTo>
                  <a:cubicBezTo>
                    <a:pt x="929" y="128"/>
                    <a:pt x="932" y="126"/>
                    <a:pt x="937" y="125"/>
                  </a:cubicBezTo>
                  <a:cubicBezTo>
                    <a:pt x="936" y="118"/>
                    <a:pt x="935" y="115"/>
                    <a:pt x="932" y="111"/>
                  </a:cubicBezTo>
                  <a:cubicBezTo>
                    <a:pt x="916" y="110"/>
                    <a:pt x="915" y="94"/>
                    <a:pt x="902" y="90"/>
                  </a:cubicBezTo>
                  <a:cubicBezTo>
                    <a:pt x="902" y="88"/>
                    <a:pt x="902" y="86"/>
                    <a:pt x="901" y="85"/>
                  </a:cubicBezTo>
                  <a:cubicBezTo>
                    <a:pt x="897" y="81"/>
                    <a:pt x="886" y="80"/>
                    <a:pt x="880" y="81"/>
                  </a:cubicBezTo>
                  <a:cubicBezTo>
                    <a:pt x="879" y="85"/>
                    <a:pt x="883" y="84"/>
                    <a:pt x="883" y="88"/>
                  </a:cubicBezTo>
                  <a:cubicBezTo>
                    <a:pt x="882" y="90"/>
                    <a:pt x="878" y="90"/>
                    <a:pt x="879" y="94"/>
                  </a:cubicBezTo>
                  <a:cubicBezTo>
                    <a:pt x="883" y="97"/>
                    <a:pt x="888" y="97"/>
                    <a:pt x="888" y="104"/>
                  </a:cubicBezTo>
                  <a:cubicBezTo>
                    <a:pt x="893" y="107"/>
                    <a:pt x="904" y="106"/>
                    <a:pt x="906" y="114"/>
                  </a:cubicBezTo>
                  <a:cubicBezTo>
                    <a:pt x="890" y="110"/>
                    <a:pt x="874" y="103"/>
                    <a:pt x="856" y="105"/>
                  </a:cubicBezTo>
                  <a:cubicBezTo>
                    <a:pt x="855" y="110"/>
                    <a:pt x="860" y="108"/>
                    <a:pt x="861" y="112"/>
                  </a:cubicBezTo>
                  <a:cubicBezTo>
                    <a:pt x="859" y="112"/>
                    <a:pt x="859" y="115"/>
                    <a:pt x="857" y="115"/>
                  </a:cubicBezTo>
                  <a:cubicBezTo>
                    <a:pt x="854" y="115"/>
                    <a:pt x="855" y="109"/>
                    <a:pt x="851" y="110"/>
                  </a:cubicBezTo>
                  <a:cubicBezTo>
                    <a:pt x="844" y="116"/>
                    <a:pt x="835" y="113"/>
                    <a:pt x="824" y="117"/>
                  </a:cubicBezTo>
                  <a:cubicBezTo>
                    <a:pt x="824" y="115"/>
                    <a:pt x="825" y="112"/>
                    <a:pt x="823" y="111"/>
                  </a:cubicBezTo>
                  <a:cubicBezTo>
                    <a:pt x="819" y="110"/>
                    <a:pt x="818" y="113"/>
                    <a:pt x="816" y="115"/>
                  </a:cubicBezTo>
                  <a:cubicBezTo>
                    <a:pt x="804" y="113"/>
                    <a:pt x="795" y="121"/>
                    <a:pt x="789" y="128"/>
                  </a:cubicBezTo>
                  <a:cubicBezTo>
                    <a:pt x="783" y="127"/>
                    <a:pt x="778" y="127"/>
                    <a:pt x="776" y="123"/>
                  </a:cubicBezTo>
                  <a:cubicBezTo>
                    <a:pt x="778" y="119"/>
                    <a:pt x="780" y="122"/>
                    <a:pt x="785" y="121"/>
                  </a:cubicBezTo>
                  <a:cubicBezTo>
                    <a:pt x="786" y="115"/>
                    <a:pt x="776" y="112"/>
                    <a:pt x="767" y="114"/>
                  </a:cubicBezTo>
                  <a:cubicBezTo>
                    <a:pt x="773" y="117"/>
                    <a:pt x="768" y="120"/>
                    <a:pt x="768" y="127"/>
                  </a:cubicBezTo>
                  <a:cubicBezTo>
                    <a:pt x="769" y="128"/>
                    <a:pt x="773" y="128"/>
                    <a:pt x="773" y="130"/>
                  </a:cubicBezTo>
                  <a:cubicBezTo>
                    <a:pt x="772" y="130"/>
                    <a:pt x="773" y="134"/>
                    <a:pt x="771" y="135"/>
                  </a:cubicBezTo>
                  <a:cubicBezTo>
                    <a:pt x="765" y="136"/>
                    <a:pt x="766" y="130"/>
                    <a:pt x="759" y="131"/>
                  </a:cubicBezTo>
                  <a:cubicBezTo>
                    <a:pt x="755" y="135"/>
                    <a:pt x="750" y="138"/>
                    <a:pt x="744" y="139"/>
                  </a:cubicBezTo>
                  <a:cubicBezTo>
                    <a:pt x="743" y="145"/>
                    <a:pt x="749" y="144"/>
                    <a:pt x="748" y="149"/>
                  </a:cubicBezTo>
                  <a:cubicBezTo>
                    <a:pt x="740" y="150"/>
                    <a:pt x="735" y="147"/>
                    <a:pt x="730" y="143"/>
                  </a:cubicBezTo>
                  <a:cubicBezTo>
                    <a:pt x="726" y="142"/>
                    <a:pt x="727" y="146"/>
                    <a:pt x="723" y="145"/>
                  </a:cubicBezTo>
                  <a:cubicBezTo>
                    <a:pt x="723" y="152"/>
                    <a:pt x="730" y="150"/>
                    <a:pt x="733" y="153"/>
                  </a:cubicBezTo>
                  <a:cubicBezTo>
                    <a:pt x="725" y="158"/>
                    <a:pt x="720" y="148"/>
                    <a:pt x="712" y="150"/>
                  </a:cubicBezTo>
                  <a:cubicBezTo>
                    <a:pt x="713" y="144"/>
                    <a:pt x="714" y="142"/>
                    <a:pt x="716" y="136"/>
                  </a:cubicBezTo>
                  <a:cubicBezTo>
                    <a:pt x="711" y="134"/>
                    <a:pt x="702" y="130"/>
                    <a:pt x="704" y="125"/>
                  </a:cubicBezTo>
                  <a:cubicBezTo>
                    <a:pt x="717" y="133"/>
                    <a:pt x="743" y="142"/>
                    <a:pt x="756" y="129"/>
                  </a:cubicBezTo>
                  <a:cubicBezTo>
                    <a:pt x="749" y="113"/>
                    <a:pt x="729" y="110"/>
                    <a:pt x="710" y="106"/>
                  </a:cubicBezTo>
                  <a:cubicBezTo>
                    <a:pt x="710" y="104"/>
                    <a:pt x="714" y="103"/>
                    <a:pt x="712" y="101"/>
                  </a:cubicBezTo>
                  <a:cubicBezTo>
                    <a:pt x="706" y="98"/>
                    <a:pt x="701" y="107"/>
                    <a:pt x="696" y="101"/>
                  </a:cubicBezTo>
                  <a:cubicBezTo>
                    <a:pt x="699" y="101"/>
                    <a:pt x="702" y="100"/>
                    <a:pt x="703" y="98"/>
                  </a:cubicBezTo>
                  <a:cubicBezTo>
                    <a:pt x="700" y="93"/>
                    <a:pt x="692" y="97"/>
                    <a:pt x="691" y="91"/>
                  </a:cubicBezTo>
                  <a:cubicBezTo>
                    <a:pt x="685" y="91"/>
                    <a:pt x="687" y="97"/>
                    <a:pt x="682" y="97"/>
                  </a:cubicBezTo>
                  <a:cubicBezTo>
                    <a:pt x="682" y="94"/>
                    <a:pt x="682" y="94"/>
                    <a:pt x="682" y="94"/>
                  </a:cubicBezTo>
                  <a:cubicBezTo>
                    <a:pt x="679" y="94"/>
                    <a:pt x="676" y="99"/>
                    <a:pt x="675" y="97"/>
                  </a:cubicBezTo>
                  <a:cubicBezTo>
                    <a:pt x="677" y="96"/>
                    <a:pt x="680" y="94"/>
                    <a:pt x="682" y="91"/>
                  </a:cubicBezTo>
                  <a:cubicBezTo>
                    <a:pt x="667" y="95"/>
                    <a:pt x="658" y="97"/>
                    <a:pt x="648" y="102"/>
                  </a:cubicBezTo>
                  <a:cubicBezTo>
                    <a:pt x="648" y="99"/>
                    <a:pt x="648" y="99"/>
                    <a:pt x="648" y="99"/>
                  </a:cubicBezTo>
                  <a:cubicBezTo>
                    <a:pt x="644" y="99"/>
                    <a:pt x="644" y="102"/>
                    <a:pt x="641" y="102"/>
                  </a:cubicBezTo>
                  <a:cubicBezTo>
                    <a:pt x="641" y="100"/>
                    <a:pt x="645" y="101"/>
                    <a:pt x="644" y="97"/>
                  </a:cubicBezTo>
                  <a:cubicBezTo>
                    <a:pt x="634" y="103"/>
                    <a:pt x="626" y="110"/>
                    <a:pt x="613" y="112"/>
                  </a:cubicBezTo>
                  <a:cubicBezTo>
                    <a:pt x="602" y="121"/>
                    <a:pt x="586" y="125"/>
                    <a:pt x="578" y="137"/>
                  </a:cubicBezTo>
                  <a:cubicBezTo>
                    <a:pt x="569" y="140"/>
                    <a:pt x="562" y="141"/>
                    <a:pt x="555" y="146"/>
                  </a:cubicBezTo>
                  <a:cubicBezTo>
                    <a:pt x="543" y="143"/>
                    <a:pt x="538" y="156"/>
                    <a:pt x="529" y="155"/>
                  </a:cubicBezTo>
                  <a:cubicBezTo>
                    <a:pt x="528" y="156"/>
                    <a:pt x="530" y="157"/>
                    <a:pt x="529" y="158"/>
                  </a:cubicBezTo>
                  <a:cubicBezTo>
                    <a:pt x="522" y="155"/>
                    <a:pt x="506" y="166"/>
                    <a:pt x="515" y="169"/>
                  </a:cubicBezTo>
                  <a:cubicBezTo>
                    <a:pt x="507" y="169"/>
                    <a:pt x="507" y="169"/>
                    <a:pt x="507" y="169"/>
                  </a:cubicBezTo>
                  <a:cubicBezTo>
                    <a:pt x="505" y="177"/>
                    <a:pt x="500" y="182"/>
                    <a:pt x="494" y="186"/>
                  </a:cubicBezTo>
                  <a:cubicBezTo>
                    <a:pt x="497" y="185"/>
                    <a:pt x="498" y="186"/>
                    <a:pt x="498" y="188"/>
                  </a:cubicBezTo>
                  <a:cubicBezTo>
                    <a:pt x="497" y="191"/>
                    <a:pt x="492" y="190"/>
                    <a:pt x="490" y="191"/>
                  </a:cubicBezTo>
                  <a:cubicBezTo>
                    <a:pt x="490" y="197"/>
                    <a:pt x="492" y="198"/>
                    <a:pt x="492" y="202"/>
                  </a:cubicBezTo>
                  <a:cubicBezTo>
                    <a:pt x="508" y="207"/>
                    <a:pt x="518" y="186"/>
                    <a:pt x="530" y="193"/>
                  </a:cubicBezTo>
                  <a:cubicBezTo>
                    <a:pt x="527" y="203"/>
                    <a:pt x="519" y="208"/>
                    <a:pt x="523" y="222"/>
                  </a:cubicBezTo>
                  <a:cubicBezTo>
                    <a:pt x="518" y="225"/>
                    <a:pt x="516" y="230"/>
                    <a:pt x="516" y="237"/>
                  </a:cubicBezTo>
                  <a:cubicBezTo>
                    <a:pt x="520" y="237"/>
                    <a:pt x="522" y="238"/>
                    <a:pt x="525" y="238"/>
                  </a:cubicBezTo>
                  <a:cubicBezTo>
                    <a:pt x="530" y="233"/>
                    <a:pt x="535" y="226"/>
                    <a:pt x="544" y="231"/>
                  </a:cubicBezTo>
                  <a:cubicBezTo>
                    <a:pt x="552" y="222"/>
                    <a:pt x="560" y="214"/>
                    <a:pt x="565" y="203"/>
                  </a:cubicBezTo>
                  <a:cubicBezTo>
                    <a:pt x="576" y="200"/>
                    <a:pt x="589" y="198"/>
                    <a:pt x="588" y="184"/>
                  </a:cubicBezTo>
                  <a:cubicBezTo>
                    <a:pt x="587" y="182"/>
                    <a:pt x="584" y="182"/>
                    <a:pt x="582" y="181"/>
                  </a:cubicBezTo>
                  <a:cubicBezTo>
                    <a:pt x="587" y="159"/>
                    <a:pt x="612" y="157"/>
                    <a:pt x="628" y="146"/>
                  </a:cubicBezTo>
                  <a:cubicBezTo>
                    <a:pt x="630" y="135"/>
                    <a:pt x="647" y="128"/>
                    <a:pt x="654" y="138"/>
                  </a:cubicBezTo>
                  <a:cubicBezTo>
                    <a:pt x="644" y="154"/>
                    <a:pt x="616" y="150"/>
                    <a:pt x="615" y="174"/>
                  </a:cubicBezTo>
                  <a:cubicBezTo>
                    <a:pt x="612" y="176"/>
                    <a:pt x="610" y="180"/>
                    <a:pt x="609" y="184"/>
                  </a:cubicBezTo>
                  <a:cubicBezTo>
                    <a:pt x="610" y="184"/>
                    <a:pt x="610" y="185"/>
                    <a:pt x="610" y="186"/>
                  </a:cubicBezTo>
                  <a:cubicBezTo>
                    <a:pt x="622" y="198"/>
                    <a:pt x="645" y="186"/>
                    <a:pt x="660" y="186"/>
                  </a:cubicBezTo>
                  <a:cubicBezTo>
                    <a:pt x="661" y="190"/>
                    <a:pt x="663" y="191"/>
                    <a:pt x="665" y="193"/>
                  </a:cubicBezTo>
                  <a:cubicBezTo>
                    <a:pt x="660" y="196"/>
                    <a:pt x="657" y="196"/>
                    <a:pt x="651" y="199"/>
                  </a:cubicBezTo>
                  <a:cubicBezTo>
                    <a:pt x="642" y="194"/>
                    <a:pt x="617" y="192"/>
                    <a:pt x="615" y="207"/>
                  </a:cubicBezTo>
                  <a:cubicBezTo>
                    <a:pt x="615" y="210"/>
                    <a:pt x="620" y="208"/>
                    <a:pt x="620" y="211"/>
                  </a:cubicBezTo>
                  <a:cubicBezTo>
                    <a:pt x="616" y="214"/>
                    <a:pt x="618" y="223"/>
                    <a:pt x="613" y="225"/>
                  </a:cubicBezTo>
                  <a:cubicBezTo>
                    <a:pt x="612" y="224"/>
                    <a:pt x="611" y="224"/>
                    <a:pt x="608" y="224"/>
                  </a:cubicBezTo>
                  <a:cubicBezTo>
                    <a:pt x="608" y="220"/>
                    <a:pt x="607" y="218"/>
                    <a:pt x="605" y="215"/>
                  </a:cubicBezTo>
                  <a:cubicBezTo>
                    <a:pt x="587" y="216"/>
                    <a:pt x="585" y="236"/>
                    <a:pt x="579" y="247"/>
                  </a:cubicBezTo>
                  <a:cubicBezTo>
                    <a:pt x="569" y="247"/>
                    <a:pt x="569" y="247"/>
                    <a:pt x="569" y="247"/>
                  </a:cubicBezTo>
                  <a:cubicBezTo>
                    <a:pt x="568" y="249"/>
                    <a:pt x="568" y="253"/>
                    <a:pt x="565" y="254"/>
                  </a:cubicBezTo>
                  <a:cubicBezTo>
                    <a:pt x="558" y="254"/>
                    <a:pt x="558" y="254"/>
                    <a:pt x="558" y="254"/>
                  </a:cubicBezTo>
                  <a:cubicBezTo>
                    <a:pt x="557" y="252"/>
                    <a:pt x="558" y="249"/>
                    <a:pt x="556" y="248"/>
                  </a:cubicBezTo>
                  <a:cubicBezTo>
                    <a:pt x="540" y="249"/>
                    <a:pt x="526" y="253"/>
                    <a:pt x="514" y="258"/>
                  </a:cubicBezTo>
                  <a:cubicBezTo>
                    <a:pt x="514" y="253"/>
                    <a:pt x="510" y="251"/>
                    <a:pt x="507" y="248"/>
                  </a:cubicBezTo>
                  <a:cubicBezTo>
                    <a:pt x="501" y="249"/>
                    <a:pt x="494" y="252"/>
                    <a:pt x="490" y="252"/>
                  </a:cubicBezTo>
                  <a:cubicBezTo>
                    <a:pt x="491" y="249"/>
                    <a:pt x="493" y="248"/>
                    <a:pt x="494" y="246"/>
                  </a:cubicBezTo>
                  <a:cubicBezTo>
                    <a:pt x="490" y="246"/>
                    <a:pt x="487" y="246"/>
                    <a:pt x="486" y="243"/>
                  </a:cubicBezTo>
                  <a:cubicBezTo>
                    <a:pt x="489" y="232"/>
                    <a:pt x="498" y="227"/>
                    <a:pt x="507" y="223"/>
                  </a:cubicBezTo>
                  <a:cubicBezTo>
                    <a:pt x="508" y="219"/>
                    <a:pt x="504" y="221"/>
                    <a:pt x="505" y="218"/>
                  </a:cubicBezTo>
                  <a:cubicBezTo>
                    <a:pt x="508" y="215"/>
                    <a:pt x="512" y="215"/>
                    <a:pt x="512" y="209"/>
                  </a:cubicBezTo>
                  <a:cubicBezTo>
                    <a:pt x="505" y="208"/>
                    <a:pt x="504" y="214"/>
                    <a:pt x="499" y="215"/>
                  </a:cubicBezTo>
                  <a:cubicBezTo>
                    <a:pt x="499" y="214"/>
                    <a:pt x="499" y="212"/>
                    <a:pt x="498" y="211"/>
                  </a:cubicBezTo>
                  <a:cubicBezTo>
                    <a:pt x="494" y="214"/>
                    <a:pt x="492" y="215"/>
                    <a:pt x="492" y="219"/>
                  </a:cubicBezTo>
                  <a:cubicBezTo>
                    <a:pt x="479" y="218"/>
                    <a:pt x="481" y="244"/>
                    <a:pt x="474" y="251"/>
                  </a:cubicBezTo>
                  <a:cubicBezTo>
                    <a:pt x="474" y="251"/>
                    <a:pt x="465" y="256"/>
                    <a:pt x="465" y="256"/>
                  </a:cubicBezTo>
                  <a:cubicBezTo>
                    <a:pt x="464" y="255"/>
                    <a:pt x="463" y="250"/>
                    <a:pt x="460" y="252"/>
                  </a:cubicBezTo>
                  <a:cubicBezTo>
                    <a:pt x="457" y="252"/>
                    <a:pt x="458" y="256"/>
                    <a:pt x="454" y="256"/>
                  </a:cubicBezTo>
                  <a:cubicBezTo>
                    <a:pt x="428" y="249"/>
                    <a:pt x="420" y="285"/>
                    <a:pt x="392" y="277"/>
                  </a:cubicBezTo>
                  <a:cubicBezTo>
                    <a:pt x="396" y="275"/>
                    <a:pt x="391" y="273"/>
                    <a:pt x="392" y="271"/>
                  </a:cubicBezTo>
                  <a:cubicBezTo>
                    <a:pt x="395" y="265"/>
                    <a:pt x="410" y="266"/>
                    <a:pt x="411" y="256"/>
                  </a:cubicBezTo>
                  <a:cubicBezTo>
                    <a:pt x="408" y="254"/>
                    <a:pt x="405" y="252"/>
                    <a:pt x="402" y="254"/>
                  </a:cubicBezTo>
                  <a:cubicBezTo>
                    <a:pt x="411" y="246"/>
                    <a:pt x="408" y="228"/>
                    <a:pt x="416" y="218"/>
                  </a:cubicBezTo>
                  <a:cubicBezTo>
                    <a:pt x="417" y="215"/>
                    <a:pt x="415" y="215"/>
                    <a:pt x="414" y="213"/>
                  </a:cubicBezTo>
                  <a:cubicBezTo>
                    <a:pt x="421" y="207"/>
                    <a:pt x="431" y="205"/>
                    <a:pt x="435" y="197"/>
                  </a:cubicBezTo>
                  <a:cubicBezTo>
                    <a:pt x="431" y="197"/>
                    <a:pt x="428" y="195"/>
                    <a:pt x="426" y="193"/>
                  </a:cubicBezTo>
                  <a:cubicBezTo>
                    <a:pt x="431" y="191"/>
                    <a:pt x="437" y="190"/>
                    <a:pt x="438" y="185"/>
                  </a:cubicBezTo>
                  <a:cubicBezTo>
                    <a:pt x="418" y="182"/>
                    <a:pt x="413" y="200"/>
                    <a:pt x="398" y="206"/>
                  </a:cubicBezTo>
                  <a:cubicBezTo>
                    <a:pt x="402" y="209"/>
                    <a:pt x="396" y="212"/>
                    <a:pt x="393" y="214"/>
                  </a:cubicBezTo>
                  <a:cubicBezTo>
                    <a:pt x="393" y="213"/>
                    <a:pt x="393" y="211"/>
                    <a:pt x="391" y="211"/>
                  </a:cubicBezTo>
                  <a:cubicBezTo>
                    <a:pt x="389" y="214"/>
                    <a:pt x="390" y="218"/>
                    <a:pt x="389" y="219"/>
                  </a:cubicBezTo>
                  <a:cubicBezTo>
                    <a:pt x="390" y="216"/>
                    <a:pt x="393" y="217"/>
                    <a:pt x="394" y="219"/>
                  </a:cubicBezTo>
                  <a:cubicBezTo>
                    <a:pt x="391" y="221"/>
                    <a:pt x="388" y="222"/>
                    <a:pt x="387" y="226"/>
                  </a:cubicBezTo>
                  <a:cubicBezTo>
                    <a:pt x="390" y="227"/>
                    <a:pt x="395" y="228"/>
                    <a:pt x="398" y="225"/>
                  </a:cubicBezTo>
                  <a:cubicBezTo>
                    <a:pt x="397" y="228"/>
                    <a:pt x="393" y="229"/>
                    <a:pt x="391" y="232"/>
                  </a:cubicBezTo>
                  <a:cubicBezTo>
                    <a:pt x="396" y="238"/>
                    <a:pt x="387" y="242"/>
                    <a:pt x="383" y="245"/>
                  </a:cubicBezTo>
                  <a:cubicBezTo>
                    <a:pt x="380" y="244"/>
                    <a:pt x="379" y="242"/>
                    <a:pt x="375" y="242"/>
                  </a:cubicBezTo>
                  <a:cubicBezTo>
                    <a:pt x="373" y="244"/>
                    <a:pt x="371" y="246"/>
                    <a:pt x="369" y="248"/>
                  </a:cubicBezTo>
                  <a:cubicBezTo>
                    <a:pt x="370" y="248"/>
                    <a:pt x="371" y="249"/>
                    <a:pt x="372" y="250"/>
                  </a:cubicBezTo>
                  <a:cubicBezTo>
                    <a:pt x="369" y="257"/>
                    <a:pt x="356" y="255"/>
                    <a:pt x="354" y="263"/>
                  </a:cubicBezTo>
                  <a:cubicBezTo>
                    <a:pt x="360" y="260"/>
                    <a:pt x="360" y="267"/>
                    <a:pt x="364" y="268"/>
                  </a:cubicBezTo>
                  <a:cubicBezTo>
                    <a:pt x="352" y="267"/>
                    <a:pt x="342" y="275"/>
                    <a:pt x="334" y="282"/>
                  </a:cubicBezTo>
                  <a:cubicBezTo>
                    <a:pt x="339" y="283"/>
                    <a:pt x="341" y="279"/>
                    <a:pt x="345" y="279"/>
                  </a:cubicBezTo>
                  <a:cubicBezTo>
                    <a:pt x="347" y="280"/>
                    <a:pt x="347" y="282"/>
                    <a:pt x="349" y="282"/>
                  </a:cubicBezTo>
                  <a:cubicBezTo>
                    <a:pt x="351" y="280"/>
                    <a:pt x="354" y="278"/>
                    <a:pt x="358" y="277"/>
                  </a:cubicBezTo>
                  <a:cubicBezTo>
                    <a:pt x="367" y="283"/>
                    <a:pt x="380" y="280"/>
                    <a:pt x="391" y="279"/>
                  </a:cubicBezTo>
                  <a:cubicBezTo>
                    <a:pt x="389" y="281"/>
                    <a:pt x="389" y="288"/>
                    <a:pt x="386" y="289"/>
                  </a:cubicBezTo>
                  <a:cubicBezTo>
                    <a:pt x="374" y="288"/>
                    <a:pt x="370" y="300"/>
                    <a:pt x="360" y="297"/>
                  </a:cubicBezTo>
                  <a:cubicBezTo>
                    <a:pt x="360" y="290"/>
                    <a:pt x="360" y="290"/>
                    <a:pt x="360" y="290"/>
                  </a:cubicBezTo>
                  <a:cubicBezTo>
                    <a:pt x="351" y="295"/>
                    <a:pt x="356" y="301"/>
                    <a:pt x="349" y="303"/>
                  </a:cubicBezTo>
                  <a:cubicBezTo>
                    <a:pt x="345" y="304"/>
                    <a:pt x="343" y="300"/>
                    <a:pt x="338" y="299"/>
                  </a:cubicBezTo>
                  <a:cubicBezTo>
                    <a:pt x="334" y="298"/>
                    <a:pt x="328" y="299"/>
                    <a:pt x="325" y="301"/>
                  </a:cubicBezTo>
                  <a:cubicBezTo>
                    <a:pt x="324" y="302"/>
                    <a:pt x="325" y="304"/>
                    <a:pt x="324" y="306"/>
                  </a:cubicBezTo>
                  <a:cubicBezTo>
                    <a:pt x="322" y="308"/>
                    <a:pt x="317" y="304"/>
                    <a:pt x="319" y="308"/>
                  </a:cubicBezTo>
                  <a:cubicBezTo>
                    <a:pt x="322" y="314"/>
                    <a:pt x="328" y="315"/>
                    <a:pt x="330" y="322"/>
                  </a:cubicBezTo>
                  <a:cubicBezTo>
                    <a:pt x="327" y="325"/>
                    <a:pt x="325" y="334"/>
                    <a:pt x="328" y="337"/>
                  </a:cubicBezTo>
                  <a:cubicBezTo>
                    <a:pt x="321" y="353"/>
                    <a:pt x="310" y="365"/>
                    <a:pt x="298" y="376"/>
                  </a:cubicBezTo>
                  <a:cubicBezTo>
                    <a:pt x="284" y="375"/>
                    <a:pt x="275" y="366"/>
                    <a:pt x="259" y="362"/>
                  </a:cubicBezTo>
                  <a:cubicBezTo>
                    <a:pt x="259" y="358"/>
                    <a:pt x="259" y="358"/>
                    <a:pt x="259" y="358"/>
                  </a:cubicBezTo>
                  <a:cubicBezTo>
                    <a:pt x="253" y="362"/>
                    <a:pt x="243" y="362"/>
                    <a:pt x="239" y="367"/>
                  </a:cubicBezTo>
                  <a:cubicBezTo>
                    <a:pt x="238" y="377"/>
                    <a:pt x="234" y="379"/>
                    <a:pt x="230" y="385"/>
                  </a:cubicBezTo>
                  <a:cubicBezTo>
                    <a:pt x="227" y="390"/>
                    <a:pt x="226" y="394"/>
                    <a:pt x="223" y="398"/>
                  </a:cubicBezTo>
                  <a:cubicBezTo>
                    <a:pt x="215" y="408"/>
                    <a:pt x="203" y="414"/>
                    <a:pt x="199" y="425"/>
                  </a:cubicBezTo>
                  <a:cubicBezTo>
                    <a:pt x="198" y="427"/>
                    <a:pt x="200" y="431"/>
                    <a:pt x="199" y="433"/>
                  </a:cubicBezTo>
                  <a:cubicBezTo>
                    <a:pt x="198" y="441"/>
                    <a:pt x="190" y="444"/>
                    <a:pt x="188" y="452"/>
                  </a:cubicBezTo>
                  <a:cubicBezTo>
                    <a:pt x="189" y="454"/>
                    <a:pt x="193" y="454"/>
                    <a:pt x="193" y="457"/>
                  </a:cubicBezTo>
                  <a:cubicBezTo>
                    <a:pt x="196" y="457"/>
                    <a:pt x="198" y="455"/>
                    <a:pt x="202" y="455"/>
                  </a:cubicBezTo>
                  <a:cubicBezTo>
                    <a:pt x="206" y="464"/>
                    <a:pt x="197" y="470"/>
                    <a:pt x="202" y="476"/>
                  </a:cubicBezTo>
                  <a:cubicBezTo>
                    <a:pt x="213" y="470"/>
                    <a:pt x="227" y="470"/>
                    <a:pt x="238" y="476"/>
                  </a:cubicBezTo>
                  <a:cubicBezTo>
                    <a:pt x="244" y="472"/>
                    <a:pt x="246" y="464"/>
                    <a:pt x="258" y="465"/>
                  </a:cubicBezTo>
                  <a:cubicBezTo>
                    <a:pt x="261" y="458"/>
                    <a:pt x="266" y="453"/>
                    <a:pt x="274" y="451"/>
                  </a:cubicBezTo>
                  <a:cubicBezTo>
                    <a:pt x="276" y="448"/>
                    <a:pt x="274" y="445"/>
                    <a:pt x="274" y="441"/>
                  </a:cubicBezTo>
                  <a:cubicBezTo>
                    <a:pt x="279" y="430"/>
                    <a:pt x="292" y="427"/>
                    <a:pt x="299" y="418"/>
                  </a:cubicBezTo>
                  <a:cubicBezTo>
                    <a:pt x="312" y="414"/>
                    <a:pt x="332" y="415"/>
                    <a:pt x="331" y="397"/>
                  </a:cubicBezTo>
                  <a:cubicBezTo>
                    <a:pt x="336" y="392"/>
                    <a:pt x="341" y="387"/>
                    <a:pt x="348" y="385"/>
                  </a:cubicBezTo>
                  <a:cubicBezTo>
                    <a:pt x="351" y="387"/>
                    <a:pt x="352" y="390"/>
                    <a:pt x="358" y="389"/>
                  </a:cubicBezTo>
                  <a:cubicBezTo>
                    <a:pt x="358" y="392"/>
                    <a:pt x="359" y="393"/>
                    <a:pt x="360" y="396"/>
                  </a:cubicBezTo>
                  <a:cubicBezTo>
                    <a:pt x="370" y="400"/>
                    <a:pt x="371" y="392"/>
                    <a:pt x="378" y="389"/>
                  </a:cubicBezTo>
                  <a:cubicBezTo>
                    <a:pt x="380" y="388"/>
                    <a:pt x="385" y="389"/>
                    <a:pt x="387" y="388"/>
                  </a:cubicBezTo>
                  <a:cubicBezTo>
                    <a:pt x="395" y="385"/>
                    <a:pt x="396" y="381"/>
                    <a:pt x="400" y="381"/>
                  </a:cubicBezTo>
                  <a:cubicBezTo>
                    <a:pt x="410" y="383"/>
                    <a:pt x="410" y="396"/>
                    <a:pt x="406" y="406"/>
                  </a:cubicBezTo>
                  <a:cubicBezTo>
                    <a:pt x="412" y="415"/>
                    <a:pt x="419" y="424"/>
                    <a:pt x="422" y="437"/>
                  </a:cubicBezTo>
                  <a:cubicBezTo>
                    <a:pt x="431" y="439"/>
                    <a:pt x="434" y="446"/>
                    <a:pt x="441" y="450"/>
                  </a:cubicBezTo>
                  <a:cubicBezTo>
                    <a:pt x="440" y="451"/>
                    <a:pt x="440" y="454"/>
                    <a:pt x="440" y="457"/>
                  </a:cubicBezTo>
                  <a:cubicBezTo>
                    <a:pt x="441" y="460"/>
                    <a:pt x="445" y="459"/>
                    <a:pt x="446" y="461"/>
                  </a:cubicBezTo>
                  <a:cubicBezTo>
                    <a:pt x="446" y="468"/>
                    <a:pt x="447" y="473"/>
                    <a:pt x="447" y="478"/>
                  </a:cubicBezTo>
                  <a:cubicBezTo>
                    <a:pt x="442" y="479"/>
                    <a:pt x="442" y="488"/>
                    <a:pt x="435" y="490"/>
                  </a:cubicBezTo>
                  <a:cubicBezTo>
                    <a:pt x="433" y="490"/>
                    <a:pt x="429" y="488"/>
                    <a:pt x="426" y="488"/>
                  </a:cubicBezTo>
                  <a:cubicBezTo>
                    <a:pt x="417" y="488"/>
                    <a:pt x="413" y="492"/>
                    <a:pt x="410" y="485"/>
                  </a:cubicBezTo>
                  <a:cubicBezTo>
                    <a:pt x="405" y="488"/>
                    <a:pt x="404" y="486"/>
                    <a:pt x="399" y="485"/>
                  </a:cubicBezTo>
                  <a:cubicBezTo>
                    <a:pt x="398" y="487"/>
                    <a:pt x="395" y="488"/>
                    <a:pt x="396" y="493"/>
                  </a:cubicBezTo>
                  <a:cubicBezTo>
                    <a:pt x="402" y="495"/>
                    <a:pt x="404" y="500"/>
                    <a:pt x="407" y="505"/>
                  </a:cubicBezTo>
                  <a:cubicBezTo>
                    <a:pt x="414" y="503"/>
                    <a:pt x="415" y="516"/>
                    <a:pt x="422" y="514"/>
                  </a:cubicBezTo>
                  <a:cubicBezTo>
                    <a:pt x="429" y="512"/>
                    <a:pt x="425" y="498"/>
                    <a:pt x="435" y="494"/>
                  </a:cubicBezTo>
                  <a:cubicBezTo>
                    <a:pt x="434" y="494"/>
                    <a:pt x="436" y="496"/>
                    <a:pt x="437" y="496"/>
                  </a:cubicBezTo>
                  <a:cubicBezTo>
                    <a:pt x="450" y="494"/>
                    <a:pt x="450" y="479"/>
                    <a:pt x="460" y="479"/>
                  </a:cubicBezTo>
                  <a:cubicBezTo>
                    <a:pt x="464" y="473"/>
                    <a:pt x="457" y="470"/>
                    <a:pt x="457" y="465"/>
                  </a:cubicBezTo>
                  <a:cubicBezTo>
                    <a:pt x="458" y="455"/>
                    <a:pt x="474" y="453"/>
                    <a:pt x="474" y="466"/>
                  </a:cubicBezTo>
                  <a:cubicBezTo>
                    <a:pt x="478" y="467"/>
                    <a:pt x="480" y="466"/>
                    <a:pt x="483" y="464"/>
                  </a:cubicBezTo>
                  <a:cubicBezTo>
                    <a:pt x="481" y="448"/>
                    <a:pt x="466" y="445"/>
                    <a:pt x="458" y="437"/>
                  </a:cubicBezTo>
                  <a:cubicBezTo>
                    <a:pt x="460" y="435"/>
                    <a:pt x="463" y="434"/>
                    <a:pt x="462" y="430"/>
                  </a:cubicBezTo>
                  <a:cubicBezTo>
                    <a:pt x="445" y="429"/>
                    <a:pt x="445" y="417"/>
                    <a:pt x="444" y="403"/>
                  </a:cubicBezTo>
                  <a:cubicBezTo>
                    <a:pt x="443" y="395"/>
                    <a:pt x="434" y="390"/>
                    <a:pt x="435" y="382"/>
                  </a:cubicBezTo>
                  <a:cubicBezTo>
                    <a:pt x="439" y="380"/>
                    <a:pt x="443" y="378"/>
                    <a:pt x="440" y="373"/>
                  </a:cubicBezTo>
                  <a:cubicBezTo>
                    <a:pt x="444" y="371"/>
                    <a:pt x="453" y="365"/>
                    <a:pt x="458" y="370"/>
                  </a:cubicBezTo>
                  <a:cubicBezTo>
                    <a:pt x="456" y="374"/>
                    <a:pt x="450" y="376"/>
                    <a:pt x="453" y="381"/>
                  </a:cubicBezTo>
                  <a:cubicBezTo>
                    <a:pt x="456" y="381"/>
                    <a:pt x="456" y="377"/>
                    <a:pt x="460" y="378"/>
                  </a:cubicBezTo>
                  <a:cubicBezTo>
                    <a:pt x="461" y="389"/>
                    <a:pt x="467" y="397"/>
                    <a:pt x="468" y="405"/>
                  </a:cubicBezTo>
                  <a:cubicBezTo>
                    <a:pt x="470" y="407"/>
                    <a:pt x="475" y="406"/>
                    <a:pt x="478" y="407"/>
                  </a:cubicBezTo>
                  <a:cubicBezTo>
                    <a:pt x="478" y="413"/>
                    <a:pt x="478" y="413"/>
                    <a:pt x="478" y="413"/>
                  </a:cubicBezTo>
                  <a:cubicBezTo>
                    <a:pt x="489" y="418"/>
                    <a:pt x="492" y="431"/>
                    <a:pt x="502" y="438"/>
                  </a:cubicBezTo>
                  <a:cubicBezTo>
                    <a:pt x="500" y="447"/>
                    <a:pt x="494" y="453"/>
                    <a:pt x="491" y="461"/>
                  </a:cubicBezTo>
                  <a:cubicBezTo>
                    <a:pt x="498" y="472"/>
                    <a:pt x="504" y="483"/>
                    <a:pt x="508" y="496"/>
                  </a:cubicBezTo>
                  <a:cubicBezTo>
                    <a:pt x="511" y="496"/>
                    <a:pt x="516" y="495"/>
                    <a:pt x="516" y="498"/>
                  </a:cubicBezTo>
                  <a:cubicBezTo>
                    <a:pt x="514" y="500"/>
                    <a:pt x="508" y="499"/>
                    <a:pt x="507" y="503"/>
                  </a:cubicBezTo>
                  <a:cubicBezTo>
                    <a:pt x="513" y="508"/>
                    <a:pt x="507" y="516"/>
                    <a:pt x="508" y="522"/>
                  </a:cubicBezTo>
                  <a:cubicBezTo>
                    <a:pt x="511" y="524"/>
                    <a:pt x="515" y="520"/>
                    <a:pt x="518" y="522"/>
                  </a:cubicBezTo>
                  <a:cubicBezTo>
                    <a:pt x="518" y="528"/>
                    <a:pt x="518" y="528"/>
                    <a:pt x="518" y="528"/>
                  </a:cubicBezTo>
                  <a:cubicBezTo>
                    <a:pt x="523" y="524"/>
                    <a:pt x="524" y="529"/>
                    <a:pt x="529" y="530"/>
                  </a:cubicBezTo>
                  <a:cubicBezTo>
                    <a:pt x="532" y="524"/>
                    <a:pt x="527" y="515"/>
                    <a:pt x="529" y="511"/>
                  </a:cubicBezTo>
                  <a:cubicBezTo>
                    <a:pt x="532" y="511"/>
                    <a:pt x="533" y="517"/>
                    <a:pt x="537" y="514"/>
                  </a:cubicBezTo>
                  <a:cubicBezTo>
                    <a:pt x="536" y="504"/>
                    <a:pt x="524" y="504"/>
                    <a:pt x="521" y="497"/>
                  </a:cubicBezTo>
                  <a:cubicBezTo>
                    <a:pt x="531" y="494"/>
                    <a:pt x="538" y="508"/>
                    <a:pt x="545" y="508"/>
                  </a:cubicBezTo>
                  <a:cubicBezTo>
                    <a:pt x="548" y="507"/>
                    <a:pt x="547" y="503"/>
                    <a:pt x="546" y="500"/>
                  </a:cubicBezTo>
                  <a:cubicBezTo>
                    <a:pt x="549" y="499"/>
                    <a:pt x="553" y="498"/>
                    <a:pt x="553" y="493"/>
                  </a:cubicBezTo>
                  <a:cubicBezTo>
                    <a:pt x="539" y="493"/>
                    <a:pt x="534" y="471"/>
                    <a:pt x="535" y="463"/>
                  </a:cubicBezTo>
                  <a:cubicBezTo>
                    <a:pt x="539" y="465"/>
                    <a:pt x="541" y="468"/>
                    <a:pt x="544" y="472"/>
                  </a:cubicBezTo>
                  <a:cubicBezTo>
                    <a:pt x="547" y="471"/>
                    <a:pt x="548" y="469"/>
                    <a:pt x="551" y="469"/>
                  </a:cubicBezTo>
                  <a:cubicBezTo>
                    <a:pt x="551" y="464"/>
                    <a:pt x="551" y="459"/>
                    <a:pt x="555" y="458"/>
                  </a:cubicBezTo>
                  <a:cubicBezTo>
                    <a:pt x="561" y="457"/>
                    <a:pt x="559" y="462"/>
                    <a:pt x="563" y="462"/>
                  </a:cubicBezTo>
                  <a:cubicBezTo>
                    <a:pt x="567" y="462"/>
                    <a:pt x="567" y="458"/>
                    <a:pt x="571" y="457"/>
                  </a:cubicBezTo>
                  <a:cubicBezTo>
                    <a:pt x="575" y="460"/>
                    <a:pt x="581" y="460"/>
                    <a:pt x="582" y="466"/>
                  </a:cubicBezTo>
                  <a:cubicBezTo>
                    <a:pt x="579" y="469"/>
                    <a:pt x="575" y="466"/>
                    <a:pt x="574" y="472"/>
                  </a:cubicBezTo>
                  <a:cubicBezTo>
                    <a:pt x="578" y="476"/>
                    <a:pt x="580" y="467"/>
                    <a:pt x="583" y="471"/>
                  </a:cubicBezTo>
                  <a:cubicBezTo>
                    <a:pt x="580" y="477"/>
                    <a:pt x="578" y="484"/>
                    <a:pt x="574" y="488"/>
                  </a:cubicBezTo>
                  <a:cubicBezTo>
                    <a:pt x="577" y="490"/>
                    <a:pt x="583" y="495"/>
                    <a:pt x="584" y="488"/>
                  </a:cubicBezTo>
                  <a:cubicBezTo>
                    <a:pt x="585" y="485"/>
                    <a:pt x="578" y="486"/>
                    <a:pt x="581" y="483"/>
                  </a:cubicBezTo>
                  <a:cubicBezTo>
                    <a:pt x="590" y="484"/>
                    <a:pt x="587" y="498"/>
                    <a:pt x="586" y="502"/>
                  </a:cubicBezTo>
                  <a:cubicBezTo>
                    <a:pt x="585" y="496"/>
                    <a:pt x="577" y="496"/>
                    <a:pt x="573" y="498"/>
                  </a:cubicBezTo>
                  <a:cubicBezTo>
                    <a:pt x="571" y="499"/>
                    <a:pt x="572" y="502"/>
                    <a:pt x="572" y="504"/>
                  </a:cubicBezTo>
                  <a:cubicBezTo>
                    <a:pt x="578" y="500"/>
                    <a:pt x="578" y="509"/>
                    <a:pt x="586" y="505"/>
                  </a:cubicBezTo>
                  <a:cubicBezTo>
                    <a:pt x="592" y="511"/>
                    <a:pt x="589" y="514"/>
                    <a:pt x="589" y="519"/>
                  </a:cubicBezTo>
                  <a:cubicBezTo>
                    <a:pt x="590" y="525"/>
                    <a:pt x="602" y="523"/>
                    <a:pt x="600" y="532"/>
                  </a:cubicBezTo>
                  <a:cubicBezTo>
                    <a:pt x="612" y="531"/>
                    <a:pt x="615" y="546"/>
                    <a:pt x="633" y="542"/>
                  </a:cubicBezTo>
                  <a:cubicBezTo>
                    <a:pt x="635" y="529"/>
                    <a:pt x="649" y="533"/>
                    <a:pt x="657" y="537"/>
                  </a:cubicBezTo>
                  <a:cubicBezTo>
                    <a:pt x="657" y="542"/>
                    <a:pt x="660" y="545"/>
                    <a:pt x="662" y="546"/>
                  </a:cubicBezTo>
                  <a:cubicBezTo>
                    <a:pt x="679" y="555"/>
                    <a:pt x="694" y="528"/>
                    <a:pt x="710" y="541"/>
                  </a:cubicBezTo>
                  <a:cubicBezTo>
                    <a:pt x="714" y="540"/>
                    <a:pt x="716" y="533"/>
                    <a:pt x="720" y="536"/>
                  </a:cubicBezTo>
                  <a:cubicBezTo>
                    <a:pt x="717" y="547"/>
                    <a:pt x="705" y="563"/>
                    <a:pt x="716" y="574"/>
                  </a:cubicBezTo>
                  <a:cubicBezTo>
                    <a:pt x="710" y="581"/>
                    <a:pt x="702" y="592"/>
                    <a:pt x="700" y="603"/>
                  </a:cubicBezTo>
                  <a:cubicBezTo>
                    <a:pt x="699" y="614"/>
                    <a:pt x="702" y="623"/>
                    <a:pt x="695" y="628"/>
                  </a:cubicBezTo>
                  <a:cubicBezTo>
                    <a:pt x="690" y="628"/>
                    <a:pt x="690" y="628"/>
                    <a:pt x="690" y="628"/>
                  </a:cubicBezTo>
                  <a:cubicBezTo>
                    <a:pt x="685" y="641"/>
                    <a:pt x="671" y="634"/>
                    <a:pt x="659" y="634"/>
                  </a:cubicBezTo>
                  <a:cubicBezTo>
                    <a:pt x="659" y="630"/>
                    <a:pt x="655" y="630"/>
                    <a:pt x="654" y="627"/>
                  </a:cubicBezTo>
                  <a:cubicBezTo>
                    <a:pt x="635" y="626"/>
                    <a:pt x="624" y="630"/>
                    <a:pt x="609" y="637"/>
                  </a:cubicBezTo>
                  <a:cubicBezTo>
                    <a:pt x="589" y="632"/>
                    <a:pt x="573" y="619"/>
                    <a:pt x="550" y="620"/>
                  </a:cubicBezTo>
                  <a:cubicBezTo>
                    <a:pt x="548" y="618"/>
                    <a:pt x="547" y="615"/>
                    <a:pt x="546" y="612"/>
                  </a:cubicBezTo>
                  <a:cubicBezTo>
                    <a:pt x="540" y="612"/>
                    <a:pt x="540" y="609"/>
                    <a:pt x="534" y="611"/>
                  </a:cubicBezTo>
                  <a:cubicBezTo>
                    <a:pt x="534" y="608"/>
                    <a:pt x="530" y="607"/>
                    <a:pt x="529" y="605"/>
                  </a:cubicBezTo>
                  <a:cubicBezTo>
                    <a:pt x="525" y="604"/>
                    <a:pt x="524" y="607"/>
                    <a:pt x="521" y="606"/>
                  </a:cubicBezTo>
                  <a:cubicBezTo>
                    <a:pt x="518" y="604"/>
                    <a:pt x="517" y="600"/>
                    <a:pt x="516" y="596"/>
                  </a:cubicBezTo>
                  <a:cubicBezTo>
                    <a:pt x="504" y="589"/>
                    <a:pt x="473" y="589"/>
                    <a:pt x="468" y="604"/>
                  </a:cubicBezTo>
                  <a:cubicBezTo>
                    <a:pt x="467" y="610"/>
                    <a:pt x="471" y="616"/>
                    <a:pt x="470" y="620"/>
                  </a:cubicBezTo>
                  <a:cubicBezTo>
                    <a:pt x="469" y="627"/>
                    <a:pt x="459" y="635"/>
                    <a:pt x="450" y="633"/>
                  </a:cubicBezTo>
                  <a:cubicBezTo>
                    <a:pt x="441" y="631"/>
                    <a:pt x="442" y="618"/>
                    <a:pt x="430" y="613"/>
                  </a:cubicBezTo>
                  <a:cubicBezTo>
                    <a:pt x="424" y="610"/>
                    <a:pt x="415" y="612"/>
                    <a:pt x="411" y="610"/>
                  </a:cubicBezTo>
                  <a:cubicBezTo>
                    <a:pt x="405" y="607"/>
                    <a:pt x="406" y="593"/>
                    <a:pt x="405" y="589"/>
                  </a:cubicBezTo>
                  <a:cubicBezTo>
                    <a:pt x="395" y="583"/>
                    <a:pt x="387" y="572"/>
                    <a:pt x="370" y="576"/>
                  </a:cubicBezTo>
                  <a:cubicBezTo>
                    <a:pt x="367" y="569"/>
                    <a:pt x="357" y="568"/>
                    <a:pt x="357" y="557"/>
                  </a:cubicBezTo>
                  <a:cubicBezTo>
                    <a:pt x="330" y="548"/>
                    <a:pt x="367" y="541"/>
                    <a:pt x="367" y="527"/>
                  </a:cubicBezTo>
                  <a:cubicBezTo>
                    <a:pt x="367" y="524"/>
                    <a:pt x="365" y="523"/>
                    <a:pt x="363" y="517"/>
                  </a:cubicBezTo>
                  <a:cubicBezTo>
                    <a:pt x="365" y="509"/>
                    <a:pt x="377" y="508"/>
                    <a:pt x="375" y="499"/>
                  </a:cubicBezTo>
                  <a:cubicBezTo>
                    <a:pt x="369" y="499"/>
                    <a:pt x="369" y="505"/>
                    <a:pt x="363" y="504"/>
                  </a:cubicBezTo>
                  <a:cubicBezTo>
                    <a:pt x="363" y="499"/>
                    <a:pt x="367" y="499"/>
                    <a:pt x="366" y="494"/>
                  </a:cubicBezTo>
                  <a:cubicBezTo>
                    <a:pt x="359" y="489"/>
                    <a:pt x="342" y="502"/>
                    <a:pt x="336" y="491"/>
                  </a:cubicBezTo>
                  <a:cubicBezTo>
                    <a:pt x="333" y="491"/>
                    <a:pt x="332" y="493"/>
                    <a:pt x="330" y="494"/>
                  </a:cubicBezTo>
                  <a:cubicBezTo>
                    <a:pt x="327" y="492"/>
                    <a:pt x="326" y="490"/>
                    <a:pt x="323" y="489"/>
                  </a:cubicBezTo>
                  <a:cubicBezTo>
                    <a:pt x="320" y="494"/>
                    <a:pt x="314" y="490"/>
                    <a:pt x="310" y="494"/>
                  </a:cubicBezTo>
                  <a:cubicBezTo>
                    <a:pt x="297" y="484"/>
                    <a:pt x="278" y="488"/>
                    <a:pt x="258" y="486"/>
                  </a:cubicBezTo>
                  <a:cubicBezTo>
                    <a:pt x="255" y="493"/>
                    <a:pt x="248" y="491"/>
                    <a:pt x="241" y="493"/>
                  </a:cubicBezTo>
                  <a:cubicBezTo>
                    <a:pt x="235" y="494"/>
                    <a:pt x="233" y="502"/>
                    <a:pt x="227" y="500"/>
                  </a:cubicBezTo>
                  <a:cubicBezTo>
                    <a:pt x="224" y="500"/>
                    <a:pt x="223" y="497"/>
                    <a:pt x="222" y="495"/>
                  </a:cubicBezTo>
                  <a:cubicBezTo>
                    <a:pt x="216" y="496"/>
                    <a:pt x="213" y="491"/>
                    <a:pt x="206" y="493"/>
                  </a:cubicBezTo>
                  <a:cubicBezTo>
                    <a:pt x="203" y="490"/>
                    <a:pt x="204" y="484"/>
                    <a:pt x="202" y="479"/>
                  </a:cubicBezTo>
                  <a:cubicBezTo>
                    <a:pt x="189" y="484"/>
                    <a:pt x="187" y="499"/>
                    <a:pt x="176" y="505"/>
                  </a:cubicBezTo>
                  <a:cubicBezTo>
                    <a:pt x="171" y="508"/>
                    <a:pt x="166" y="507"/>
                    <a:pt x="160" y="508"/>
                  </a:cubicBezTo>
                  <a:cubicBezTo>
                    <a:pt x="156" y="511"/>
                    <a:pt x="153" y="516"/>
                    <a:pt x="147" y="518"/>
                  </a:cubicBezTo>
                  <a:cubicBezTo>
                    <a:pt x="142" y="528"/>
                    <a:pt x="134" y="535"/>
                    <a:pt x="129" y="546"/>
                  </a:cubicBezTo>
                  <a:cubicBezTo>
                    <a:pt x="131" y="554"/>
                    <a:pt x="125" y="556"/>
                    <a:pt x="123" y="558"/>
                  </a:cubicBezTo>
                  <a:cubicBezTo>
                    <a:pt x="114" y="565"/>
                    <a:pt x="105" y="582"/>
                    <a:pt x="90" y="577"/>
                  </a:cubicBezTo>
                  <a:cubicBezTo>
                    <a:pt x="83" y="583"/>
                    <a:pt x="82" y="598"/>
                    <a:pt x="71" y="595"/>
                  </a:cubicBezTo>
                  <a:cubicBezTo>
                    <a:pt x="69" y="604"/>
                    <a:pt x="60" y="606"/>
                    <a:pt x="61" y="618"/>
                  </a:cubicBezTo>
                  <a:cubicBezTo>
                    <a:pt x="57" y="622"/>
                    <a:pt x="53" y="626"/>
                    <a:pt x="48" y="629"/>
                  </a:cubicBezTo>
                  <a:cubicBezTo>
                    <a:pt x="44" y="636"/>
                    <a:pt x="43" y="643"/>
                    <a:pt x="39" y="648"/>
                  </a:cubicBezTo>
                  <a:cubicBezTo>
                    <a:pt x="37" y="651"/>
                    <a:pt x="34" y="651"/>
                    <a:pt x="32" y="653"/>
                  </a:cubicBezTo>
                  <a:cubicBezTo>
                    <a:pt x="29" y="659"/>
                    <a:pt x="28" y="667"/>
                    <a:pt x="28" y="675"/>
                  </a:cubicBezTo>
                  <a:cubicBezTo>
                    <a:pt x="29" y="684"/>
                    <a:pt x="26" y="687"/>
                    <a:pt x="24" y="694"/>
                  </a:cubicBezTo>
                  <a:cubicBezTo>
                    <a:pt x="21" y="706"/>
                    <a:pt x="22" y="718"/>
                    <a:pt x="18" y="729"/>
                  </a:cubicBezTo>
                  <a:cubicBezTo>
                    <a:pt x="17" y="732"/>
                    <a:pt x="14" y="734"/>
                    <a:pt x="13" y="737"/>
                  </a:cubicBezTo>
                  <a:cubicBezTo>
                    <a:pt x="12" y="741"/>
                    <a:pt x="12" y="748"/>
                    <a:pt x="10" y="753"/>
                  </a:cubicBezTo>
                  <a:cubicBezTo>
                    <a:pt x="8" y="757"/>
                    <a:pt x="4" y="759"/>
                    <a:pt x="3" y="762"/>
                  </a:cubicBezTo>
                  <a:cubicBezTo>
                    <a:pt x="2" y="768"/>
                    <a:pt x="5" y="778"/>
                    <a:pt x="3" y="786"/>
                  </a:cubicBezTo>
                  <a:cubicBezTo>
                    <a:pt x="2" y="799"/>
                    <a:pt x="0" y="805"/>
                    <a:pt x="2" y="813"/>
                  </a:cubicBezTo>
                  <a:cubicBezTo>
                    <a:pt x="2" y="816"/>
                    <a:pt x="6" y="815"/>
                    <a:pt x="5" y="818"/>
                  </a:cubicBezTo>
                  <a:cubicBezTo>
                    <a:pt x="5" y="835"/>
                    <a:pt x="11" y="848"/>
                    <a:pt x="14" y="860"/>
                  </a:cubicBezTo>
                  <a:cubicBezTo>
                    <a:pt x="16" y="867"/>
                    <a:pt x="15" y="874"/>
                    <a:pt x="15" y="882"/>
                  </a:cubicBezTo>
                  <a:cubicBezTo>
                    <a:pt x="16" y="906"/>
                    <a:pt x="29" y="920"/>
                    <a:pt x="35" y="937"/>
                  </a:cubicBezTo>
                  <a:cubicBezTo>
                    <a:pt x="37" y="941"/>
                    <a:pt x="36" y="945"/>
                    <a:pt x="38" y="951"/>
                  </a:cubicBezTo>
                  <a:cubicBezTo>
                    <a:pt x="42" y="961"/>
                    <a:pt x="54" y="978"/>
                    <a:pt x="57" y="978"/>
                  </a:cubicBezTo>
                  <a:cubicBezTo>
                    <a:pt x="62" y="980"/>
                    <a:pt x="67" y="976"/>
                    <a:pt x="72" y="977"/>
                  </a:cubicBezTo>
                  <a:cubicBezTo>
                    <a:pt x="74" y="977"/>
                    <a:pt x="76" y="980"/>
                    <a:pt x="79" y="980"/>
                  </a:cubicBezTo>
                  <a:cubicBezTo>
                    <a:pt x="82" y="981"/>
                    <a:pt x="85" y="980"/>
                    <a:pt x="86" y="980"/>
                  </a:cubicBezTo>
                  <a:cubicBezTo>
                    <a:pt x="88" y="981"/>
                    <a:pt x="89" y="986"/>
                    <a:pt x="92" y="987"/>
                  </a:cubicBezTo>
                  <a:cubicBezTo>
                    <a:pt x="93" y="988"/>
                    <a:pt x="96" y="987"/>
                    <a:pt x="97" y="988"/>
                  </a:cubicBezTo>
                  <a:cubicBezTo>
                    <a:pt x="101" y="992"/>
                    <a:pt x="103" y="999"/>
                    <a:pt x="110" y="1003"/>
                  </a:cubicBezTo>
                  <a:cubicBezTo>
                    <a:pt x="115" y="999"/>
                    <a:pt x="120" y="1003"/>
                    <a:pt x="123" y="1002"/>
                  </a:cubicBezTo>
                  <a:cubicBezTo>
                    <a:pt x="129" y="1002"/>
                    <a:pt x="134" y="996"/>
                    <a:pt x="136" y="997"/>
                  </a:cubicBezTo>
                  <a:cubicBezTo>
                    <a:pt x="139" y="997"/>
                    <a:pt x="138" y="1001"/>
                    <a:pt x="142" y="1001"/>
                  </a:cubicBezTo>
                  <a:cubicBezTo>
                    <a:pt x="145" y="1000"/>
                    <a:pt x="147" y="997"/>
                    <a:pt x="150" y="997"/>
                  </a:cubicBezTo>
                  <a:cubicBezTo>
                    <a:pt x="157" y="1002"/>
                    <a:pt x="164" y="997"/>
                    <a:pt x="169" y="1004"/>
                  </a:cubicBezTo>
                  <a:cubicBezTo>
                    <a:pt x="201" y="999"/>
                    <a:pt x="188" y="1050"/>
                    <a:pt x="216" y="1052"/>
                  </a:cubicBezTo>
                  <a:cubicBezTo>
                    <a:pt x="217" y="1052"/>
                    <a:pt x="216" y="1049"/>
                    <a:pt x="219" y="1050"/>
                  </a:cubicBezTo>
                  <a:cubicBezTo>
                    <a:pt x="227" y="1051"/>
                    <a:pt x="231" y="1061"/>
                    <a:pt x="241" y="1055"/>
                  </a:cubicBezTo>
                  <a:cubicBezTo>
                    <a:pt x="246" y="1057"/>
                    <a:pt x="245" y="1061"/>
                    <a:pt x="247" y="1066"/>
                  </a:cubicBezTo>
                  <a:cubicBezTo>
                    <a:pt x="251" y="1074"/>
                    <a:pt x="261" y="1082"/>
                    <a:pt x="262" y="1087"/>
                  </a:cubicBezTo>
                  <a:cubicBezTo>
                    <a:pt x="264" y="1097"/>
                    <a:pt x="259" y="1106"/>
                    <a:pt x="254" y="1113"/>
                  </a:cubicBezTo>
                  <a:cubicBezTo>
                    <a:pt x="254" y="1119"/>
                    <a:pt x="259" y="1121"/>
                    <a:pt x="259" y="1127"/>
                  </a:cubicBezTo>
                  <a:cubicBezTo>
                    <a:pt x="257" y="1128"/>
                    <a:pt x="255" y="1129"/>
                    <a:pt x="254" y="1130"/>
                  </a:cubicBezTo>
                  <a:cubicBezTo>
                    <a:pt x="255" y="1134"/>
                    <a:pt x="255" y="1136"/>
                    <a:pt x="255" y="1141"/>
                  </a:cubicBezTo>
                  <a:cubicBezTo>
                    <a:pt x="253" y="1142"/>
                    <a:pt x="252" y="1145"/>
                    <a:pt x="247" y="1144"/>
                  </a:cubicBezTo>
                  <a:cubicBezTo>
                    <a:pt x="248" y="1151"/>
                    <a:pt x="252" y="1155"/>
                    <a:pt x="257" y="1158"/>
                  </a:cubicBezTo>
                  <a:cubicBezTo>
                    <a:pt x="257" y="1164"/>
                    <a:pt x="257" y="1164"/>
                    <a:pt x="257" y="1164"/>
                  </a:cubicBezTo>
                  <a:cubicBezTo>
                    <a:pt x="273" y="1191"/>
                    <a:pt x="297" y="1211"/>
                    <a:pt x="311" y="1241"/>
                  </a:cubicBezTo>
                  <a:cubicBezTo>
                    <a:pt x="310" y="1242"/>
                    <a:pt x="309" y="1243"/>
                    <a:pt x="309" y="1245"/>
                  </a:cubicBezTo>
                  <a:cubicBezTo>
                    <a:pt x="317" y="1257"/>
                    <a:pt x="326" y="1267"/>
                    <a:pt x="330" y="1284"/>
                  </a:cubicBezTo>
                  <a:cubicBezTo>
                    <a:pt x="328" y="1285"/>
                    <a:pt x="327" y="1286"/>
                    <a:pt x="326" y="1288"/>
                  </a:cubicBezTo>
                  <a:cubicBezTo>
                    <a:pt x="330" y="1302"/>
                    <a:pt x="341" y="1310"/>
                    <a:pt x="345" y="1325"/>
                  </a:cubicBezTo>
                  <a:cubicBezTo>
                    <a:pt x="344" y="1330"/>
                    <a:pt x="342" y="1331"/>
                    <a:pt x="343" y="1337"/>
                  </a:cubicBezTo>
                  <a:cubicBezTo>
                    <a:pt x="337" y="1337"/>
                    <a:pt x="337" y="1337"/>
                    <a:pt x="337" y="1337"/>
                  </a:cubicBezTo>
                  <a:cubicBezTo>
                    <a:pt x="336" y="1339"/>
                    <a:pt x="336" y="1343"/>
                    <a:pt x="331" y="1341"/>
                  </a:cubicBezTo>
                  <a:cubicBezTo>
                    <a:pt x="332" y="1350"/>
                    <a:pt x="329" y="1354"/>
                    <a:pt x="333" y="1362"/>
                  </a:cubicBezTo>
                  <a:cubicBezTo>
                    <a:pt x="329" y="1365"/>
                    <a:pt x="331" y="1369"/>
                    <a:pt x="327" y="1373"/>
                  </a:cubicBezTo>
                  <a:cubicBezTo>
                    <a:pt x="328" y="1375"/>
                    <a:pt x="329" y="1377"/>
                    <a:pt x="331" y="1379"/>
                  </a:cubicBezTo>
                  <a:cubicBezTo>
                    <a:pt x="330" y="1401"/>
                    <a:pt x="346" y="1407"/>
                    <a:pt x="360" y="1423"/>
                  </a:cubicBezTo>
                  <a:cubicBezTo>
                    <a:pt x="362" y="1426"/>
                    <a:pt x="364" y="1430"/>
                    <a:pt x="366" y="1434"/>
                  </a:cubicBezTo>
                  <a:cubicBezTo>
                    <a:pt x="375" y="1444"/>
                    <a:pt x="386" y="1450"/>
                    <a:pt x="392" y="1459"/>
                  </a:cubicBezTo>
                  <a:cubicBezTo>
                    <a:pt x="396" y="1465"/>
                    <a:pt x="396" y="1472"/>
                    <a:pt x="400" y="1478"/>
                  </a:cubicBezTo>
                  <a:cubicBezTo>
                    <a:pt x="403" y="1482"/>
                    <a:pt x="410" y="1483"/>
                    <a:pt x="408" y="1490"/>
                  </a:cubicBezTo>
                  <a:cubicBezTo>
                    <a:pt x="419" y="1507"/>
                    <a:pt x="436" y="1518"/>
                    <a:pt x="451" y="1530"/>
                  </a:cubicBezTo>
                  <a:cubicBezTo>
                    <a:pt x="456" y="1534"/>
                    <a:pt x="458" y="1539"/>
                    <a:pt x="463" y="1544"/>
                  </a:cubicBezTo>
                  <a:cubicBezTo>
                    <a:pt x="470" y="1550"/>
                    <a:pt x="482" y="1552"/>
                    <a:pt x="485" y="1561"/>
                  </a:cubicBezTo>
                  <a:cubicBezTo>
                    <a:pt x="485" y="1563"/>
                    <a:pt x="482" y="1561"/>
                    <a:pt x="482" y="1563"/>
                  </a:cubicBezTo>
                  <a:cubicBezTo>
                    <a:pt x="495" y="1579"/>
                    <a:pt x="520" y="1583"/>
                    <a:pt x="543" y="1584"/>
                  </a:cubicBezTo>
                  <a:cubicBezTo>
                    <a:pt x="554" y="1585"/>
                    <a:pt x="564" y="1589"/>
                    <a:pt x="574" y="1591"/>
                  </a:cubicBezTo>
                  <a:cubicBezTo>
                    <a:pt x="584" y="1593"/>
                    <a:pt x="597" y="1594"/>
                    <a:pt x="607" y="1593"/>
                  </a:cubicBezTo>
                  <a:cubicBezTo>
                    <a:pt x="616" y="1592"/>
                    <a:pt x="627" y="1585"/>
                    <a:pt x="637" y="1583"/>
                  </a:cubicBezTo>
                  <a:cubicBezTo>
                    <a:pt x="655" y="1580"/>
                    <a:pt x="656" y="1566"/>
                    <a:pt x="675" y="1566"/>
                  </a:cubicBezTo>
                  <a:cubicBezTo>
                    <a:pt x="677" y="1561"/>
                    <a:pt x="681" y="1556"/>
                    <a:pt x="683" y="1550"/>
                  </a:cubicBezTo>
                  <a:cubicBezTo>
                    <a:pt x="683" y="1546"/>
                    <a:pt x="678" y="1546"/>
                    <a:pt x="677" y="1542"/>
                  </a:cubicBezTo>
                  <a:cubicBezTo>
                    <a:pt x="691" y="1536"/>
                    <a:pt x="711" y="1535"/>
                    <a:pt x="724" y="1530"/>
                  </a:cubicBezTo>
                  <a:cubicBezTo>
                    <a:pt x="725" y="1526"/>
                    <a:pt x="720" y="1527"/>
                    <a:pt x="721" y="1524"/>
                  </a:cubicBezTo>
                  <a:cubicBezTo>
                    <a:pt x="721" y="1521"/>
                    <a:pt x="726" y="1522"/>
                    <a:pt x="725" y="1518"/>
                  </a:cubicBezTo>
                  <a:cubicBezTo>
                    <a:pt x="726" y="1508"/>
                    <a:pt x="713" y="1506"/>
                    <a:pt x="716" y="1495"/>
                  </a:cubicBezTo>
                  <a:cubicBezTo>
                    <a:pt x="714" y="1493"/>
                    <a:pt x="709" y="1493"/>
                    <a:pt x="708" y="1490"/>
                  </a:cubicBezTo>
                  <a:cubicBezTo>
                    <a:pt x="710" y="1484"/>
                    <a:pt x="717" y="1486"/>
                    <a:pt x="722" y="1483"/>
                  </a:cubicBezTo>
                  <a:cubicBezTo>
                    <a:pt x="725" y="1482"/>
                    <a:pt x="727" y="1477"/>
                    <a:pt x="730" y="1476"/>
                  </a:cubicBezTo>
                  <a:cubicBezTo>
                    <a:pt x="737" y="1473"/>
                    <a:pt x="747" y="1474"/>
                    <a:pt x="748" y="1464"/>
                  </a:cubicBezTo>
                  <a:cubicBezTo>
                    <a:pt x="776" y="1454"/>
                    <a:pt x="812" y="1453"/>
                    <a:pt x="821" y="1425"/>
                  </a:cubicBezTo>
                  <a:cubicBezTo>
                    <a:pt x="816" y="1417"/>
                    <a:pt x="816" y="1404"/>
                    <a:pt x="819" y="1396"/>
                  </a:cubicBezTo>
                  <a:cubicBezTo>
                    <a:pt x="811" y="1388"/>
                    <a:pt x="822" y="1381"/>
                    <a:pt x="820" y="1373"/>
                  </a:cubicBezTo>
                  <a:cubicBezTo>
                    <a:pt x="819" y="1366"/>
                    <a:pt x="810" y="1368"/>
                    <a:pt x="806" y="1364"/>
                  </a:cubicBezTo>
                  <a:cubicBezTo>
                    <a:pt x="800" y="1359"/>
                    <a:pt x="805" y="1349"/>
                    <a:pt x="796" y="1343"/>
                  </a:cubicBezTo>
                  <a:cubicBezTo>
                    <a:pt x="797" y="1340"/>
                    <a:pt x="799" y="1338"/>
                    <a:pt x="800" y="1336"/>
                  </a:cubicBezTo>
                  <a:cubicBezTo>
                    <a:pt x="798" y="1335"/>
                    <a:pt x="797" y="1333"/>
                    <a:pt x="796" y="1330"/>
                  </a:cubicBezTo>
                  <a:cubicBezTo>
                    <a:pt x="799" y="1327"/>
                    <a:pt x="802" y="1325"/>
                    <a:pt x="801" y="1318"/>
                  </a:cubicBezTo>
                  <a:cubicBezTo>
                    <a:pt x="779" y="1315"/>
                    <a:pt x="792" y="1303"/>
                    <a:pt x="795" y="1288"/>
                  </a:cubicBezTo>
                  <a:cubicBezTo>
                    <a:pt x="802" y="1284"/>
                    <a:pt x="810" y="1277"/>
                    <a:pt x="808" y="1267"/>
                  </a:cubicBezTo>
                  <a:cubicBezTo>
                    <a:pt x="811" y="1266"/>
                    <a:pt x="812" y="1263"/>
                    <a:pt x="816" y="1263"/>
                  </a:cubicBezTo>
                  <a:cubicBezTo>
                    <a:pt x="816" y="1255"/>
                    <a:pt x="816" y="1255"/>
                    <a:pt x="816" y="1255"/>
                  </a:cubicBezTo>
                  <a:cubicBezTo>
                    <a:pt x="820" y="1254"/>
                    <a:pt x="822" y="1252"/>
                    <a:pt x="826" y="1251"/>
                  </a:cubicBezTo>
                  <a:cubicBezTo>
                    <a:pt x="827" y="1249"/>
                    <a:pt x="827" y="1246"/>
                    <a:pt x="828" y="1244"/>
                  </a:cubicBezTo>
                  <a:cubicBezTo>
                    <a:pt x="831" y="1244"/>
                    <a:pt x="834" y="1242"/>
                    <a:pt x="839" y="1242"/>
                  </a:cubicBezTo>
                  <a:cubicBezTo>
                    <a:pt x="847" y="1236"/>
                    <a:pt x="850" y="1225"/>
                    <a:pt x="859" y="1218"/>
                  </a:cubicBezTo>
                  <a:cubicBezTo>
                    <a:pt x="862" y="1216"/>
                    <a:pt x="868" y="1215"/>
                    <a:pt x="871" y="1212"/>
                  </a:cubicBezTo>
                  <a:cubicBezTo>
                    <a:pt x="874" y="1209"/>
                    <a:pt x="875" y="1205"/>
                    <a:pt x="877" y="1202"/>
                  </a:cubicBezTo>
                  <a:cubicBezTo>
                    <a:pt x="899" y="1179"/>
                    <a:pt x="931" y="1171"/>
                    <a:pt x="952" y="1151"/>
                  </a:cubicBezTo>
                  <a:cubicBezTo>
                    <a:pt x="962" y="1142"/>
                    <a:pt x="968" y="1132"/>
                    <a:pt x="975" y="1121"/>
                  </a:cubicBezTo>
                  <a:cubicBezTo>
                    <a:pt x="979" y="1114"/>
                    <a:pt x="987" y="1108"/>
                    <a:pt x="990" y="1102"/>
                  </a:cubicBezTo>
                  <a:cubicBezTo>
                    <a:pt x="997" y="1093"/>
                    <a:pt x="994" y="1078"/>
                    <a:pt x="1007" y="1071"/>
                  </a:cubicBezTo>
                  <a:cubicBezTo>
                    <a:pt x="1006" y="1060"/>
                    <a:pt x="1014" y="1058"/>
                    <a:pt x="1014" y="1049"/>
                  </a:cubicBezTo>
                  <a:cubicBezTo>
                    <a:pt x="1018" y="1048"/>
                    <a:pt x="1019" y="1045"/>
                    <a:pt x="1022" y="1044"/>
                  </a:cubicBezTo>
                  <a:cubicBezTo>
                    <a:pt x="1023" y="1034"/>
                    <a:pt x="1019" y="1020"/>
                    <a:pt x="1027" y="1018"/>
                  </a:cubicBezTo>
                  <a:cubicBezTo>
                    <a:pt x="1026" y="1009"/>
                    <a:pt x="1025" y="1000"/>
                    <a:pt x="1029" y="994"/>
                  </a:cubicBezTo>
                  <a:cubicBezTo>
                    <a:pt x="1028" y="989"/>
                    <a:pt x="1020" y="990"/>
                    <a:pt x="1014" y="990"/>
                  </a:cubicBezTo>
                  <a:cubicBezTo>
                    <a:pt x="1008" y="1010"/>
                    <a:pt x="976" y="998"/>
                    <a:pt x="963" y="1011"/>
                  </a:cubicBezTo>
                  <a:cubicBezTo>
                    <a:pt x="959" y="1011"/>
                    <a:pt x="959" y="1007"/>
                    <a:pt x="954" y="1008"/>
                  </a:cubicBezTo>
                  <a:cubicBezTo>
                    <a:pt x="948" y="1012"/>
                    <a:pt x="943" y="1017"/>
                    <a:pt x="936" y="1020"/>
                  </a:cubicBezTo>
                  <a:cubicBezTo>
                    <a:pt x="927" y="1011"/>
                    <a:pt x="919" y="1022"/>
                    <a:pt x="908" y="1025"/>
                  </a:cubicBezTo>
                  <a:cubicBezTo>
                    <a:pt x="886" y="1030"/>
                    <a:pt x="881" y="1013"/>
                    <a:pt x="872" y="1007"/>
                  </a:cubicBezTo>
                  <a:cubicBezTo>
                    <a:pt x="870" y="1005"/>
                    <a:pt x="866" y="1008"/>
                    <a:pt x="866" y="1003"/>
                  </a:cubicBezTo>
                  <a:cubicBezTo>
                    <a:pt x="865" y="1001"/>
                    <a:pt x="876" y="997"/>
                    <a:pt x="874" y="992"/>
                  </a:cubicBezTo>
                  <a:cubicBezTo>
                    <a:pt x="870" y="983"/>
                    <a:pt x="859" y="980"/>
                    <a:pt x="852" y="975"/>
                  </a:cubicBezTo>
                  <a:cubicBezTo>
                    <a:pt x="853" y="971"/>
                    <a:pt x="851" y="971"/>
                    <a:pt x="851" y="968"/>
                  </a:cubicBezTo>
                  <a:cubicBezTo>
                    <a:pt x="845" y="967"/>
                    <a:pt x="841" y="964"/>
                    <a:pt x="836" y="962"/>
                  </a:cubicBezTo>
                  <a:cubicBezTo>
                    <a:pt x="834" y="955"/>
                    <a:pt x="833" y="946"/>
                    <a:pt x="820" y="948"/>
                  </a:cubicBezTo>
                  <a:cubicBezTo>
                    <a:pt x="806" y="939"/>
                    <a:pt x="790" y="937"/>
                    <a:pt x="790" y="918"/>
                  </a:cubicBezTo>
                  <a:cubicBezTo>
                    <a:pt x="790" y="905"/>
                    <a:pt x="782" y="890"/>
                    <a:pt x="773" y="883"/>
                  </a:cubicBezTo>
                  <a:cubicBezTo>
                    <a:pt x="769" y="880"/>
                    <a:pt x="763" y="880"/>
                    <a:pt x="763" y="873"/>
                  </a:cubicBezTo>
                  <a:cubicBezTo>
                    <a:pt x="760" y="873"/>
                    <a:pt x="757" y="871"/>
                    <a:pt x="753" y="872"/>
                  </a:cubicBezTo>
                  <a:cubicBezTo>
                    <a:pt x="751" y="856"/>
                    <a:pt x="744" y="842"/>
                    <a:pt x="748" y="827"/>
                  </a:cubicBezTo>
                  <a:cubicBezTo>
                    <a:pt x="746" y="823"/>
                    <a:pt x="743" y="822"/>
                    <a:pt x="742" y="817"/>
                  </a:cubicBezTo>
                  <a:cubicBezTo>
                    <a:pt x="743" y="816"/>
                    <a:pt x="743" y="813"/>
                    <a:pt x="744" y="811"/>
                  </a:cubicBezTo>
                  <a:cubicBezTo>
                    <a:pt x="735" y="799"/>
                    <a:pt x="710" y="795"/>
                    <a:pt x="719" y="771"/>
                  </a:cubicBezTo>
                  <a:cubicBezTo>
                    <a:pt x="706" y="765"/>
                    <a:pt x="707" y="751"/>
                    <a:pt x="700" y="738"/>
                  </a:cubicBezTo>
                  <a:cubicBezTo>
                    <a:pt x="697" y="732"/>
                    <a:pt x="691" y="728"/>
                    <a:pt x="690" y="723"/>
                  </a:cubicBezTo>
                  <a:cubicBezTo>
                    <a:pt x="689" y="721"/>
                    <a:pt x="691" y="717"/>
                    <a:pt x="690" y="714"/>
                  </a:cubicBezTo>
                  <a:cubicBezTo>
                    <a:pt x="688" y="710"/>
                    <a:pt x="681" y="708"/>
                    <a:pt x="680" y="702"/>
                  </a:cubicBezTo>
                  <a:cubicBezTo>
                    <a:pt x="686" y="703"/>
                    <a:pt x="686" y="709"/>
                    <a:pt x="694" y="709"/>
                  </a:cubicBezTo>
                  <a:cubicBezTo>
                    <a:pt x="698" y="703"/>
                    <a:pt x="691" y="688"/>
                    <a:pt x="699" y="684"/>
                  </a:cubicBezTo>
                  <a:cubicBezTo>
                    <a:pt x="701" y="688"/>
                    <a:pt x="699" y="697"/>
                    <a:pt x="699" y="703"/>
                  </a:cubicBezTo>
                  <a:cubicBezTo>
                    <a:pt x="705" y="709"/>
                    <a:pt x="712" y="708"/>
                    <a:pt x="717" y="714"/>
                  </a:cubicBezTo>
                  <a:cubicBezTo>
                    <a:pt x="720" y="718"/>
                    <a:pt x="720" y="726"/>
                    <a:pt x="724" y="733"/>
                  </a:cubicBezTo>
                  <a:cubicBezTo>
                    <a:pt x="729" y="740"/>
                    <a:pt x="739" y="744"/>
                    <a:pt x="742" y="750"/>
                  </a:cubicBezTo>
                  <a:cubicBezTo>
                    <a:pt x="744" y="755"/>
                    <a:pt x="744" y="764"/>
                    <a:pt x="747" y="769"/>
                  </a:cubicBezTo>
                  <a:cubicBezTo>
                    <a:pt x="752" y="775"/>
                    <a:pt x="760" y="772"/>
                    <a:pt x="767" y="774"/>
                  </a:cubicBezTo>
                  <a:cubicBezTo>
                    <a:pt x="769" y="775"/>
                    <a:pt x="772" y="778"/>
                    <a:pt x="773" y="780"/>
                  </a:cubicBezTo>
                  <a:cubicBezTo>
                    <a:pt x="785" y="795"/>
                    <a:pt x="779" y="828"/>
                    <a:pt x="797" y="839"/>
                  </a:cubicBezTo>
                  <a:cubicBezTo>
                    <a:pt x="813" y="837"/>
                    <a:pt x="819" y="850"/>
                    <a:pt x="825" y="860"/>
                  </a:cubicBezTo>
                  <a:cubicBezTo>
                    <a:pt x="834" y="874"/>
                    <a:pt x="846" y="889"/>
                    <a:pt x="854" y="899"/>
                  </a:cubicBezTo>
                  <a:cubicBezTo>
                    <a:pt x="861" y="907"/>
                    <a:pt x="859" y="917"/>
                    <a:pt x="855" y="927"/>
                  </a:cubicBezTo>
                  <a:cubicBezTo>
                    <a:pt x="865" y="932"/>
                    <a:pt x="865" y="950"/>
                    <a:pt x="861" y="962"/>
                  </a:cubicBezTo>
                  <a:cubicBezTo>
                    <a:pt x="872" y="971"/>
                    <a:pt x="875" y="986"/>
                    <a:pt x="894" y="982"/>
                  </a:cubicBezTo>
                  <a:cubicBezTo>
                    <a:pt x="904" y="981"/>
                    <a:pt x="906" y="970"/>
                    <a:pt x="913" y="968"/>
                  </a:cubicBezTo>
                  <a:cubicBezTo>
                    <a:pt x="919" y="966"/>
                    <a:pt x="927" y="969"/>
                    <a:pt x="935" y="968"/>
                  </a:cubicBezTo>
                  <a:cubicBezTo>
                    <a:pt x="942" y="967"/>
                    <a:pt x="954" y="965"/>
                    <a:pt x="960" y="963"/>
                  </a:cubicBezTo>
                  <a:cubicBezTo>
                    <a:pt x="965" y="961"/>
                    <a:pt x="969" y="954"/>
                    <a:pt x="975" y="950"/>
                  </a:cubicBezTo>
                  <a:cubicBezTo>
                    <a:pt x="981" y="946"/>
                    <a:pt x="987" y="940"/>
                    <a:pt x="992" y="937"/>
                  </a:cubicBezTo>
                  <a:cubicBezTo>
                    <a:pt x="994" y="936"/>
                    <a:pt x="996" y="937"/>
                    <a:pt x="998" y="936"/>
                  </a:cubicBezTo>
                  <a:cubicBezTo>
                    <a:pt x="1011" y="931"/>
                    <a:pt x="1018" y="920"/>
                    <a:pt x="1037" y="923"/>
                  </a:cubicBezTo>
                  <a:cubicBezTo>
                    <a:pt x="1043" y="896"/>
                    <a:pt x="1073" y="894"/>
                    <a:pt x="1094" y="883"/>
                  </a:cubicBezTo>
                  <a:cubicBezTo>
                    <a:pt x="1095" y="881"/>
                    <a:pt x="1095" y="876"/>
                    <a:pt x="1095" y="872"/>
                  </a:cubicBezTo>
                  <a:cubicBezTo>
                    <a:pt x="1102" y="871"/>
                    <a:pt x="1105" y="867"/>
                    <a:pt x="1112" y="866"/>
                  </a:cubicBezTo>
                  <a:cubicBezTo>
                    <a:pt x="1117" y="862"/>
                    <a:pt x="1114" y="857"/>
                    <a:pt x="1117" y="853"/>
                  </a:cubicBezTo>
                  <a:cubicBezTo>
                    <a:pt x="1119" y="849"/>
                    <a:pt x="1126" y="849"/>
                    <a:pt x="1129" y="846"/>
                  </a:cubicBezTo>
                  <a:cubicBezTo>
                    <a:pt x="1134" y="840"/>
                    <a:pt x="1130" y="831"/>
                    <a:pt x="1134" y="823"/>
                  </a:cubicBezTo>
                  <a:cubicBezTo>
                    <a:pt x="1142" y="827"/>
                    <a:pt x="1149" y="819"/>
                    <a:pt x="1145" y="811"/>
                  </a:cubicBezTo>
                  <a:cubicBezTo>
                    <a:pt x="1152" y="805"/>
                    <a:pt x="1163" y="790"/>
                    <a:pt x="1155" y="777"/>
                  </a:cubicBezTo>
                  <a:cubicBezTo>
                    <a:pt x="1150" y="777"/>
                    <a:pt x="1150" y="777"/>
                    <a:pt x="1150" y="777"/>
                  </a:cubicBezTo>
                  <a:cubicBezTo>
                    <a:pt x="1141" y="768"/>
                    <a:pt x="1136" y="759"/>
                    <a:pt x="1123" y="757"/>
                  </a:cubicBezTo>
                  <a:cubicBezTo>
                    <a:pt x="1113" y="755"/>
                    <a:pt x="1101" y="756"/>
                    <a:pt x="1095" y="752"/>
                  </a:cubicBezTo>
                  <a:cubicBezTo>
                    <a:pt x="1082" y="744"/>
                    <a:pt x="1086" y="725"/>
                    <a:pt x="1080" y="713"/>
                  </a:cubicBezTo>
                  <a:cubicBezTo>
                    <a:pt x="1076" y="717"/>
                    <a:pt x="1073" y="722"/>
                    <a:pt x="1072" y="729"/>
                  </a:cubicBezTo>
                  <a:cubicBezTo>
                    <a:pt x="1061" y="735"/>
                    <a:pt x="1054" y="745"/>
                    <a:pt x="1052" y="760"/>
                  </a:cubicBezTo>
                  <a:cubicBezTo>
                    <a:pt x="1031" y="754"/>
                    <a:pt x="1014" y="774"/>
                    <a:pt x="1004" y="758"/>
                  </a:cubicBezTo>
                  <a:cubicBezTo>
                    <a:pt x="1011" y="746"/>
                    <a:pt x="1012" y="720"/>
                    <a:pt x="994" y="726"/>
                  </a:cubicBezTo>
                  <a:cubicBezTo>
                    <a:pt x="991" y="734"/>
                    <a:pt x="998" y="746"/>
                    <a:pt x="990" y="750"/>
                  </a:cubicBezTo>
                  <a:cubicBezTo>
                    <a:pt x="986" y="745"/>
                    <a:pt x="988" y="742"/>
                    <a:pt x="984" y="738"/>
                  </a:cubicBezTo>
                  <a:cubicBezTo>
                    <a:pt x="981" y="735"/>
                    <a:pt x="976" y="736"/>
                    <a:pt x="974" y="733"/>
                  </a:cubicBezTo>
                  <a:cubicBezTo>
                    <a:pt x="971" y="729"/>
                    <a:pt x="974" y="724"/>
                    <a:pt x="971" y="719"/>
                  </a:cubicBezTo>
                  <a:cubicBezTo>
                    <a:pt x="967" y="711"/>
                    <a:pt x="949" y="713"/>
                    <a:pt x="951" y="699"/>
                  </a:cubicBezTo>
                  <a:cubicBezTo>
                    <a:pt x="943" y="691"/>
                    <a:pt x="937" y="682"/>
                    <a:pt x="929" y="674"/>
                  </a:cubicBezTo>
                  <a:cubicBezTo>
                    <a:pt x="931" y="671"/>
                    <a:pt x="934" y="674"/>
                    <a:pt x="939" y="673"/>
                  </a:cubicBezTo>
                  <a:cubicBezTo>
                    <a:pt x="941" y="672"/>
                    <a:pt x="938" y="666"/>
                    <a:pt x="941" y="666"/>
                  </a:cubicBezTo>
                  <a:cubicBezTo>
                    <a:pt x="944" y="665"/>
                    <a:pt x="944" y="667"/>
                    <a:pt x="947" y="666"/>
                  </a:cubicBezTo>
                  <a:cubicBezTo>
                    <a:pt x="948" y="663"/>
                    <a:pt x="948" y="657"/>
                    <a:pt x="952" y="656"/>
                  </a:cubicBezTo>
                  <a:cubicBezTo>
                    <a:pt x="973" y="666"/>
                    <a:pt x="980" y="689"/>
                    <a:pt x="996" y="703"/>
                  </a:cubicBezTo>
                  <a:cubicBezTo>
                    <a:pt x="1016" y="689"/>
                    <a:pt x="1029" y="717"/>
                    <a:pt x="1045" y="718"/>
                  </a:cubicBezTo>
                  <a:cubicBezTo>
                    <a:pt x="1060" y="719"/>
                    <a:pt x="1067" y="704"/>
                    <a:pt x="1082" y="701"/>
                  </a:cubicBezTo>
                  <a:cubicBezTo>
                    <a:pt x="1090" y="706"/>
                    <a:pt x="1093" y="715"/>
                    <a:pt x="1098" y="723"/>
                  </a:cubicBezTo>
                  <a:cubicBezTo>
                    <a:pt x="1107" y="727"/>
                    <a:pt x="1118" y="723"/>
                    <a:pt x="1128" y="725"/>
                  </a:cubicBezTo>
                  <a:cubicBezTo>
                    <a:pt x="1131" y="726"/>
                    <a:pt x="1135" y="730"/>
                    <a:pt x="1138" y="730"/>
                  </a:cubicBezTo>
                  <a:cubicBezTo>
                    <a:pt x="1141" y="730"/>
                    <a:pt x="1145" y="727"/>
                    <a:pt x="1148" y="727"/>
                  </a:cubicBezTo>
                  <a:cubicBezTo>
                    <a:pt x="1151" y="727"/>
                    <a:pt x="1155" y="730"/>
                    <a:pt x="1158" y="730"/>
                  </a:cubicBezTo>
                  <a:cubicBezTo>
                    <a:pt x="1166" y="730"/>
                    <a:pt x="1171" y="724"/>
                    <a:pt x="1179" y="724"/>
                  </a:cubicBezTo>
                  <a:cubicBezTo>
                    <a:pt x="1188" y="724"/>
                    <a:pt x="1193" y="725"/>
                    <a:pt x="1198" y="718"/>
                  </a:cubicBezTo>
                  <a:cubicBezTo>
                    <a:pt x="1210" y="722"/>
                    <a:pt x="1213" y="711"/>
                    <a:pt x="1227" y="714"/>
                  </a:cubicBezTo>
                  <a:cubicBezTo>
                    <a:pt x="1235" y="701"/>
                    <a:pt x="1243" y="718"/>
                    <a:pt x="1248" y="724"/>
                  </a:cubicBezTo>
                  <a:cubicBezTo>
                    <a:pt x="1255" y="723"/>
                    <a:pt x="1257" y="724"/>
                    <a:pt x="1265" y="724"/>
                  </a:cubicBezTo>
                  <a:cubicBezTo>
                    <a:pt x="1267" y="728"/>
                    <a:pt x="1270" y="731"/>
                    <a:pt x="1273" y="734"/>
                  </a:cubicBezTo>
                  <a:cubicBezTo>
                    <a:pt x="1276" y="732"/>
                    <a:pt x="1279" y="735"/>
                    <a:pt x="1283" y="733"/>
                  </a:cubicBezTo>
                  <a:cubicBezTo>
                    <a:pt x="1285" y="735"/>
                    <a:pt x="1285" y="739"/>
                    <a:pt x="1286" y="743"/>
                  </a:cubicBezTo>
                  <a:cubicBezTo>
                    <a:pt x="1297" y="748"/>
                    <a:pt x="1307" y="743"/>
                    <a:pt x="1313" y="737"/>
                  </a:cubicBezTo>
                  <a:cubicBezTo>
                    <a:pt x="1318" y="751"/>
                    <a:pt x="1291" y="748"/>
                    <a:pt x="1292" y="760"/>
                  </a:cubicBezTo>
                  <a:cubicBezTo>
                    <a:pt x="1292" y="764"/>
                    <a:pt x="1315" y="777"/>
                    <a:pt x="1319" y="779"/>
                  </a:cubicBezTo>
                  <a:cubicBezTo>
                    <a:pt x="1330" y="783"/>
                    <a:pt x="1344" y="776"/>
                    <a:pt x="1347" y="765"/>
                  </a:cubicBezTo>
                  <a:cubicBezTo>
                    <a:pt x="1348" y="757"/>
                    <a:pt x="1340" y="747"/>
                    <a:pt x="1353" y="743"/>
                  </a:cubicBezTo>
                  <a:cubicBezTo>
                    <a:pt x="1353" y="751"/>
                    <a:pt x="1347" y="753"/>
                    <a:pt x="1348" y="762"/>
                  </a:cubicBezTo>
                  <a:cubicBezTo>
                    <a:pt x="1351" y="764"/>
                    <a:pt x="1356" y="765"/>
                    <a:pt x="1358" y="768"/>
                  </a:cubicBezTo>
                  <a:cubicBezTo>
                    <a:pt x="1359" y="775"/>
                    <a:pt x="1357" y="782"/>
                    <a:pt x="1357" y="787"/>
                  </a:cubicBezTo>
                  <a:cubicBezTo>
                    <a:pt x="1358" y="812"/>
                    <a:pt x="1374" y="832"/>
                    <a:pt x="1380" y="846"/>
                  </a:cubicBezTo>
                  <a:cubicBezTo>
                    <a:pt x="1383" y="852"/>
                    <a:pt x="1381" y="859"/>
                    <a:pt x="1391" y="858"/>
                  </a:cubicBezTo>
                  <a:cubicBezTo>
                    <a:pt x="1389" y="868"/>
                    <a:pt x="1401" y="870"/>
                    <a:pt x="1405" y="877"/>
                  </a:cubicBezTo>
                  <a:cubicBezTo>
                    <a:pt x="1409" y="883"/>
                    <a:pt x="1406" y="895"/>
                    <a:pt x="1412" y="906"/>
                  </a:cubicBezTo>
                  <a:cubicBezTo>
                    <a:pt x="1417" y="917"/>
                    <a:pt x="1430" y="922"/>
                    <a:pt x="1431" y="932"/>
                  </a:cubicBezTo>
                  <a:cubicBezTo>
                    <a:pt x="1431" y="935"/>
                    <a:pt x="1430" y="939"/>
                    <a:pt x="1431" y="941"/>
                  </a:cubicBezTo>
                  <a:cubicBezTo>
                    <a:pt x="1434" y="952"/>
                    <a:pt x="1445" y="961"/>
                    <a:pt x="1451" y="970"/>
                  </a:cubicBezTo>
                  <a:cubicBezTo>
                    <a:pt x="1463" y="970"/>
                    <a:pt x="1458" y="955"/>
                    <a:pt x="1463" y="948"/>
                  </a:cubicBezTo>
                  <a:cubicBezTo>
                    <a:pt x="1465" y="943"/>
                    <a:pt x="1475" y="945"/>
                    <a:pt x="1474" y="937"/>
                  </a:cubicBezTo>
                  <a:cubicBezTo>
                    <a:pt x="1467" y="928"/>
                    <a:pt x="1482" y="925"/>
                    <a:pt x="1483" y="916"/>
                  </a:cubicBezTo>
                  <a:cubicBezTo>
                    <a:pt x="1484" y="911"/>
                    <a:pt x="1477" y="899"/>
                    <a:pt x="1477" y="884"/>
                  </a:cubicBezTo>
                  <a:cubicBezTo>
                    <a:pt x="1477" y="869"/>
                    <a:pt x="1477" y="860"/>
                    <a:pt x="1470" y="854"/>
                  </a:cubicBezTo>
                  <a:cubicBezTo>
                    <a:pt x="1475" y="848"/>
                    <a:pt x="1468" y="840"/>
                    <a:pt x="1469" y="834"/>
                  </a:cubicBezTo>
                  <a:cubicBezTo>
                    <a:pt x="1470" y="830"/>
                    <a:pt x="1474" y="828"/>
                    <a:pt x="1475" y="825"/>
                  </a:cubicBezTo>
                  <a:cubicBezTo>
                    <a:pt x="1476" y="822"/>
                    <a:pt x="1475" y="817"/>
                    <a:pt x="1476" y="814"/>
                  </a:cubicBezTo>
                  <a:cubicBezTo>
                    <a:pt x="1479" y="809"/>
                    <a:pt x="1483" y="811"/>
                    <a:pt x="1487" y="808"/>
                  </a:cubicBezTo>
                  <a:cubicBezTo>
                    <a:pt x="1487" y="803"/>
                    <a:pt x="1487" y="799"/>
                    <a:pt x="1488" y="795"/>
                  </a:cubicBezTo>
                  <a:cubicBezTo>
                    <a:pt x="1489" y="788"/>
                    <a:pt x="1494" y="783"/>
                    <a:pt x="1496" y="778"/>
                  </a:cubicBezTo>
                  <a:cubicBezTo>
                    <a:pt x="1501" y="766"/>
                    <a:pt x="1496" y="753"/>
                    <a:pt x="1506" y="745"/>
                  </a:cubicBezTo>
                  <a:cubicBezTo>
                    <a:pt x="1506" y="743"/>
                    <a:pt x="1506" y="742"/>
                    <a:pt x="1505" y="740"/>
                  </a:cubicBezTo>
                  <a:cubicBezTo>
                    <a:pt x="1513" y="740"/>
                    <a:pt x="1517" y="718"/>
                    <a:pt x="1509" y="712"/>
                  </a:cubicBezTo>
                  <a:cubicBezTo>
                    <a:pt x="1512" y="707"/>
                    <a:pt x="1515" y="701"/>
                    <a:pt x="1515" y="694"/>
                  </a:cubicBezTo>
                  <a:cubicBezTo>
                    <a:pt x="1520" y="695"/>
                    <a:pt x="1520" y="701"/>
                    <a:pt x="1524" y="702"/>
                  </a:cubicBezTo>
                  <a:cubicBezTo>
                    <a:pt x="1525" y="696"/>
                    <a:pt x="1528" y="695"/>
                    <a:pt x="1526" y="688"/>
                  </a:cubicBezTo>
                  <a:cubicBezTo>
                    <a:pt x="1528" y="686"/>
                    <a:pt x="1532" y="689"/>
                    <a:pt x="1535" y="687"/>
                  </a:cubicBezTo>
                  <a:cubicBezTo>
                    <a:pt x="1535" y="683"/>
                    <a:pt x="1533" y="683"/>
                    <a:pt x="1534" y="680"/>
                  </a:cubicBezTo>
                  <a:cubicBezTo>
                    <a:pt x="1536" y="680"/>
                    <a:pt x="1539" y="682"/>
                    <a:pt x="1540" y="680"/>
                  </a:cubicBezTo>
                  <a:cubicBezTo>
                    <a:pt x="1543" y="678"/>
                    <a:pt x="1539" y="675"/>
                    <a:pt x="1541" y="674"/>
                  </a:cubicBezTo>
                  <a:cubicBezTo>
                    <a:pt x="1545" y="682"/>
                    <a:pt x="1550" y="690"/>
                    <a:pt x="1553" y="698"/>
                  </a:cubicBezTo>
                  <a:cubicBezTo>
                    <a:pt x="1561" y="697"/>
                    <a:pt x="1561" y="708"/>
                    <a:pt x="1566" y="707"/>
                  </a:cubicBezTo>
                  <a:cubicBezTo>
                    <a:pt x="1566" y="713"/>
                    <a:pt x="1566" y="713"/>
                    <a:pt x="1566" y="713"/>
                  </a:cubicBezTo>
                  <a:cubicBezTo>
                    <a:pt x="1585" y="717"/>
                    <a:pt x="1584" y="742"/>
                    <a:pt x="1588" y="761"/>
                  </a:cubicBezTo>
                  <a:cubicBezTo>
                    <a:pt x="1591" y="760"/>
                    <a:pt x="1593" y="758"/>
                    <a:pt x="1595" y="758"/>
                  </a:cubicBezTo>
                  <a:cubicBezTo>
                    <a:pt x="1595" y="746"/>
                    <a:pt x="1602" y="737"/>
                    <a:pt x="1597" y="726"/>
                  </a:cubicBezTo>
                  <a:cubicBezTo>
                    <a:pt x="1602" y="733"/>
                    <a:pt x="1606" y="741"/>
                    <a:pt x="1609" y="749"/>
                  </a:cubicBezTo>
                  <a:cubicBezTo>
                    <a:pt x="1614" y="768"/>
                    <a:pt x="1622" y="791"/>
                    <a:pt x="1623" y="809"/>
                  </a:cubicBezTo>
                  <a:cubicBezTo>
                    <a:pt x="1623" y="808"/>
                    <a:pt x="1625" y="807"/>
                    <a:pt x="1625" y="809"/>
                  </a:cubicBezTo>
                  <a:cubicBezTo>
                    <a:pt x="1627" y="827"/>
                    <a:pt x="1624" y="846"/>
                    <a:pt x="1629" y="862"/>
                  </a:cubicBezTo>
                  <a:cubicBezTo>
                    <a:pt x="1629" y="860"/>
                    <a:pt x="1629" y="858"/>
                    <a:pt x="1631" y="858"/>
                  </a:cubicBezTo>
                  <a:cubicBezTo>
                    <a:pt x="1634" y="868"/>
                    <a:pt x="1638" y="877"/>
                    <a:pt x="1637" y="891"/>
                  </a:cubicBezTo>
                  <a:cubicBezTo>
                    <a:pt x="1637" y="894"/>
                    <a:pt x="1640" y="889"/>
                    <a:pt x="1640" y="892"/>
                  </a:cubicBezTo>
                  <a:cubicBezTo>
                    <a:pt x="1640" y="906"/>
                    <a:pt x="1640" y="925"/>
                    <a:pt x="1650" y="927"/>
                  </a:cubicBezTo>
                  <a:cubicBezTo>
                    <a:pt x="1646" y="906"/>
                    <a:pt x="1656" y="876"/>
                    <a:pt x="1643" y="861"/>
                  </a:cubicBezTo>
                  <a:cubicBezTo>
                    <a:pt x="1643" y="859"/>
                    <a:pt x="1644" y="855"/>
                    <a:pt x="1642" y="855"/>
                  </a:cubicBezTo>
                  <a:cubicBezTo>
                    <a:pt x="1642" y="856"/>
                    <a:pt x="1642" y="859"/>
                    <a:pt x="1640" y="859"/>
                  </a:cubicBezTo>
                  <a:cubicBezTo>
                    <a:pt x="1639" y="856"/>
                    <a:pt x="1639" y="855"/>
                    <a:pt x="1636" y="855"/>
                  </a:cubicBezTo>
                  <a:cubicBezTo>
                    <a:pt x="1640" y="846"/>
                    <a:pt x="1634" y="841"/>
                    <a:pt x="1635" y="833"/>
                  </a:cubicBezTo>
                  <a:cubicBezTo>
                    <a:pt x="1632" y="831"/>
                    <a:pt x="1632" y="838"/>
                    <a:pt x="1631" y="834"/>
                  </a:cubicBezTo>
                  <a:cubicBezTo>
                    <a:pt x="1630" y="813"/>
                    <a:pt x="1625" y="784"/>
                    <a:pt x="1628" y="765"/>
                  </a:cubicBezTo>
                  <a:cubicBezTo>
                    <a:pt x="1632" y="767"/>
                    <a:pt x="1629" y="775"/>
                    <a:pt x="1632" y="777"/>
                  </a:cubicBezTo>
                  <a:cubicBezTo>
                    <a:pt x="1633" y="775"/>
                    <a:pt x="1632" y="771"/>
                    <a:pt x="1635" y="769"/>
                  </a:cubicBezTo>
                  <a:cubicBezTo>
                    <a:pt x="1635" y="772"/>
                    <a:pt x="1636" y="774"/>
                    <a:pt x="1636" y="778"/>
                  </a:cubicBezTo>
                  <a:cubicBezTo>
                    <a:pt x="1642" y="775"/>
                    <a:pt x="1639" y="785"/>
                    <a:pt x="1641" y="788"/>
                  </a:cubicBezTo>
                  <a:cubicBezTo>
                    <a:pt x="1645" y="790"/>
                    <a:pt x="1645" y="789"/>
                    <a:pt x="1647" y="791"/>
                  </a:cubicBezTo>
                  <a:cubicBezTo>
                    <a:pt x="1648" y="799"/>
                    <a:pt x="1647" y="809"/>
                    <a:pt x="1651" y="814"/>
                  </a:cubicBezTo>
                  <a:cubicBezTo>
                    <a:pt x="1654" y="773"/>
                    <a:pt x="1656" y="724"/>
                    <a:pt x="1644" y="693"/>
                  </a:cubicBezTo>
                  <a:cubicBezTo>
                    <a:pt x="1642" y="688"/>
                    <a:pt x="1637" y="684"/>
                    <a:pt x="1635" y="680"/>
                  </a:cubicBezTo>
                  <a:close/>
                  <a:moveTo>
                    <a:pt x="596" y="466"/>
                  </a:moveTo>
                  <a:cubicBezTo>
                    <a:pt x="598" y="457"/>
                    <a:pt x="613" y="457"/>
                    <a:pt x="620" y="461"/>
                  </a:cubicBezTo>
                  <a:cubicBezTo>
                    <a:pt x="620" y="471"/>
                    <a:pt x="602" y="468"/>
                    <a:pt x="596" y="466"/>
                  </a:cubicBezTo>
                  <a:close/>
                  <a:moveTo>
                    <a:pt x="734" y="462"/>
                  </a:moveTo>
                  <a:cubicBezTo>
                    <a:pt x="731" y="462"/>
                    <a:pt x="732" y="458"/>
                    <a:pt x="729" y="457"/>
                  </a:cubicBezTo>
                  <a:cubicBezTo>
                    <a:pt x="726" y="457"/>
                    <a:pt x="724" y="459"/>
                    <a:pt x="721" y="458"/>
                  </a:cubicBezTo>
                  <a:cubicBezTo>
                    <a:pt x="719" y="456"/>
                    <a:pt x="719" y="452"/>
                    <a:pt x="716" y="451"/>
                  </a:cubicBezTo>
                  <a:cubicBezTo>
                    <a:pt x="708" y="454"/>
                    <a:pt x="703" y="450"/>
                    <a:pt x="700" y="445"/>
                  </a:cubicBezTo>
                  <a:cubicBezTo>
                    <a:pt x="683" y="449"/>
                    <a:pt x="659" y="444"/>
                    <a:pt x="650" y="459"/>
                  </a:cubicBezTo>
                  <a:cubicBezTo>
                    <a:pt x="636" y="458"/>
                    <a:pt x="625" y="454"/>
                    <a:pt x="611" y="452"/>
                  </a:cubicBezTo>
                  <a:cubicBezTo>
                    <a:pt x="609" y="447"/>
                    <a:pt x="610" y="438"/>
                    <a:pt x="605" y="434"/>
                  </a:cubicBezTo>
                  <a:cubicBezTo>
                    <a:pt x="608" y="431"/>
                    <a:pt x="610" y="427"/>
                    <a:pt x="611" y="422"/>
                  </a:cubicBezTo>
                  <a:cubicBezTo>
                    <a:pt x="613" y="421"/>
                    <a:pt x="616" y="420"/>
                    <a:pt x="619" y="421"/>
                  </a:cubicBezTo>
                  <a:cubicBezTo>
                    <a:pt x="619" y="407"/>
                    <a:pt x="625" y="400"/>
                    <a:pt x="637" y="398"/>
                  </a:cubicBezTo>
                  <a:cubicBezTo>
                    <a:pt x="637" y="393"/>
                    <a:pt x="637" y="389"/>
                    <a:pt x="638" y="385"/>
                  </a:cubicBezTo>
                  <a:cubicBezTo>
                    <a:pt x="650" y="382"/>
                    <a:pt x="653" y="367"/>
                    <a:pt x="670" y="372"/>
                  </a:cubicBezTo>
                  <a:cubicBezTo>
                    <a:pt x="670" y="374"/>
                    <a:pt x="666" y="373"/>
                    <a:pt x="666" y="376"/>
                  </a:cubicBezTo>
                  <a:cubicBezTo>
                    <a:pt x="669" y="381"/>
                    <a:pt x="679" y="379"/>
                    <a:pt x="685" y="381"/>
                  </a:cubicBezTo>
                  <a:cubicBezTo>
                    <a:pt x="683" y="386"/>
                    <a:pt x="676" y="386"/>
                    <a:pt x="673" y="390"/>
                  </a:cubicBezTo>
                  <a:cubicBezTo>
                    <a:pt x="674" y="394"/>
                    <a:pt x="681" y="393"/>
                    <a:pt x="684" y="396"/>
                  </a:cubicBezTo>
                  <a:cubicBezTo>
                    <a:pt x="685" y="400"/>
                    <a:pt x="681" y="401"/>
                    <a:pt x="682" y="405"/>
                  </a:cubicBezTo>
                  <a:cubicBezTo>
                    <a:pt x="688" y="412"/>
                    <a:pt x="690" y="404"/>
                    <a:pt x="696" y="402"/>
                  </a:cubicBezTo>
                  <a:cubicBezTo>
                    <a:pt x="701" y="401"/>
                    <a:pt x="707" y="403"/>
                    <a:pt x="708" y="398"/>
                  </a:cubicBezTo>
                  <a:cubicBezTo>
                    <a:pt x="715" y="403"/>
                    <a:pt x="721" y="397"/>
                    <a:pt x="723" y="392"/>
                  </a:cubicBezTo>
                  <a:cubicBezTo>
                    <a:pt x="712" y="391"/>
                    <a:pt x="702" y="395"/>
                    <a:pt x="697" y="381"/>
                  </a:cubicBezTo>
                  <a:cubicBezTo>
                    <a:pt x="707" y="375"/>
                    <a:pt x="724" y="374"/>
                    <a:pt x="733" y="367"/>
                  </a:cubicBezTo>
                  <a:cubicBezTo>
                    <a:pt x="741" y="370"/>
                    <a:pt x="743" y="364"/>
                    <a:pt x="752" y="365"/>
                  </a:cubicBezTo>
                  <a:cubicBezTo>
                    <a:pt x="751" y="371"/>
                    <a:pt x="744" y="372"/>
                    <a:pt x="738" y="374"/>
                  </a:cubicBezTo>
                  <a:cubicBezTo>
                    <a:pt x="736" y="376"/>
                    <a:pt x="741" y="379"/>
                    <a:pt x="743" y="380"/>
                  </a:cubicBezTo>
                  <a:cubicBezTo>
                    <a:pt x="737" y="383"/>
                    <a:pt x="737" y="390"/>
                    <a:pt x="733" y="394"/>
                  </a:cubicBezTo>
                  <a:cubicBezTo>
                    <a:pt x="729" y="395"/>
                    <a:pt x="730" y="392"/>
                    <a:pt x="727" y="391"/>
                  </a:cubicBezTo>
                  <a:cubicBezTo>
                    <a:pt x="726" y="391"/>
                    <a:pt x="726" y="393"/>
                    <a:pt x="724" y="393"/>
                  </a:cubicBezTo>
                  <a:cubicBezTo>
                    <a:pt x="724" y="399"/>
                    <a:pt x="730" y="399"/>
                    <a:pt x="731" y="404"/>
                  </a:cubicBezTo>
                  <a:cubicBezTo>
                    <a:pt x="738" y="404"/>
                    <a:pt x="738" y="404"/>
                    <a:pt x="738" y="404"/>
                  </a:cubicBezTo>
                  <a:cubicBezTo>
                    <a:pt x="738" y="407"/>
                    <a:pt x="742" y="406"/>
                    <a:pt x="742" y="409"/>
                  </a:cubicBezTo>
                  <a:cubicBezTo>
                    <a:pt x="745" y="409"/>
                    <a:pt x="746" y="411"/>
                    <a:pt x="749" y="410"/>
                  </a:cubicBezTo>
                  <a:cubicBezTo>
                    <a:pt x="759" y="424"/>
                    <a:pt x="776" y="429"/>
                    <a:pt x="790" y="438"/>
                  </a:cubicBezTo>
                  <a:cubicBezTo>
                    <a:pt x="790" y="445"/>
                    <a:pt x="793" y="450"/>
                    <a:pt x="795" y="455"/>
                  </a:cubicBezTo>
                  <a:cubicBezTo>
                    <a:pt x="783" y="469"/>
                    <a:pt x="753" y="466"/>
                    <a:pt x="734" y="462"/>
                  </a:cubicBezTo>
                  <a:close/>
                  <a:moveTo>
                    <a:pt x="957" y="114"/>
                  </a:moveTo>
                  <a:cubicBezTo>
                    <a:pt x="953" y="112"/>
                    <a:pt x="951" y="110"/>
                    <a:pt x="947" y="109"/>
                  </a:cubicBezTo>
                  <a:cubicBezTo>
                    <a:pt x="949" y="107"/>
                    <a:pt x="960" y="110"/>
                    <a:pt x="957" y="114"/>
                  </a:cubicBezTo>
                  <a:close/>
                  <a:moveTo>
                    <a:pt x="471" y="106"/>
                  </a:moveTo>
                  <a:cubicBezTo>
                    <a:pt x="468" y="107"/>
                    <a:pt x="460" y="109"/>
                    <a:pt x="459" y="106"/>
                  </a:cubicBezTo>
                  <a:cubicBezTo>
                    <a:pt x="456" y="106"/>
                    <a:pt x="453" y="109"/>
                    <a:pt x="453" y="106"/>
                  </a:cubicBezTo>
                  <a:cubicBezTo>
                    <a:pt x="452" y="107"/>
                    <a:pt x="448" y="111"/>
                    <a:pt x="446" y="108"/>
                  </a:cubicBezTo>
                  <a:cubicBezTo>
                    <a:pt x="449" y="107"/>
                    <a:pt x="454" y="104"/>
                    <a:pt x="451" y="101"/>
                  </a:cubicBezTo>
                  <a:cubicBezTo>
                    <a:pt x="447" y="105"/>
                    <a:pt x="438" y="103"/>
                    <a:pt x="435" y="109"/>
                  </a:cubicBezTo>
                  <a:cubicBezTo>
                    <a:pt x="438" y="110"/>
                    <a:pt x="441" y="106"/>
                    <a:pt x="442" y="109"/>
                  </a:cubicBezTo>
                  <a:cubicBezTo>
                    <a:pt x="439" y="112"/>
                    <a:pt x="431" y="110"/>
                    <a:pt x="428" y="114"/>
                  </a:cubicBezTo>
                  <a:cubicBezTo>
                    <a:pt x="429" y="114"/>
                    <a:pt x="431" y="113"/>
                    <a:pt x="431" y="114"/>
                  </a:cubicBezTo>
                  <a:cubicBezTo>
                    <a:pt x="431" y="121"/>
                    <a:pt x="421" y="117"/>
                    <a:pt x="420" y="122"/>
                  </a:cubicBezTo>
                  <a:cubicBezTo>
                    <a:pt x="426" y="121"/>
                    <a:pt x="424" y="124"/>
                    <a:pt x="424" y="128"/>
                  </a:cubicBezTo>
                  <a:cubicBezTo>
                    <a:pt x="439" y="126"/>
                    <a:pt x="456" y="123"/>
                    <a:pt x="468" y="116"/>
                  </a:cubicBezTo>
                  <a:cubicBezTo>
                    <a:pt x="465" y="110"/>
                    <a:pt x="474" y="111"/>
                    <a:pt x="471" y="106"/>
                  </a:cubicBezTo>
                  <a:close/>
                  <a:moveTo>
                    <a:pt x="1657" y="894"/>
                  </a:moveTo>
                  <a:cubicBezTo>
                    <a:pt x="1656" y="896"/>
                    <a:pt x="1656" y="913"/>
                    <a:pt x="1657" y="912"/>
                  </a:cubicBezTo>
                  <a:cubicBezTo>
                    <a:pt x="1659" y="905"/>
                    <a:pt x="1656" y="896"/>
                    <a:pt x="1657" y="894"/>
                  </a:cubicBezTo>
                  <a:close/>
                  <a:moveTo>
                    <a:pt x="1646" y="961"/>
                  </a:moveTo>
                  <a:cubicBezTo>
                    <a:pt x="1643" y="955"/>
                    <a:pt x="1649" y="946"/>
                    <a:pt x="1646" y="940"/>
                  </a:cubicBezTo>
                  <a:cubicBezTo>
                    <a:pt x="1643" y="943"/>
                    <a:pt x="1643" y="929"/>
                    <a:pt x="1642" y="926"/>
                  </a:cubicBezTo>
                  <a:cubicBezTo>
                    <a:pt x="1643" y="931"/>
                    <a:pt x="1640" y="928"/>
                    <a:pt x="1638" y="931"/>
                  </a:cubicBezTo>
                  <a:cubicBezTo>
                    <a:pt x="1638" y="920"/>
                    <a:pt x="1629" y="917"/>
                    <a:pt x="1628" y="906"/>
                  </a:cubicBezTo>
                  <a:cubicBezTo>
                    <a:pt x="1623" y="907"/>
                    <a:pt x="1623" y="911"/>
                    <a:pt x="1619" y="912"/>
                  </a:cubicBezTo>
                  <a:cubicBezTo>
                    <a:pt x="1620" y="910"/>
                    <a:pt x="1617" y="910"/>
                    <a:pt x="1616" y="909"/>
                  </a:cubicBezTo>
                  <a:cubicBezTo>
                    <a:pt x="1609" y="925"/>
                    <a:pt x="1619" y="926"/>
                    <a:pt x="1624" y="936"/>
                  </a:cubicBezTo>
                  <a:cubicBezTo>
                    <a:pt x="1628" y="944"/>
                    <a:pt x="1625" y="949"/>
                    <a:pt x="1631" y="951"/>
                  </a:cubicBezTo>
                  <a:cubicBezTo>
                    <a:pt x="1632" y="958"/>
                    <a:pt x="1630" y="965"/>
                    <a:pt x="1632" y="971"/>
                  </a:cubicBezTo>
                  <a:cubicBezTo>
                    <a:pt x="1632" y="970"/>
                    <a:pt x="1633" y="969"/>
                    <a:pt x="1634" y="970"/>
                  </a:cubicBezTo>
                  <a:cubicBezTo>
                    <a:pt x="1633" y="990"/>
                    <a:pt x="1636" y="1010"/>
                    <a:pt x="1635" y="1027"/>
                  </a:cubicBezTo>
                  <a:cubicBezTo>
                    <a:pt x="1642" y="1006"/>
                    <a:pt x="1645" y="979"/>
                    <a:pt x="1650" y="953"/>
                  </a:cubicBezTo>
                  <a:cubicBezTo>
                    <a:pt x="1646" y="953"/>
                    <a:pt x="1649" y="960"/>
                    <a:pt x="1646" y="961"/>
                  </a:cubicBezTo>
                  <a:close/>
                </a:path>
              </a:pathLst>
            </a:custGeom>
            <a:solidFill>
              <a:srgbClr val="8064A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50800" dist="38100" dir="2699985" algn="ctr" rotWithShape="0">
                      <a:schemeClr val="tx1">
                        <a:alpha val="40000"/>
                      </a:schemeClr>
                    </a:outerShdw>
                  </a:effectLst>
                </a14:hiddenEffects>
              </a:ext>
            </a:extLst>
          </p:spPr>
          <p:txBody>
            <a:bodyPr/>
            <a:lstStyle/>
            <a:p>
              <a:pPr defTabSz="857250">
                <a:buClr>
                  <a:srgbClr val="000000"/>
                </a:buClr>
              </a:pPr>
              <a:endParaRPr lang="en-US" sz="1313" kern="0" dirty="0">
                <a:solidFill>
                  <a:srgbClr val="000000"/>
                </a:solidFill>
                <a:latin typeface="Arial"/>
                <a:cs typeface="Arial"/>
                <a:sym typeface="Arial"/>
              </a:endParaRPr>
            </a:p>
          </p:txBody>
        </p:sp>
      </p:grpSp>
      <p:sp>
        <p:nvSpPr>
          <p:cNvPr id="334" name="TextBox 333">
            <a:extLst>
              <a:ext uri="{FF2B5EF4-FFF2-40B4-BE49-F238E27FC236}">
                <a16:creationId xmlns:a16="http://schemas.microsoft.com/office/drawing/2014/main" id="{FD6B221F-B593-4076-8DE9-204CECA5FB22}"/>
              </a:ext>
            </a:extLst>
          </p:cNvPr>
          <p:cNvSpPr txBox="1"/>
          <p:nvPr/>
        </p:nvSpPr>
        <p:spPr>
          <a:xfrm>
            <a:off x="406400" y="4458075"/>
            <a:ext cx="5232400" cy="181845"/>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spAutoFit/>
          </a:bodyPr>
          <a:lstStyle/>
          <a:p>
            <a:pPr defTabSz="857250">
              <a:lnSpc>
                <a:spcPct val="90000"/>
              </a:lnSpc>
              <a:spcBef>
                <a:spcPct val="0"/>
              </a:spcBef>
              <a:spcAft>
                <a:spcPct val="0"/>
              </a:spcAft>
              <a:buClr>
                <a:srgbClr val="000000"/>
              </a:buClr>
            </a:pPr>
            <a:r>
              <a:rPr lang="en-GB" sz="1313" b="1" kern="0" dirty="0">
                <a:solidFill>
                  <a:srgbClr val="000000"/>
                </a:solidFill>
                <a:latin typeface="Arial" panose="020B0604020202020204" pitchFamily="34" charset="0"/>
                <a:cs typeface="Arial" panose="020B0604020202020204" pitchFamily="34" charset="0"/>
                <a:sym typeface="Arial"/>
              </a:rPr>
              <a:t>% with program by location of headquarters</a:t>
            </a:r>
          </a:p>
        </p:txBody>
      </p:sp>
      <p:pic>
        <p:nvPicPr>
          <p:cNvPr id="27703" name="Picture 55" descr="box truck passing through toll gate">
            <a:extLst>
              <a:ext uri="{FF2B5EF4-FFF2-40B4-BE49-F238E27FC236}">
                <a16:creationId xmlns:a16="http://schemas.microsoft.com/office/drawing/2014/main" id="{4E8EFB14-7294-41E7-814D-1661A867BE42}"/>
              </a:ext>
            </a:extLst>
          </p:cNvPr>
          <p:cNvPicPr>
            <a:picLocks noChangeAspect="1" noChangeArrowheads="1"/>
          </p:cNvPicPr>
          <p:nvPr/>
        </p:nvPicPr>
        <p:blipFill>
          <a:blip r:embed="rId54"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1638" y="1930149"/>
            <a:ext cx="501650" cy="334601"/>
          </a:xfrm>
          <a:prstGeom prst="rect">
            <a:avLst/>
          </a:prstGeom>
          <a:noFill/>
          <a:ln w="3175">
            <a:solidFill>
              <a:schemeClr val="accent4"/>
            </a:solidFill>
          </a:ln>
          <a:extLst>
            <a:ext uri="{909E8E84-426E-40DD-AFC4-6F175D3DCCD1}">
              <a14:hiddenFill xmlns:a14="http://schemas.microsoft.com/office/drawing/2010/main">
                <a:solidFill>
                  <a:srgbClr val="FFFFFF"/>
                </a:solidFill>
              </a14:hiddenFill>
            </a:ext>
          </a:extLst>
        </p:spPr>
      </p:pic>
      <p:pic>
        <p:nvPicPr>
          <p:cNvPr id="27705" name="Picture 57" descr="person walking holding brown leather bag">
            <a:extLst>
              <a:ext uri="{FF2B5EF4-FFF2-40B4-BE49-F238E27FC236}">
                <a16:creationId xmlns:a16="http://schemas.microsoft.com/office/drawing/2014/main" id="{CF61972B-A92F-4EAA-B230-F283E8802C0F}"/>
              </a:ext>
            </a:extLst>
          </p:cNvPr>
          <p:cNvPicPr>
            <a:picLocks noChangeAspect="1" noChangeArrowheads="1"/>
          </p:cNvPicPr>
          <p:nvPr/>
        </p:nvPicPr>
        <p:blipFill>
          <a:blip r:embed="rId55"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6875" y="4066355"/>
            <a:ext cx="506413" cy="328524"/>
          </a:xfrm>
          <a:prstGeom prst="rect">
            <a:avLst/>
          </a:prstGeom>
          <a:noFill/>
          <a:ln w="3175">
            <a:solidFill>
              <a:schemeClr val="accent4"/>
            </a:solidFill>
          </a:ln>
          <a:extLst>
            <a:ext uri="{909E8E84-426E-40DD-AFC4-6F175D3DCCD1}">
              <a14:hiddenFill xmlns:a14="http://schemas.microsoft.com/office/drawing/2010/main">
                <a:solidFill>
                  <a:srgbClr val="FFFFFF"/>
                </a:solidFill>
              </a14:hiddenFill>
            </a:ext>
          </a:extLst>
        </p:spPr>
      </p:pic>
      <p:pic>
        <p:nvPicPr>
          <p:cNvPr id="27707" name="Picture 59" descr="metal gears">
            <a:extLst>
              <a:ext uri="{FF2B5EF4-FFF2-40B4-BE49-F238E27FC236}">
                <a16:creationId xmlns:a16="http://schemas.microsoft.com/office/drawing/2014/main" id="{A6A4BFE8-BD49-4A07-9321-D1C12042267A}"/>
              </a:ext>
            </a:extLst>
          </p:cNvPr>
          <p:cNvPicPr>
            <a:picLocks noChangeAspect="1" noChangeArrowheads="1"/>
          </p:cNvPicPr>
          <p:nvPr/>
        </p:nvPicPr>
        <p:blipFill>
          <a:blip r:embed="rId56"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6875" y="2986296"/>
            <a:ext cx="506413" cy="334767"/>
          </a:xfrm>
          <a:prstGeom prst="rect">
            <a:avLst/>
          </a:prstGeom>
          <a:noFill/>
          <a:ln w="3175">
            <a:solidFill>
              <a:schemeClr val="accent4"/>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8D31A0F-BC99-4C9F-97AD-5BB55EC0981E}"/>
              </a:ext>
            </a:extLst>
          </p:cNvPr>
          <p:cNvPicPr>
            <a:picLocks noChangeAspect="1"/>
          </p:cNvPicPr>
          <p:nvPr/>
        </p:nvPicPr>
        <p:blipFill rotWithShape="1">
          <a:blip r:embed="rId57"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401638" y="2287438"/>
            <a:ext cx="501650" cy="328900"/>
          </a:xfrm>
          <a:prstGeom prst="rect">
            <a:avLst/>
          </a:prstGeom>
          <a:noFill/>
          <a:ln w="3175">
            <a:solidFill>
              <a:schemeClr val="accent4"/>
            </a:solidFill>
          </a:ln>
        </p:spPr>
      </p:pic>
      <p:pic>
        <p:nvPicPr>
          <p:cNvPr id="7" name="Picture 6">
            <a:extLst>
              <a:ext uri="{FF2B5EF4-FFF2-40B4-BE49-F238E27FC236}">
                <a16:creationId xmlns:a16="http://schemas.microsoft.com/office/drawing/2014/main" id="{C47E8CD5-F4F9-45EE-AC0E-D34ED761C317}"/>
              </a:ext>
            </a:extLst>
          </p:cNvPr>
          <p:cNvPicPr>
            <a:picLocks noChangeAspect="1"/>
          </p:cNvPicPr>
          <p:nvPr/>
        </p:nvPicPr>
        <p:blipFill>
          <a:blip r:embed="rId5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00050" y="3715099"/>
            <a:ext cx="503238" cy="328571"/>
          </a:xfrm>
          <a:prstGeom prst="rect">
            <a:avLst/>
          </a:prstGeom>
          <a:noFill/>
          <a:ln w="3175">
            <a:solidFill>
              <a:schemeClr val="accent4"/>
            </a:solidFill>
          </a:ln>
        </p:spPr>
      </p:pic>
      <p:pic>
        <p:nvPicPr>
          <p:cNvPr id="73" name="Picture 31" descr="Image result for kearney logo">
            <a:extLst>
              <a:ext uri="{FF2B5EF4-FFF2-40B4-BE49-F238E27FC236}">
                <a16:creationId xmlns:a16="http://schemas.microsoft.com/office/drawing/2014/main" id="{C61C2B5B-7C95-48B5-A520-5C11B2CE1F4A}"/>
              </a:ext>
            </a:extLst>
          </p:cNvPr>
          <p:cNvPicPr>
            <a:picLocks noChangeAspect="1" noChangeArrowheads="1"/>
          </p:cNvPicPr>
          <p:nvPr/>
        </p:nvPicPr>
        <p:blipFill>
          <a:blip r:embed="rId59" cstate="screen">
            <a:extLst>
              <a:ext uri="{28A0092B-C50C-407E-A947-70E740481C1C}">
                <a14:useLocalDpi xmlns:a14="http://schemas.microsoft.com/office/drawing/2010/main"/>
              </a:ext>
            </a:extLst>
          </a:blip>
          <a:srcRect/>
          <a:stretch>
            <a:fillRect/>
          </a:stretch>
        </p:blipFill>
        <p:spPr bwMode="auto">
          <a:xfrm>
            <a:off x="9895647" y="6425044"/>
            <a:ext cx="2035969" cy="2443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8525345-FAE2-4096-8AB1-33ABFE89F140}"/>
              </a:ext>
            </a:extLst>
          </p:cNvPr>
          <p:cNvPicPr>
            <a:picLocks noChangeAspect="1"/>
          </p:cNvPicPr>
          <p:nvPr/>
        </p:nvPicPr>
        <p:blipFill>
          <a:blip r:embed="rId60"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01638" y="2639026"/>
            <a:ext cx="501650" cy="324582"/>
          </a:xfrm>
          <a:prstGeom prst="rect">
            <a:avLst/>
          </a:prstGeom>
          <a:noFill/>
          <a:ln w="3175">
            <a:solidFill>
              <a:schemeClr val="accent4"/>
            </a:solidFill>
          </a:ln>
        </p:spPr>
      </p:pic>
      <p:pic>
        <p:nvPicPr>
          <p:cNvPr id="13" name="Picture 12">
            <a:extLst>
              <a:ext uri="{FF2B5EF4-FFF2-40B4-BE49-F238E27FC236}">
                <a16:creationId xmlns:a16="http://schemas.microsoft.com/office/drawing/2014/main" id="{1DE97057-3E97-49C0-BA05-3FDC50582AB9}"/>
              </a:ext>
            </a:extLst>
          </p:cNvPr>
          <p:cNvPicPr>
            <a:picLocks noChangeAspect="1"/>
          </p:cNvPicPr>
          <p:nvPr/>
        </p:nvPicPr>
        <p:blipFill>
          <a:blip r:embed="rId6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92113" y="3343751"/>
            <a:ext cx="511175" cy="348660"/>
          </a:xfrm>
          <a:prstGeom prst="rect">
            <a:avLst/>
          </a:prstGeom>
          <a:noFill/>
          <a:ln w="3175">
            <a:solidFill>
              <a:schemeClr val="accent4"/>
            </a:solidFill>
          </a:ln>
        </p:spPr>
      </p:pic>
      <p:graphicFrame>
        <p:nvGraphicFramePr>
          <p:cNvPr id="210" name="Chart 209">
            <a:extLst>
              <a:ext uri="{FF2B5EF4-FFF2-40B4-BE49-F238E27FC236}">
                <a16:creationId xmlns:a16="http://schemas.microsoft.com/office/drawing/2014/main" id="{DEF8A32D-5D6F-42F0-B0B2-A63B714DE3BB}"/>
              </a:ext>
            </a:extLst>
          </p:cNvPr>
          <p:cNvGraphicFramePr/>
          <p:nvPr>
            <p:custDataLst>
              <p:tags r:id="rId28"/>
            </p:custDataLst>
            <p:extLst>
              <p:ext uri="{D42A27DB-BD31-4B8C-83A1-F6EECF244321}">
                <p14:modId xmlns:p14="http://schemas.microsoft.com/office/powerpoint/2010/main" val="2429897216"/>
              </p:ext>
            </p:extLst>
          </p:nvPr>
        </p:nvGraphicFramePr>
        <p:xfrm>
          <a:off x="7445375" y="1827213"/>
          <a:ext cx="4184650" cy="2690812"/>
        </p:xfrm>
        <a:graphic>
          <a:graphicData uri="http://schemas.openxmlformats.org/drawingml/2006/chart">
            <c:chart xmlns:c="http://schemas.openxmlformats.org/drawingml/2006/chart" xmlns:r="http://schemas.openxmlformats.org/officeDocument/2006/relationships" r:id="rId62"/>
          </a:graphicData>
        </a:graphic>
      </p:graphicFrame>
      <p:sp>
        <p:nvSpPr>
          <p:cNvPr id="127" name="Rectangle 126">
            <a:extLst>
              <a:ext uri="{FF2B5EF4-FFF2-40B4-BE49-F238E27FC236}">
                <a16:creationId xmlns:a16="http://schemas.microsoft.com/office/drawing/2014/main" id="{D1C6FD04-1CAF-470F-8EDE-05438CA27A82}"/>
              </a:ext>
            </a:extLst>
          </p:cNvPr>
          <p:cNvSpPr/>
          <p:nvPr>
            <p:custDataLst>
              <p:tags r:id="rId29"/>
            </p:custDataLst>
          </p:nvPr>
        </p:nvSpPr>
        <p:spPr bwMode="auto">
          <a:xfrm>
            <a:off x="7394575" y="4178300"/>
            <a:ext cx="47625" cy="1524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a:spcBef>
                <a:spcPct val="0"/>
              </a:spcBef>
              <a:spcAft>
                <a:spcPct val="0"/>
              </a:spcAft>
            </a:pPr>
            <a:r>
              <a:rPr lang="en-GB" altLang="en-US" sz="1000" b="1" baseline="30000" dirty="0">
                <a:solidFill>
                  <a:schemeClr val="tx1"/>
                </a:solidFill>
              </a:rPr>
              <a:t>2</a:t>
            </a:r>
            <a:endParaRPr lang="en-GB" sz="1000" b="1" baseline="30000" dirty="0">
              <a:solidFill>
                <a:schemeClr val="tx1"/>
              </a:solidFill>
              <a:sym typeface="+mn-lt"/>
            </a:endParaRPr>
          </a:p>
        </p:txBody>
      </p:sp>
      <p:sp>
        <p:nvSpPr>
          <p:cNvPr id="128" name="Rectangle 127">
            <a:extLst>
              <a:ext uri="{FF2B5EF4-FFF2-40B4-BE49-F238E27FC236}">
                <a16:creationId xmlns:a16="http://schemas.microsoft.com/office/drawing/2014/main" id="{2D9B5721-CECE-42A7-A236-C7945E3E192A}"/>
              </a:ext>
            </a:extLst>
          </p:cNvPr>
          <p:cNvSpPr/>
          <p:nvPr>
            <p:custDataLst>
              <p:tags r:id="rId30"/>
            </p:custDataLst>
          </p:nvPr>
        </p:nvSpPr>
        <p:spPr bwMode="gray">
          <a:xfrm>
            <a:off x="9331325" y="3449638"/>
            <a:ext cx="269875" cy="165100"/>
          </a:xfrm>
          <a:prstGeom prst="rect">
            <a:avLst/>
          </a:prstGeom>
          <a:solidFill>
            <a:schemeClr val="accent4"/>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5400" tIns="0" rIns="25400" bIns="0" numCol="1" spcCol="0" rtlCol="0" anchor="ctr" anchorCtr="0">
            <a:noAutofit/>
          </a:bodyPr>
          <a:lstStyle/>
          <a:p>
            <a:pPr algn="ctr">
              <a:lnSpc>
                <a:spcPct val="90000"/>
              </a:lnSpc>
              <a:spcBef>
                <a:spcPct val="0"/>
              </a:spcBef>
              <a:spcAft>
                <a:spcPct val="0"/>
              </a:spcAft>
            </a:pPr>
            <a:fld id="{F515DD3D-3B4B-46E5-A541-8C028AB53427}" type="datetime'''''''''''''4''%'''''''''''''''''''''''''''''''''''''">
              <a:rPr lang="en-GB" altLang="en-US" sz="1200" smtClean="0">
                <a:solidFill>
                  <a:schemeClr val="bg1"/>
                </a:solidFill>
              </a:rPr>
              <a:pPr/>
              <a:t>4%</a:t>
            </a:fld>
            <a:endParaRPr lang="en-GB" sz="1200">
              <a:solidFill>
                <a:schemeClr val="bg1"/>
              </a:solidFill>
              <a:sym typeface="+mn-lt"/>
            </a:endParaRPr>
          </a:p>
        </p:txBody>
      </p:sp>
      <p:sp>
        <p:nvSpPr>
          <p:cNvPr id="131" name="Rectangle 130">
            <a:extLst>
              <a:ext uri="{FF2B5EF4-FFF2-40B4-BE49-F238E27FC236}">
                <a16:creationId xmlns:a16="http://schemas.microsoft.com/office/drawing/2014/main" id="{CF45B3DC-7E7A-4C70-99C1-32216D2F25A7}"/>
              </a:ext>
            </a:extLst>
          </p:cNvPr>
          <p:cNvSpPr/>
          <p:nvPr>
            <p:custDataLst>
              <p:tags r:id="rId31"/>
            </p:custDataLst>
          </p:nvPr>
        </p:nvSpPr>
        <p:spPr bwMode="gray">
          <a:xfrm>
            <a:off x="11572875" y="2006600"/>
            <a:ext cx="219075"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5400" tIns="0" rIns="25400" bIns="0" numCol="1" spcCol="0" rtlCol="0" anchor="ctr" anchorCtr="0">
            <a:noAutofit/>
          </a:bodyPr>
          <a:lstStyle/>
          <a:p>
            <a:pPr>
              <a:lnSpc>
                <a:spcPct val="90000"/>
              </a:lnSpc>
              <a:spcBef>
                <a:spcPct val="0"/>
              </a:spcBef>
              <a:spcAft>
                <a:spcPct val="0"/>
              </a:spcAft>
            </a:pPr>
            <a:fld id="{BE8B57DC-4203-4176-A358-1CF5C1742704}" type="datetime'''''''''''1''''''''''''''''8'''''''''''''''''''''''''''''''">
              <a:rPr lang="en-GB" altLang="en-US" sz="1200" b="1" smtClean="0">
                <a:solidFill>
                  <a:schemeClr val="tx1"/>
                </a:solidFill>
              </a:rPr>
              <a:pPr/>
              <a:t>18</a:t>
            </a:fld>
            <a:endParaRPr lang="en-GB" sz="1200" b="1">
              <a:solidFill>
                <a:schemeClr val="tx1"/>
              </a:solidFill>
              <a:sym typeface="+mn-lt"/>
            </a:endParaRPr>
          </a:p>
        </p:txBody>
      </p:sp>
      <p:sp>
        <p:nvSpPr>
          <p:cNvPr id="137" name="Rectangle 136">
            <a:extLst>
              <a:ext uri="{FF2B5EF4-FFF2-40B4-BE49-F238E27FC236}">
                <a16:creationId xmlns:a16="http://schemas.microsoft.com/office/drawing/2014/main" id="{504A021A-E189-4DDA-92BD-9D9FE7C088B0}"/>
              </a:ext>
            </a:extLst>
          </p:cNvPr>
          <p:cNvSpPr/>
          <p:nvPr>
            <p:custDataLst>
              <p:tags r:id="rId32"/>
            </p:custDataLst>
          </p:nvPr>
        </p:nvSpPr>
        <p:spPr bwMode="gray">
          <a:xfrm>
            <a:off x="11572875" y="2366963"/>
            <a:ext cx="219075"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5400" tIns="0" rIns="25400" bIns="0" numCol="1" spcCol="0" rtlCol="0" anchor="ctr" anchorCtr="0">
            <a:noAutofit/>
          </a:bodyPr>
          <a:lstStyle/>
          <a:p>
            <a:pPr>
              <a:lnSpc>
                <a:spcPct val="90000"/>
              </a:lnSpc>
              <a:spcBef>
                <a:spcPct val="0"/>
              </a:spcBef>
              <a:spcAft>
                <a:spcPct val="0"/>
              </a:spcAft>
            </a:pPr>
            <a:fld id="{C41FBA42-A90F-4A9B-98C9-5F2A3E11139B}" type="datetime'''''''''''''''1''''''2'''''''''''''''''''''''''''">
              <a:rPr lang="en-GB" altLang="en-US" sz="1200" b="1" smtClean="0">
                <a:solidFill>
                  <a:schemeClr val="tx1"/>
                </a:solidFill>
              </a:rPr>
              <a:pPr/>
              <a:t>12</a:t>
            </a:fld>
            <a:endParaRPr lang="en-GB" sz="1200" b="1">
              <a:solidFill>
                <a:schemeClr val="tx1"/>
              </a:solidFill>
              <a:sym typeface="+mn-lt"/>
            </a:endParaRPr>
          </a:p>
        </p:txBody>
      </p:sp>
      <p:sp>
        <p:nvSpPr>
          <p:cNvPr id="132" name="Rectangle 131">
            <a:extLst>
              <a:ext uri="{FF2B5EF4-FFF2-40B4-BE49-F238E27FC236}">
                <a16:creationId xmlns:a16="http://schemas.microsoft.com/office/drawing/2014/main" id="{6B63E5C8-F18A-4616-884B-0D2F6F94BB37}"/>
              </a:ext>
            </a:extLst>
          </p:cNvPr>
          <p:cNvSpPr/>
          <p:nvPr>
            <p:custDataLst>
              <p:tags r:id="rId33"/>
            </p:custDataLst>
          </p:nvPr>
        </p:nvSpPr>
        <p:spPr bwMode="gray">
          <a:xfrm>
            <a:off x="11572875" y="2728913"/>
            <a:ext cx="219075"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5400" tIns="0" rIns="25400" bIns="0" numCol="1" spcCol="0" rtlCol="0" anchor="ctr" anchorCtr="0">
            <a:noAutofit/>
          </a:bodyPr>
          <a:lstStyle/>
          <a:p>
            <a:pPr>
              <a:lnSpc>
                <a:spcPct val="90000"/>
              </a:lnSpc>
              <a:spcBef>
                <a:spcPct val="0"/>
              </a:spcBef>
              <a:spcAft>
                <a:spcPct val="0"/>
              </a:spcAft>
            </a:pPr>
            <a:fld id="{84BA6179-AD5D-48C3-86FB-6E3D67922D09}" type="datetime'''''1''''''''''''''''''''9'''''''''''''''''''''''''">
              <a:rPr lang="en-GB" altLang="en-US" sz="1200" b="1" smtClean="0">
                <a:solidFill>
                  <a:schemeClr val="tx1"/>
                </a:solidFill>
              </a:rPr>
              <a:pPr/>
              <a:t>19</a:t>
            </a:fld>
            <a:endParaRPr lang="en-GB" sz="1200" b="1">
              <a:solidFill>
                <a:schemeClr val="tx1"/>
              </a:solidFill>
              <a:sym typeface="+mn-lt"/>
            </a:endParaRPr>
          </a:p>
        </p:txBody>
      </p:sp>
      <p:sp>
        <p:nvSpPr>
          <p:cNvPr id="139" name="Rectangle 138">
            <a:extLst>
              <a:ext uri="{FF2B5EF4-FFF2-40B4-BE49-F238E27FC236}">
                <a16:creationId xmlns:a16="http://schemas.microsoft.com/office/drawing/2014/main" id="{A39A054E-5E53-4E04-B5FE-12DF80240A18}"/>
              </a:ext>
            </a:extLst>
          </p:cNvPr>
          <p:cNvSpPr/>
          <p:nvPr>
            <p:custDataLst>
              <p:tags r:id="rId34"/>
            </p:custDataLst>
          </p:nvPr>
        </p:nvSpPr>
        <p:spPr bwMode="gray">
          <a:xfrm>
            <a:off x="11572875" y="3449638"/>
            <a:ext cx="219075"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5400" tIns="0" rIns="25400" bIns="0" numCol="1" spcCol="0" rtlCol="0" anchor="ctr" anchorCtr="0">
            <a:noAutofit/>
          </a:bodyPr>
          <a:lstStyle/>
          <a:p>
            <a:pPr>
              <a:lnSpc>
                <a:spcPct val="90000"/>
              </a:lnSpc>
              <a:spcBef>
                <a:spcPct val="0"/>
              </a:spcBef>
              <a:spcAft>
                <a:spcPct val="0"/>
              </a:spcAft>
            </a:pPr>
            <a:fld id="{9CB5B675-751E-42BA-BCF7-C693A1E99622}" type="datetime'''''''''''''''''''''''''''''''''2''''''''''''''''''''''''8'''">
              <a:rPr lang="en-GB" altLang="en-US" sz="1200" b="1" smtClean="0">
                <a:solidFill>
                  <a:schemeClr val="tx1"/>
                </a:solidFill>
              </a:rPr>
              <a:pPr/>
              <a:t>28</a:t>
            </a:fld>
            <a:endParaRPr lang="en-GB" sz="1200" b="1">
              <a:solidFill>
                <a:schemeClr val="tx1"/>
              </a:solidFill>
              <a:sym typeface="+mn-lt"/>
            </a:endParaRPr>
          </a:p>
        </p:txBody>
      </p:sp>
      <p:sp>
        <p:nvSpPr>
          <p:cNvPr id="141" name="Rectangle 140">
            <a:extLst>
              <a:ext uri="{FF2B5EF4-FFF2-40B4-BE49-F238E27FC236}">
                <a16:creationId xmlns:a16="http://schemas.microsoft.com/office/drawing/2014/main" id="{BA389576-5FD1-4D03-B32E-12BDFFC0C91D}"/>
              </a:ext>
            </a:extLst>
          </p:cNvPr>
          <p:cNvSpPr/>
          <p:nvPr>
            <p:custDataLst>
              <p:tags r:id="rId35"/>
            </p:custDataLst>
          </p:nvPr>
        </p:nvSpPr>
        <p:spPr bwMode="gray">
          <a:xfrm>
            <a:off x="11572875" y="3089275"/>
            <a:ext cx="219075"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5400" tIns="0" rIns="25400" bIns="0" numCol="1" spcCol="0" rtlCol="0" anchor="ctr" anchorCtr="0">
            <a:noAutofit/>
          </a:bodyPr>
          <a:lstStyle/>
          <a:p>
            <a:pPr>
              <a:lnSpc>
                <a:spcPct val="90000"/>
              </a:lnSpc>
              <a:spcBef>
                <a:spcPct val="0"/>
              </a:spcBef>
              <a:spcAft>
                <a:spcPct val="0"/>
              </a:spcAft>
            </a:pPr>
            <a:fld id="{590523EB-A7DA-4265-88F2-50C72AFB0E43}" type="datetime'''''''''''1''''''''6'''''''''''''''''''''''''''''''''''''">
              <a:rPr lang="en-GB" altLang="en-US" sz="1200" b="1" smtClean="0">
                <a:solidFill>
                  <a:schemeClr val="tx1"/>
                </a:solidFill>
              </a:rPr>
              <a:pPr/>
              <a:t>16</a:t>
            </a:fld>
            <a:endParaRPr lang="en-GB" sz="1200" b="1">
              <a:solidFill>
                <a:schemeClr val="tx1"/>
              </a:solidFill>
              <a:sym typeface="+mn-lt"/>
            </a:endParaRPr>
          </a:p>
        </p:txBody>
      </p:sp>
      <p:sp>
        <p:nvSpPr>
          <p:cNvPr id="135" name="Rectangle 134">
            <a:extLst>
              <a:ext uri="{FF2B5EF4-FFF2-40B4-BE49-F238E27FC236}">
                <a16:creationId xmlns:a16="http://schemas.microsoft.com/office/drawing/2014/main" id="{680B7554-1F63-4503-A9CA-DB9DE8CFAF8C}"/>
              </a:ext>
            </a:extLst>
          </p:cNvPr>
          <p:cNvSpPr/>
          <p:nvPr>
            <p:custDataLst>
              <p:tags r:id="rId36"/>
            </p:custDataLst>
          </p:nvPr>
        </p:nvSpPr>
        <p:spPr bwMode="gray">
          <a:xfrm>
            <a:off x="11572875" y="3810000"/>
            <a:ext cx="219075"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5400" tIns="0" rIns="25400" bIns="0" numCol="1" spcCol="0" rtlCol="0" anchor="ctr" anchorCtr="0">
            <a:noAutofit/>
          </a:bodyPr>
          <a:lstStyle/>
          <a:p>
            <a:pPr>
              <a:lnSpc>
                <a:spcPct val="90000"/>
              </a:lnSpc>
              <a:spcBef>
                <a:spcPct val="0"/>
              </a:spcBef>
              <a:spcAft>
                <a:spcPct val="0"/>
              </a:spcAft>
            </a:pPr>
            <a:fld id="{4389FAA4-A0A0-425F-9AF4-B4162CF1BF3D}" type="datetime'''''''''''''''''''''''''''''''2''''''''''8'''">
              <a:rPr lang="en-GB" altLang="en-US" sz="1200" b="1" smtClean="0">
                <a:solidFill>
                  <a:schemeClr val="tx1"/>
                </a:solidFill>
              </a:rPr>
              <a:pPr/>
              <a:t>28</a:t>
            </a:fld>
            <a:endParaRPr lang="en-GB" sz="1200" b="1">
              <a:solidFill>
                <a:schemeClr val="tx1"/>
              </a:solidFill>
              <a:sym typeface="+mn-lt"/>
            </a:endParaRPr>
          </a:p>
        </p:txBody>
      </p:sp>
      <p:sp>
        <p:nvSpPr>
          <p:cNvPr id="133" name="Rectangle 132">
            <a:extLst>
              <a:ext uri="{FF2B5EF4-FFF2-40B4-BE49-F238E27FC236}">
                <a16:creationId xmlns:a16="http://schemas.microsoft.com/office/drawing/2014/main" id="{202468AA-CA8D-4BC1-9766-2ED7E04EBEAB}"/>
              </a:ext>
            </a:extLst>
          </p:cNvPr>
          <p:cNvSpPr/>
          <p:nvPr>
            <p:custDataLst>
              <p:tags r:id="rId37"/>
            </p:custDataLst>
          </p:nvPr>
        </p:nvSpPr>
        <p:spPr bwMode="gray">
          <a:xfrm>
            <a:off x="11572875" y="4171950"/>
            <a:ext cx="219075"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5400" tIns="0" rIns="25400" bIns="0" numCol="1" spcCol="0" rtlCol="0" anchor="ctr" anchorCtr="0">
            <a:noAutofit/>
          </a:bodyPr>
          <a:lstStyle/>
          <a:p>
            <a:pPr>
              <a:lnSpc>
                <a:spcPct val="90000"/>
              </a:lnSpc>
              <a:spcBef>
                <a:spcPct val="0"/>
              </a:spcBef>
              <a:spcAft>
                <a:spcPct val="0"/>
              </a:spcAft>
            </a:pPr>
            <a:fld id="{231C78B7-4DA8-4C19-BEBA-F6EC02477DD5}" type="datetime'''''''''''''''''''''''''''''''''''2''''''''''''4'">
              <a:rPr lang="en-GB" altLang="en-US" sz="1200" b="1" smtClean="0">
                <a:solidFill>
                  <a:schemeClr val="tx1"/>
                </a:solidFill>
              </a:rPr>
              <a:pPr/>
              <a:t>24</a:t>
            </a:fld>
            <a:endParaRPr lang="en-GB" sz="1200" b="1">
              <a:solidFill>
                <a:schemeClr val="tx1"/>
              </a:solidFill>
              <a:sym typeface="+mn-lt"/>
            </a:endParaRPr>
          </a:p>
        </p:txBody>
      </p:sp>
      <p:graphicFrame>
        <p:nvGraphicFramePr>
          <p:cNvPr id="211" name="Chart 210">
            <a:extLst>
              <a:ext uri="{FF2B5EF4-FFF2-40B4-BE49-F238E27FC236}">
                <a16:creationId xmlns:a16="http://schemas.microsoft.com/office/drawing/2014/main" id="{30D7A20D-BEA5-4D58-AC8A-A691063AB4AE}"/>
              </a:ext>
            </a:extLst>
          </p:cNvPr>
          <p:cNvGraphicFramePr/>
          <p:nvPr>
            <p:custDataLst>
              <p:tags r:id="rId38"/>
            </p:custDataLst>
            <p:extLst>
              <p:ext uri="{D42A27DB-BD31-4B8C-83A1-F6EECF244321}">
                <p14:modId xmlns:p14="http://schemas.microsoft.com/office/powerpoint/2010/main" val="1084640474"/>
              </p:ext>
            </p:extLst>
          </p:nvPr>
        </p:nvGraphicFramePr>
        <p:xfrm>
          <a:off x="7445375" y="4681538"/>
          <a:ext cx="4184650" cy="1725612"/>
        </p:xfrm>
        <a:graphic>
          <a:graphicData uri="http://schemas.openxmlformats.org/drawingml/2006/chart">
            <c:chart xmlns:c="http://schemas.openxmlformats.org/drawingml/2006/chart" xmlns:r="http://schemas.openxmlformats.org/officeDocument/2006/relationships" r:id="rId63"/>
          </a:graphicData>
        </a:graphic>
      </p:graphicFrame>
      <p:sp>
        <p:nvSpPr>
          <p:cNvPr id="146" name="Rectangle 145">
            <a:extLst>
              <a:ext uri="{FF2B5EF4-FFF2-40B4-BE49-F238E27FC236}">
                <a16:creationId xmlns:a16="http://schemas.microsoft.com/office/drawing/2014/main" id="{BB085DC1-C927-419B-8A3A-817E1ACBC0B8}"/>
              </a:ext>
            </a:extLst>
          </p:cNvPr>
          <p:cNvSpPr/>
          <p:nvPr>
            <p:custDataLst>
              <p:tags r:id="rId39"/>
            </p:custDataLst>
          </p:nvPr>
        </p:nvSpPr>
        <p:spPr bwMode="gray">
          <a:xfrm>
            <a:off x="11572875" y="4940300"/>
            <a:ext cx="219075"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5400" tIns="0" rIns="25400" bIns="0" numCol="1" spcCol="0" rtlCol="0" anchor="ctr" anchorCtr="0">
            <a:noAutofit/>
          </a:bodyPr>
          <a:lstStyle/>
          <a:p>
            <a:pPr>
              <a:lnSpc>
                <a:spcPct val="90000"/>
              </a:lnSpc>
              <a:spcBef>
                <a:spcPct val="0"/>
              </a:spcBef>
              <a:spcAft>
                <a:spcPct val="0"/>
              </a:spcAft>
            </a:pPr>
            <a:fld id="{C50AF38A-F4CC-45F8-B703-BD251A3D3A36}" type="datetime'''''''''''9''''''''''''''''''''5'''''">
              <a:rPr lang="en-GB" altLang="en-US" sz="1200" b="1" smtClean="0">
                <a:solidFill>
                  <a:schemeClr val="tx1"/>
                </a:solidFill>
              </a:rPr>
              <a:pPr/>
              <a:t>95</a:t>
            </a:fld>
            <a:endParaRPr lang="en-GB" sz="1200" b="1">
              <a:solidFill>
                <a:schemeClr val="tx1"/>
              </a:solidFill>
              <a:sym typeface="+mn-lt"/>
            </a:endParaRPr>
          </a:p>
        </p:txBody>
      </p:sp>
      <p:sp>
        <p:nvSpPr>
          <p:cNvPr id="147" name="Rectangle 146">
            <a:extLst>
              <a:ext uri="{FF2B5EF4-FFF2-40B4-BE49-F238E27FC236}">
                <a16:creationId xmlns:a16="http://schemas.microsoft.com/office/drawing/2014/main" id="{0F332557-D22C-413B-BE67-2A768CA0CE2F}"/>
              </a:ext>
            </a:extLst>
          </p:cNvPr>
          <p:cNvSpPr/>
          <p:nvPr>
            <p:custDataLst>
              <p:tags r:id="rId40"/>
            </p:custDataLst>
          </p:nvPr>
        </p:nvSpPr>
        <p:spPr bwMode="gray">
          <a:xfrm>
            <a:off x="11572875" y="5980113"/>
            <a:ext cx="219075"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5400" tIns="0" rIns="25400" bIns="0" numCol="1" spcCol="0" rtlCol="0" anchor="ctr" anchorCtr="0">
            <a:noAutofit/>
          </a:bodyPr>
          <a:lstStyle/>
          <a:p>
            <a:pPr>
              <a:lnSpc>
                <a:spcPct val="90000"/>
              </a:lnSpc>
              <a:spcBef>
                <a:spcPct val="0"/>
              </a:spcBef>
              <a:spcAft>
                <a:spcPct val="0"/>
              </a:spcAft>
            </a:pPr>
            <a:fld id="{5211FAC5-7AD2-4917-A70F-A80181A9B276}" type="datetime'''''''''''''''''''''''''''''''''''1''''''''''''''''3'''''''''">
              <a:rPr lang="en-GB" altLang="en-US" sz="1200" b="1" smtClean="0">
                <a:solidFill>
                  <a:schemeClr val="tx1"/>
                </a:solidFill>
              </a:rPr>
              <a:pPr/>
              <a:t>13</a:t>
            </a:fld>
            <a:endParaRPr lang="en-GB" sz="1200" b="1">
              <a:solidFill>
                <a:schemeClr val="tx1"/>
              </a:solidFill>
              <a:sym typeface="+mn-lt"/>
            </a:endParaRPr>
          </a:p>
        </p:txBody>
      </p:sp>
      <p:sp>
        <p:nvSpPr>
          <p:cNvPr id="148" name="Rectangle 147">
            <a:extLst>
              <a:ext uri="{FF2B5EF4-FFF2-40B4-BE49-F238E27FC236}">
                <a16:creationId xmlns:a16="http://schemas.microsoft.com/office/drawing/2014/main" id="{A751004B-92F9-4913-9174-7B251AF95264}"/>
              </a:ext>
            </a:extLst>
          </p:cNvPr>
          <p:cNvSpPr/>
          <p:nvPr>
            <p:custDataLst>
              <p:tags r:id="rId41"/>
            </p:custDataLst>
          </p:nvPr>
        </p:nvSpPr>
        <p:spPr bwMode="gray">
          <a:xfrm>
            <a:off x="11572875" y="5461000"/>
            <a:ext cx="219075"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5400" tIns="0" rIns="25400" bIns="0" numCol="1" spcCol="0" rtlCol="0" anchor="ctr" anchorCtr="0">
            <a:noAutofit/>
          </a:bodyPr>
          <a:lstStyle/>
          <a:p>
            <a:pPr>
              <a:lnSpc>
                <a:spcPct val="90000"/>
              </a:lnSpc>
              <a:spcBef>
                <a:spcPct val="0"/>
              </a:spcBef>
              <a:spcAft>
                <a:spcPct val="0"/>
              </a:spcAft>
            </a:pPr>
            <a:fld id="{39CCBA68-EA07-4B7B-8CBA-3BC5E366D3AD}" type="datetime'''''''''''''''''''''3''''''''''''''''''''''''''7'''''''''">
              <a:rPr lang="en-GB" altLang="en-US" sz="1200" b="1" smtClean="0">
                <a:solidFill>
                  <a:schemeClr val="tx1"/>
                </a:solidFill>
              </a:rPr>
              <a:pPr/>
              <a:t>37</a:t>
            </a:fld>
            <a:endParaRPr lang="en-GB" sz="1200" b="1">
              <a:solidFill>
                <a:schemeClr val="tx1"/>
              </a:solidFill>
              <a:sym typeface="+mn-lt"/>
            </a:endParaRPr>
          </a:p>
        </p:txBody>
      </p:sp>
      <p:sp>
        <p:nvSpPr>
          <p:cNvPr id="150" name="Rectangle 149">
            <a:extLst>
              <a:ext uri="{FF2B5EF4-FFF2-40B4-BE49-F238E27FC236}">
                <a16:creationId xmlns:a16="http://schemas.microsoft.com/office/drawing/2014/main" id="{D5EF8CFE-F0CE-4809-96DF-3937872D80A5}"/>
              </a:ext>
            </a:extLst>
          </p:cNvPr>
          <p:cNvSpPr/>
          <p:nvPr>
            <p:custDataLst>
              <p:tags r:id="rId42"/>
            </p:custDataLst>
          </p:nvPr>
        </p:nvSpPr>
        <p:spPr bwMode="auto">
          <a:xfrm>
            <a:off x="8304213" y="1300163"/>
            <a:ext cx="179388" cy="133350"/>
          </a:xfrm>
          <a:prstGeom prst="rect">
            <a:avLst/>
          </a:prstGeom>
          <a:solidFill>
            <a:srgbClr val="5F4966"/>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a:extLst>
              <a:ext uri="{FF2B5EF4-FFF2-40B4-BE49-F238E27FC236}">
                <a16:creationId xmlns:a16="http://schemas.microsoft.com/office/drawing/2014/main" id="{293EEEDD-AA36-452A-B697-C0E95437ABAD}"/>
              </a:ext>
            </a:extLst>
          </p:cNvPr>
          <p:cNvSpPr/>
          <p:nvPr>
            <p:custDataLst>
              <p:tags r:id="rId43"/>
            </p:custDataLst>
          </p:nvPr>
        </p:nvSpPr>
        <p:spPr bwMode="auto">
          <a:xfrm>
            <a:off x="9931400" y="1300163"/>
            <a:ext cx="179388" cy="133350"/>
          </a:xfrm>
          <a:prstGeom prst="rect">
            <a:avLst/>
          </a:prstGeom>
          <a:solidFill>
            <a:schemeClr val="accent4"/>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id="{1A8A4C85-F8EB-4C16-BB5A-D10CA566E97B}"/>
              </a:ext>
            </a:extLst>
          </p:cNvPr>
          <p:cNvSpPr/>
          <p:nvPr>
            <p:custDataLst>
              <p:tags r:id="rId44"/>
            </p:custDataLst>
          </p:nvPr>
        </p:nvSpPr>
        <p:spPr bwMode="auto">
          <a:xfrm>
            <a:off x="10815638" y="1300163"/>
            <a:ext cx="179388" cy="133350"/>
          </a:xfrm>
          <a:prstGeom prst="rect">
            <a:avLst/>
          </a:prstGeom>
          <a:solidFill>
            <a:srgbClr val="DDD0E5"/>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a:extLst>
              <a:ext uri="{FF2B5EF4-FFF2-40B4-BE49-F238E27FC236}">
                <a16:creationId xmlns:a16="http://schemas.microsoft.com/office/drawing/2014/main" id="{A7D0749B-7E53-4701-98EF-E44D6357DBBE}"/>
              </a:ext>
            </a:extLst>
          </p:cNvPr>
          <p:cNvSpPr/>
          <p:nvPr>
            <p:custDataLst>
              <p:tags r:id="rId45"/>
            </p:custDataLst>
          </p:nvPr>
        </p:nvSpPr>
        <p:spPr bwMode="auto">
          <a:xfrm>
            <a:off x="8534400" y="1295400"/>
            <a:ext cx="1295400" cy="1524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fld id="{34D8BC01-4D73-4861-9652-2BB6EA894662}" type="datetime'''Ye''''''s''-''h''''a''s pr''''''o''''''gra''mm''''e''(s)'">
              <a:rPr lang="en-GB" altLang="en-US" sz="1000" smtClean="0">
                <a:solidFill>
                  <a:schemeClr val="tx1"/>
                </a:solidFill>
              </a:rPr>
              <a:pPr/>
              <a:t>Yes-has programme(s)</a:t>
            </a:fld>
            <a:endParaRPr lang="en-GB" sz="1000">
              <a:solidFill>
                <a:schemeClr val="tx1"/>
              </a:solidFill>
              <a:sym typeface="+mn-lt"/>
            </a:endParaRPr>
          </a:p>
        </p:txBody>
      </p:sp>
      <p:sp>
        <p:nvSpPr>
          <p:cNvPr id="154" name="Rectangle 153">
            <a:extLst>
              <a:ext uri="{FF2B5EF4-FFF2-40B4-BE49-F238E27FC236}">
                <a16:creationId xmlns:a16="http://schemas.microsoft.com/office/drawing/2014/main" id="{01B990F4-ADD5-4E3A-B887-C9D1201B554A}"/>
              </a:ext>
            </a:extLst>
          </p:cNvPr>
          <p:cNvSpPr/>
          <p:nvPr>
            <p:custDataLst>
              <p:tags r:id="rId46"/>
            </p:custDataLst>
          </p:nvPr>
        </p:nvSpPr>
        <p:spPr bwMode="auto">
          <a:xfrm>
            <a:off x="10161588" y="1295400"/>
            <a:ext cx="552450" cy="1524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fld id="{6CAEFEE7-5E4A-4399-AC43-C85C9120F8BF}" type="datetime'I''''n''t''''''''''''''''''e''''n''''''ds t''o'''''''''''''">
              <a:rPr lang="en-GB" altLang="en-US" sz="1000" smtClean="0">
                <a:solidFill>
                  <a:schemeClr val="tx1"/>
                </a:solidFill>
              </a:rPr>
              <a:pPr/>
              <a:t>Intends to</a:t>
            </a:fld>
            <a:endParaRPr lang="en-GB" sz="1000">
              <a:solidFill>
                <a:schemeClr val="tx1"/>
              </a:solidFill>
              <a:sym typeface="+mn-lt"/>
            </a:endParaRPr>
          </a:p>
        </p:txBody>
      </p:sp>
      <p:sp>
        <p:nvSpPr>
          <p:cNvPr id="155" name="Rectangle 154">
            <a:extLst>
              <a:ext uri="{FF2B5EF4-FFF2-40B4-BE49-F238E27FC236}">
                <a16:creationId xmlns:a16="http://schemas.microsoft.com/office/drawing/2014/main" id="{5FC7AB46-C583-4416-B869-C4DB4853216D}"/>
              </a:ext>
            </a:extLst>
          </p:cNvPr>
          <p:cNvSpPr/>
          <p:nvPr>
            <p:custDataLst>
              <p:tags r:id="rId47"/>
            </p:custDataLst>
          </p:nvPr>
        </p:nvSpPr>
        <p:spPr bwMode="auto">
          <a:xfrm>
            <a:off x="11045825" y="1295400"/>
            <a:ext cx="822325" cy="1524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fld id="{CB7D7EED-7724-4126-92E3-7A075EDB4D95}" type="datetime'N''''o/''D''on''''''''''''''''’t ''k''''no''w'''">
              <a:rPr lang="en-GB" altLang="en-US" sz="1000" smtClean="0">
                <a:solidFill>
                  <a:schemeClr val="tx1"/>
                </a:solidFill>
              </a:rPr>
              <a:pPr/>
              <a:t>No/Don’t know</a:t>
            </a:fld>
            <a:endParaRPr lang="en-GB" sz="1000">
              <a:solidFill>
                <a:schemeClr val="tx1"/>
              </a:solidFill>
              <a:sym typeface="+mn-lt"/>
            </a:endParaRPr>
          </a:p>
        </p:txBody>
      </p:sp>
      <p:sp>
        <p:nvSpPr>
          <p:cNvPr id="212" name="Rectangle 211">
            <a:extLst>
              <a:ext uri="{FF2B5EF4-FFF2-40B4-BE49-F238E27FC236}">
                <a16:creationId xmlns:a16="http://schemas.microsoft.com/office/drawing/2014/main" id="{C2A0FCCC-F4C3-4277-9308-551B95B5B398}"/>
              </a:ext>
            </a:extLst>
          </p:cNvPr>
          <p:cNvSpPr/>
          <p:nvPr/>
        </p:nvSpPr>
        <p:spPr>
          <a:xfrm>
            <a:off x="7003666" y="1680817"/>
            <a:ext cx="4917572" cy="472431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3" name="Picture 20" descr="Procter &amp;amp; Gamble | LinkedIn">
            <a:extLst>
              <a:ext uri="{FF2B5EF4-FFF2-40B4-BE49-F238E27FC236}">
                <a16:creationId xmlns:a16="http://schemas.microsoft.com/office/drawing/2014/main" id="{1B82E1EA-EBD0-4E94-B011-35DD5BFE34AA}"/>
              </a:ext>
            </a:extLst>
          </p:cNvPr>
          <p:cNvPicPr>
            <a:picLocks noChangeAspect="1" noChangeArrowheads="1"/>
          </p:cNvPicPr>
          <p:nvPr/>
        </p:nvPicPr>
        <p:blipFill>
          <a:blip r:embed="rId64" cstate="screen">
            <a:extLst>
              <a:ext uri="{28A0092B-C50C-407E-A947-70E740481C1C}">
                <a14:useLocalDpi xmlns:a14="http://schemas.microsoft.com/office/drawing/2010/main"/>
              </a:ext>
            </a:extLst>
          </a:blip>
          <a:srcRect/>
          <a:stretch>
            <a:fillRect/>
          </a:stretch>
        </p:blipFill>
        <p:spPr bwMode="auto">
          <a:xfrm>
            <a:off x="3418414" y="1361707"/>
            <a:ext cx="556739" cy="556739"/>
          </a:xfrm>
          <a:prstGeom prst="rect">
            <a:avLst/>
          </a:prstGeom>
          <a:noFill/>
          <a:extLst>
            <a:ext uri="{909E8E84-426E-40DD-AFC4-6F175D3DCCD1}">
              <a14:hiddenFill xmlns:a14="http://schemas.microsoft.com/office/drawing/2010/main">
                <a:solidFill>
                  <a:srgbClr val="FFFFFF"/>
                </a:solidFill>
              </a14:hiddenFill>
            </a:ext>
          </a:extLst>
        </p:spPr>
      </p:pic>
      <p:sp>
        <p:nvSpPr>
          <p:cNvPr id="214" name="TextBox 213">
            <a:extLst>
              <a:ext uri="{FF2B5EF4-FFF2-40B4-BE49-F238E27FC236}">
                <a16:creationId xmlns:a16="http://schemas.microsoft.com/office/drawing/2014/main" id="{2476018E-3757-47C5-A481-F58339E4EF5C}"/>
              </a:ext>
            </a:extLst>
          </p:cNvPr>
          <p:cNvSpPr txBox="1"/>
          <p:nvPr/>
        </p:nvSpPr>
        <p:spPr>
          <a:xfrm>
            <a:off x="4012042" y="1666859"/>
            <a:ext cx="2352586" cy="181845"/>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nchor="t" anchorCtr="0">
            <a:spAutoFit/>
          </a:bodyPr>
          <a:lstStyle/>
          <a:p>
            <a:pPr defTabSz="857250">
              <a:lnSpc>
                <a:spcPct val="90000"/>
              </a:lnSpc>
              <a:spcBef>
                <a:spcPct val="0"/>
              </a:spcBef>
              <a:spcAft>
                <a:spcPct val="0"/>
              </a:spcAft>
              <a:buClr>
                <a:srgbClr val="000000"/>
              </a:buClr>
            </a:pPr>
            <a:r>
              <a:rPr lang="en-GB" sz="1313" b="1" kern="0" dirty="0">
                <a:solidFill>
                  <a:srgbClr val="000000"/>
                </a:solidFill>
                <a:latin typeface="Arial" panose="020B0604020202020204" pitchFamily="34" charset="0"/>
                <a:cs typeface="Arial" panose="020B0604020202020204" pitchFamily="34" charset="0"/>
                <a:sym typeface="Arial"/>
              </a:rPr>
              <a:t>Suppliers</a:t>
            </a:r>
          </a:p>
        </p:txBody>
      </p:sp>
      <p:sp>
        <p:nvSpPr>
          <p:cNvPr id="215" name="TextBox 214">
            <a:extLst>
              <a:ext uri="{FF2B5EF4-FFF2-40B4-BE49-F238E27FC236}">
                <a16:creationId xmlns:a16="http://schemas.microsoft.com/office/drawing/2014/main" id="{C6CF6F7A-1658-4259-A5B6-1AC6231BB0A8}"/>
              </a:ext>
            </a:extLst>
          </p:cNvPr>
          <p:cNvSpPr txBox="1"/>
          <p:nvPr/>
        </p:nvSpPr>
        <p:spPr>
          <a:xfrm>
            <a:off x="7570286" y="1674654"/>
            <a:ext cx="2352586" cy="181845"/>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nchor="t" anchorCtr="0">
            <a:spAutoFit/>
          </a:bodyPr>
          <a:lstStyle/>
          <a:p>
            <a:pPr defTabSz="857250">
              <a:lnSpc>
                <a:spcPct val="90000"/>
              </a:lnSpc>
              <a:spcBef>
                <a:spcPct val="0"/>
              </a:spcBef>
              <a:spcAft>
                <a:spcPct val="0"/>
              </a:spcAft>
              <a:buClr>
                <a:srgbClr val="000000"/>
              </a:buClr>
            </a:pPr>
            <a:r>
              <a:rPr lang="en-GB" sz="1313" b="1" kern="0" dirty="0">
                <a:solidFill>
                  <a:srgbClr val="000000"/>
                </a:solidFill>
                <a:latin typeface="Arial" panose="020B0604020202020204" pitchFamily="34" charset="0"/>
                <a:cs typeface="Arial" panose="020B0604020202020204" pitchFamily="34" charset="0"/>
                <a:sym typeface="Arial"/>
              </a:rPr>
              <a:t>All Respondents</a:t>
            </a:r>
          </a:p>
        </p:txBody>
      </p:sp>
      <p:sp>
        <p:nvSpPr>
          <p:cNvPr id="84" name="AtkComment14/06/2021">
            <a:extLst>
              <a:ext uri="{FF2B5EF4-FFF2-40B4-BE49-F238E27FC236}">
                <a16:creationId xmlns:a16="http://schemas.microsoft.com/office/drawing/2014/main" id="{6861C04A-E974-415E-84F3-35984B6CFD99}"/>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Becky</a:t>
            </a:r>
          </a:p>
        </p:txBody>
      </p:sp>
    </p:spTree>
    <p:extLst>
      <p:ext uri="{BB962C8B-B14F-4D97-AF65-F5344CB8AC3E}">
        <p14:creationId xmlns:p14="http://schemas.microsoft.com/office/powerpoint/2010/main" val="391864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3E0D0B-B2EE-4354-BF97-4ADBE0EBEDE8}"/>
              </a:ext>
            </a:extLst>
          </p:cNvPr>
          <p:cNvGraphicFramePr>
            <a:graphicFrameLocks noChangeAspect="1"/>
          </p:cNvGraphicFramePr>
          <p:nvPr>
            <p:custDataLst>
              <p:tags r:id="rId2"/>
            </p:custDataLst>
            <p:extLst>
              <p:ext uri="{D42A27DB-BD31-4B8C-83A1-F6EECF244321}">
                <p14:modId xmlns:p14="http://schemas.microsoft.com/office/powerpoint/2010/main" val="1416902614"/>
              </p:ext>
            </p:extLst>
          </p:nvPr>
        </p:nvGraphicFramePr>
        <p:xfrm>
          <a:off x="1525489" y="1489"/>
          <a:ext cx="1489" cy="1489"/>
        </p:xfrm>
        <a:graphic>
          <a:graphicData uri="http://schemas.openxmlformats.org/presentationml/2006/ole">
            <mc:AlternateContent xmlns:mc="http://schemas.openxmlformats.org/markup-compatibility/2006">
              <mc:Choice xmlns:v="urn:schemas-microsoft-com:vml" Requires="v">
                <p:oleObj spid="_x0000_s56321" name="think-cell Slide" r:id="rId22" imgW="473" imgH="473" progId="TCLayout.ActiveDocument.1">
                  <p:embed/>
                </p:oleObj>
              </mc:Choice>
              <mc:Fallback>
                <p:oleObj name="think-cell Slide" r:id="rId22" imgW="473" imgH="473" progId="TCLayout.ActiveDocument.1">
                  <p:embed/>
                  <p:pic>
                    <p:nvPicPr>
                      <p:cNvPr id="4" name="Object 3" hidden="1">
                        <a:extLst>
                          <a:ext uri="{FF2B5EF4-FFF2-40B4-BE49-F238E27FC236}">
                            <a16:creationId xmlns:a16="http://schemas.microsoft.com/office/drawing/2014/main" id="{6A3E0D0B-B2EE-4354-BF97-4ADBE0EBEDE8}"/>
                          </a:ext>
                        </a:extLst>
                      </p:cNvPr>
                      <p:cNvPicPr/>
                      <p:nvPr/>
                    </p:nvPicPr>
                    <p:blipFill>
                      <a:blip r:embed="rId23"/>
                      <a:stretch>
                        <a:fillRect/>
                      </a:stretch>
                    </p:blipFill>
                    <p:spPr>
                      <a:xfrm>
                        <a:off x="1525489" y="1489"/>
                        <a:ext cx="1489" cy="1489"/>
                      </a:xfrm>
                      <a:prstGeom prst="rect">
                        <a:avLst/>
                      </a:prstGeom>
                    </p:spPr>
                  </p:pic>
                </p:oleObj>
              </mc:Fallback>
            </mc:AlternateContent>
          </a:graphicData>
        </a:graphic>
      </p:graphicFrame>
      <p:sp>
        <p:nvSpPr>
          <p:cNvPr id="62" name="Rectangle 61">
            <a:extLst>
              <a:ext uri="{FF2B5EF4-FFF2-40B4-BE49-F238E27FC236}">
                <a16:creationId xmlns:a16="http://schemas.microsoft.com/office/drawing/2014/main" id="{627934C0-7133-485F-A3AB-7BD5450A8272}"/>
              </a:ext>
            </a:extLst>
          </p:cNvPr>
          <p:cNvSpPr/>
          <p:nvPr/>
        </p:nvSpPr>
        <p:spPr>
          <a:xfrm>
            <a:off x="1983807" y="1504653"/>
            <a:ext cx="10086607" cy="4894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buClr>
                <a:srgbClr val="000000"/>
              </a:buClr>
            </a:pPr>
            <a:endParaRPr lang="pt-PT" sz="1313" kern="0">
              <a:solidFill>
                <a:srgbClr val="FFFFFF"/>
              </a:solidFill>
              <a:latin typeface="Arial"/>
              <a:sym typeface="Arial"/>
            </a:endParaRPr>
          </a:p>
        </p:txBody>
      </p:sp>
      <p:sp>
        <p:nvSpPr>
          <p:cNvPr id="64" name="Rectangle 63">
            <a:extLst>
              <a:ext uri="{FF2B5EF4-FFF2-40B4-BE49-F238E27FC236}">
                <a16:creationId xmlns:a16="http://schemas.microsoft.com/office/drawing/2014/main" id="{C54465C2-E5A7-47B1-A4C5-13F3E904B219}"/>
              </a:ext>
            </a:extLst>
          </p:cNvPr>
          <p:cNvSpPr/>
          <p:nvPr/>
        </p:nvSpPr>
        <p:spPr>
          <a:xfrm>
            <a:off x="1983807" y="2564895"/>
            <a:ext cx="9851005" cy="37307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62500" rtlCol="0" anchor="ctr"/>
          <a:lstStyle/>
          <a:p>
            <a:pPr defTabSz="857250">
              <a:buClr>
                <a:srgbClr val="000000"/>
              </a:buClr>
            </a:pPr>
            <a:r>
              <a:rPr lang="en-US" sz="1313" b="1" i="1" kern="0" dirty="0">
                <a:solidFill>
                  <a:srgbClr val="8064A2">
                    <a:lumMod val="50000"/>
                  </a:srgbClr>
                </a:solidFill>
                <a:latin typeface="Arial"/>
                <a:sym typeface="Arial"/>
              </a:rPr>
              <a:t>        Up to #2 from #9 in 2019 for P&amp;G suppliers</a:t>
            </a:r>
            <a:endParaRPr lang="en-US" sz="1313" b="1" i="1" kern="0" dirty="0">
              <a:solidFill>
                <a:srgbClr val="8064A2">
                  <a:lumMod val="50000"/>
                </a:srgbClr>
              </a:solidFill>
              <a:highlight>
                <a:srgbClr val="FFFF00"/>
              </a:highlight>
              <a:latin typeface="Arial"/>
              <a:sym typeface="Arial"/>
            </a:endParaRPr>
          </a:p>
        </p:txBody>
      </p:sp>
      <p:sp>
        <p:nvSpPr>
          <p:cNvPr id="8" name="Rectangle 7" hidden="1">
            <a:extLst>
              <a:ext uri="{FF2B5EF4-FFF2-40B4-BE49-F238E27FC236}">
                <a16:creationId xmlns:a16="http://schemas.microsoft.com/office/drawing/2014/main" id="{422E5880-F36B-4D7B-8B52-E2896ECFB500}"/>
              </a:ext>
            </a:extLst>
          </p:cNvPr>
          <p:cNvSpPr/>
          <p:nvPr>
            <p:custDataLst>
              <p:tags r:id="rId3"/>
            </p:custDataLst>
          </p:nvPr>
        </p:nvSpPr>
        <p:spPr>
          <a:xfrm>
            <a:off x="0" y="0"/>
            <a:ext cx="148828"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857250">
              <a:buClr>
                <a:srgbClr val="000000"/>
              </a:buClr>
            </a:pPr>
            <a:endParaRPr lang="en-GB" sz="938" kern="0" dirty="0">
              <a:solidFill>
                <a:srgbClr val="FFFFFF"/>
              </a:solidFill>
              <a:latin typeface="Arial" panose="020B0604020202020204" pitchFamily="34" charset="0"/>
              <a:sym typeface="Arial" panose="020B0604020202020204" pitchFamily="34" charset="0"/>
            </a:endParaRPr>
          </a:p>
        </p:txBody>
      </p:sp>
      <p:pic>
        <p:nvPicPr>
          <p:cNvPr id="32770" name="Picture 2" descr="silhouette of a road signage during golden hour">
            <a:extLst>
              <a:ext uri="{FF2B5EF4-FFF2-40B4-BE49-F238E27FC236}">
                <a16:creationId xmlns:a16="http://schemas.microsoft.com/office/drawing/2014/main" id="{6BCBCA04-DA9B-406E-8908-85C8DA74B37E}"/>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a:stretch/>
        </p:blipFill>
        <p:spPr bwMode="auto">
          <a:xfrm>
            <a:off x="356204" y="1504653"/>
            <a:ext cx="1630170" cy="48949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hidden="1">
            <a:extLst>
              <a:ext uri="{FF2B5EF4-FFF2-40B4-BE49-F238E27FC236}">
                <a16:creationId xmlns:a16="http://schemas.microsoft.com/office/drawing/2014/main" id="{47B373F5-E09E-4C23-981E-97D3A8EC88BE}"/>
              </a:ext>
            </a:extLst>
          </p:cNvPr>
          <p:cNvSpPr/>
          <p:nvPr>
            <p:custDataLst>
              <p:tags r:id="rId4"/>
            </p:custDataLst>
          </p:nvPr>
        </p:nvSpPr>
        <p:spPr>
          <a:xfrm>
            <a:off x="0" y="0"/>
            <a:ext cx="148828"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857250">
              <a:buClr>
                <a:srgbClr val="000000"/>
              </a:buClr>
            </a:pPr>
            <a:endParaRPr lang="en-US" sz="1125" b="1" kern="0" dirty="0">
              <a:solidFill>
                <a:srgbClr val="FFFFFF"/>
              </a:solidFill>
              <a:latin typeface="Arial" panose="020B0604020202020204" pitchFamily="34" charset="0"/>
              <a:sym typeface="Arial" panose="020B0604020202020204" pitchFamily="34" charset="0"/>
            </a:endParaRPr>
          </a:p>
        </p:txBody>
      </p:sp>
      <p:sp>
        <p:nvSpPr>
          <p:cNvPr id="5" name="Google Shape;91;p6">
            <a:extLst>
              <a:ext uri="{FF2B5EF4-FFF2-40B4-BE49-F238E27FC236}">
                <a16:creationId xmlns:a16="http://schemas.microsoft.com/office/drawing/2014/main" id="{6DEF7AC6-17C9-4507-9739-E945510B5C1C}"/>
              </a:ext>
            </a:extLst>
          </p:cNvPr>
          <p:cNvSpPr txBox="1"/>
          <p:nvPr/>
        </p:nvSpPr>
        <p:spPr>
          <a:xfrm>
            <a:off x="357187" y="188641"/>
            <a:ext cx="11713227" cy="354569"/>
          </a:xfrm>
          <a:prstGeom prst="rect">
            <a:avLst/>
          </a:prstGeom>
          <a:noFill/>
          <a:ln>
            <a:noFill/>
          </a:ln>
        </p:spPr>
        <p:txBody>
          <a:bodyPr spcFirstLastPara="1" wrap="square" lIns="0" tIns="14156" rIns="0" bIns="0" anchor="t" anchorCtr="0">
            <a:noAutofit/>
          </a:bodyPr>
          <a:lstStyle/>
          <a:p>
            <a:pPr marL="12700" defTabSz="857250">
              <a:buClr>
                <a:srgbClr val="000000"/>
              </a:buClr>
            </a:pPr>
            <a:r>
              <a:rPr lang="en-GB" sz="2250" kern="0" dirty="0">
                <a:solidFill>
                  <a:srgbClr val="554382"/>
                </a:solidFill>
                <a:latin typeface="Helvetica Neue"/>
                <a:ea typeface="Helvetica Neue"/>
                <a:cs typeface="Helvetica Neue"/>
                <a:sym typeface="Helvetica Neue"/>
              </a:rPr>
              <a:t>Meeting CSR targets and ‘doing the right thing’ are the primary drivers for your programs, but there has been a huge jump in those of you who need to deliver on CEO commitments</a:t>
            </a:r>
            <a:endParaRPr sz="2250" kern="0" dirty="0">
              <a:solidFill>
                <a:srgbClr val="554382"/>
              </a:solidFill>
              <a:latin typeface="Helvetica Neue"/>
              <a:ea typeface="Helvetica Neue"/>
              <a:cs typeface="Helvetica Neue"/>
              <a:sym typeface="Helvetica Neue"/>
            </a:endParaRPr>
          </a:p>
        </p:txBody>
      </p:sp>
      <p:sp>
        <p:nvSpPr>
          <p:cNvPr id="6" name="Google Shape;92;p6">
            <a:extLst>
              <a:ext uri="{FF2B5EF4-FFF2-40B4-BE49-F238E27FC236}">
                <a16:creationId xmlns:a16="http://schemas.microsoft.com/office/drawing/2014/main" id="{90B4CEC0-D42A-4DAA-9C65-165244B046FE}"/>
              </a:ext>
            </a:extLst>
          </p:cNvPr>
          <p:cNvSpPr/>
          <p:nvPr/>
        </p:nvSpPr>
        <p:spPr>
          <a:xfrm>
            <a:off x="1860355" y="928688"/>
            <a:ext cx="8281987" cy="0"/>
          </a:xfrm>
          <a:custGeom>
            <a:avLst/>
            <a:gdLst/>
            <a:ahLst/>
            <a:cxnLst/>
            <a:rect l="l" t="t" r="r" b="b"/>
            <a:pathLst>
              <a:path w="8834120" h="120000" extrusionOk="0">
                <a:moveTo>
                  <a:pt x="0" y="0"/>
                </a:moveTo>
                <a:lnTo>
                  <a:pt x="8833985" y="0"/>
                </a:lnTo>
              </a:path>
            </a:pathLst>
          </a:custGeom>
          <a:noFill/>
          <a:ln w="57150" cap="flat" cmpd="sng">
            <a:solidFill>
              <a:srgbClr val="544382"/>
            </a:solidFill>
            <a:prstDash val="solid"/>
            <a:round/>
            <a:headEnd type="none" w="sm" len="sm"/>
            <a:tailEnd type="none" w="sm" len="sm"/>
          </a:ln>
        </p:spPr>
        <p:txBody>
          <a:bodyPr spcFirstLastPara="1" wrap="square" lIns="0" tIns="0" rIns="0" bIns="0" anchor="t" anchorCtr="0">
            <a:noAutofit/>
          </a:bodyPr>
          <a:lstStyle/>
          <a:p>
            <a:pPr defTabSz="857250">
              <a:buClr>
                <a:srgbClr val="000000"/>
              </a:buClr>
            </a:pPr>
            <a:endParaRPr sz="1500" kern="0">
              <a:solidFill>
                <a:srgbClr val="000000"/>
              </a:solidFill>
              <a:latin typeface="Calibri"/>
              <a:ea typeface="Calibri"/>
              <a:cs typeface="Calibri"/>
              <a:sym typeface="Calibri"/>
            </a:endParaRPr>
          </a:p>
        </p:txBody>
      </p:sp>
      <p:sp>
        <p:nvSpPr>
          <p:cNvPr id="53" name="TextBox 52">
            <a:extLst>
              <a:ext uri="{FF2B5EF4-FFF2-40B4-BE49-F238E27FC236}">
                <a16:creationId xmlns:a16="http://schemas.microsoft.com/office/drawing/2014/main" id="{2081A6F7-9DCC-4390-90BD-F693418838D5}"/>
              </a:ext>
            </a:extLst>
          </p:cNvPr>
          <p:cNvSpPr txBox="1"/>
          <p:nvPr/>
        </p:nvSpPr>
        <p:spPr>
          <a:xfrm>
            <a:off x="2092524" y="1526382"/>
            <a:ext cx="8524873" cy="363689"/>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spAutoFit/>
          </a:bodyPr>
          <a:lstStyle/>
          <a:p>
            <a:pPr defTabSz="857250">
              <a:lnSpc>
                <a:spcPct val="90000"/>
              </a:lnSpc>
              <a:spcBef>
                <a:spcPct val="0"/>
              </a:spcBef>
              <a:spcAft>
                <a:spcPct val="0"/>
              </a:spcAft>
              <a:buClr>
                <a:srgbClr val="000000"/>
              </a:buClr>
            </a:pPr>
            <a:r>
              <a:rPr lang="en-GB" sz="1313" b="1" kern="0" dirty="0">
                <a:solidFill>
                  <a:srgbClr val="000000"/>
                </a:solidFill>
                <a:latin typeface="Arial" panose="020B0604020202020204" pitchFamily="34" charset="0"/>
                <a:cs typeface="Arial" panose="020B0604020202020204" pitchFamily="34" charset="0"/>
                <a:sym typeface="Arial"/>
              </a:rPr>
              <a:t>Primary drivers of a supplier diversity and/or gender-responsive procurement program at respondents’ firms</a:t>
            </a:r>
            <a:r>
              <a:rPr lang="en-GB" sz="1313" b="1" kern="0" baseline="30000" dirty="0">
                <a:solidFill>
                  <a:srgbClr val="000000"/>
                </a:solidFill>
                <a:latin typeface="Arial" panose="020B0604020202020204" pitchFamily="34" charset="0"/>
                <a:cs typeface="Arial" panose="020B0604020202020204" pitchFamily="34" charset="0"/>
                <a:sym typeface="Arial"/>
              </a:rPr>
              <a:t>1</a:t>
            </a:r>
            <a:r>
              <a:rPr lang="en-GB" sz="1313" b="1" kern="0" dirty="0">
                <a:solidFill>
                  <a:srgbClr val="000000"/>
                </a:solidFill>
                <a:latin typeface="Arial" panose="020B0604020202020204" pitchFamily="34" charset="0"/>
                <a:cs typeface="Arial" panose="020B0604020202020204" pitchFamily="34" charset="0"/>
                <a:sym typeface="Arial"/>
              </a:rPr>
              <a:t> (multiple answers possible)</a:t>
            </a:r>
          </a:p>
        </p:txBody>
      </p:sp>
      <p:sp>
        <p:nvSpPr>
          <p:cNvPr id="51" name="TextBox 50">
            <a:extLst>
              <a:ext uri="{FF2B5EF4-FFF2-40B4-BE49-F238E27FC236}">
                <a16:creationId xmlns:a16="http://schemas.microsoft.com/office/drawing/2014/main" id="{3FCECB67-D2D6-41BF-8FCB-D28D7DE1602E}"/>
              </a:ext>
            </a:extLst>
          </p:cNvPr>
          <p:cNvSpPr txBox="1"/>
          <p:nvPr/>
        </p:nvSpPr>
        <p:spPr>
          <a:xfrm>
            <a:off x="356204" y="6408574"/>
            <a:ext cx="5998369" cy="345281"/>
          </a:xfrm>
          <a:prstGeom prst="rect">
            <a:avLst/>
          </a:prstGeom>
          <a:noFill/>
        </p:spPr>
        <p:txBody>
          <a:bodyPr vert="horz" wrap="square" lIns="0" tIns="0" rIns="0" bIns="0" rtlCol="0" anchor="t" anchorCtr="0">
            <a:noAutofit/>
          </a:bodyPr>
          <a:lstStyle/>
          <a:p>
            <a:pPr defTabSz="857250">
              <a:lnSpc>
                <a:spcPct val="90000"/>
              </a:lnSpc>
              <a:spcBef>
                <a:spcPct val="0"/>
              </a:spcBef>
              <a:buClr>
                <a:srgbClr val="000000"/>
              </a:buClr>
            </a:pPr>
            <a:r>
              <a:rPr lang="pl-PL" sz="750" kern="0" dirty="0">
                <a:solidFill>
                  <a:srgbClr val="000000"/>
                </a:solidFill>
                <a:latin typeface="Arial" panose="020B0604020202020204" pitchFamily="34" charset="0"/>
                <a:cs typeface="Arial"/>
                <a:sym typeface="Arial"/>
              </a:rPr>
              <a:t>1</a:t>
            </a:r>
            <a:r>
              <a:rPr lang="en-GB" sz="750" kern="0" dirty="0">
                <a:solidFill>
                  <a:srgbClr val="000000"/>
                </a:solidFill>
                <a:latin typeface="Arial" panose="020B0604020202020204" pitchFamily="34" charset="0"/>
                <a:cs typeface="Arial"/>
                <a:sym typeface="Arial"/>
              </a:rPr>
              <a:t>. Question was completed by 46</a:t>
            </a:r>
            <a:r>
              <a:rPr lang="pl-PL" sz="750" kern="0" dirty="0">
                <a:solidFill>
                  <a:srgbClr val="000000"/>
                </a:solidFill>
                <a:latin typeface="Arial" panose="020B0604020202020204" pitchFamily="34" charset="0"/>
                <a:cs typeface="Arial"/>
                <a:sym typeface="Arial"/>
              </a:rPr>
              <a:t> firm</a:t>
            </a:r>
            <a:r>
              <a:rPr lang="en-GB" sz="750" kern="0" dirty="0">
                <a:solidFill>
                  <a:srgbClr val="000000"/>
                </a:solidFill>
                <a:latin typeface="Arial" panose="020B0604020202020204" pitchFamily="34" charset="0"/>
                <a:cs typeface="Arial"/>
                <a:sym typeface="Arial"/>
              </a:rPr>
              <a:t>s; 2. Compared against all respondents of the 2020 survey</a:t>
            </a:r>
          </a:p>
          <a:p>
            <a:pPr defTabSz="857250">
              <a:lnSpc>
                <a:spcPct val="90000"/>
              </a:lnSpc>
              <a:spcBef>
                <a:spcPct val="0"/>
              </a:spcBef>
              <a:buClr>
                <a:srgbClr val="000000"/>
              </a:buClr>
            </a:pPr>
            <a:r>
              <a:rPr lang="en-GB" sz="750" kern="0" dirty="0">
                <a:solidFill>
                  <a:srgbClr val="000000"/>
                </a:solidFill>
                <a:latin typeface="Arial" panose="020B0604020202020204" pitchFamily="34" charset="0"/>
                <a:cs typeface="Arial"/>
                <a:sym typeface="Arial"/>
              </a:rPr>
              <a:t>Source: Women’s Forum Survey; Kearney Analysis</a:t>
            </a:r>
            <a:endParaRPr lang="pl-PL" sz="750" kern="0" dirty="0">
              <a:solidFill>
                <a:srgbClr val="000000"/>
              </a:solidFill>
              <a:latin typeface="Arial" panose="020B0604020202020204" pitchFamily="34" charset="0"/>
              <a:cs typeface="Arial"/>
              <a:sym typeface="Arial"/>
            </a:endParaRPr>
          </a:p>
        </p:txBody>
      </p:sp>
      <p:sp>
        <p:nvSpPr>
          <p:cNvPr id="231" name="Rectangle 230">
            <a:extLst>
              <a:ext uri="{FF2B5EF4-FFF2-40B4-BE49-F238E27FC236}">
                <a16:creationId xmlns:a16="http://schemas.microsoft.com/office/drawing/2014/main" id="{E0177FD5-1952-4973-9047-06B48863AAB9}"/>
              </a:ext>
            </a:extLst>
          </p:cNvPr>
          <p:cNvSpPr/>
          <p:nvPr/>
        </p:nvSpPr>
        <p:spPr>
          <a:xfrm>
            <a:off x="8874456" y="4703764"/>
            <a:ext cx="1912442" cy="259815"/>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r" defTabSz="857250">
              <a:lnSpc>
                <a:spcPct val="90000"/>
              </a:lnSpc>
              <a:spcBef>
                <a:spcPts val="844"/>
              </a:spcBef>
              <a:buClr>
                <a:srgbClr val="1F497D"/>
              </a:buClr>
            </a:pPr>
            <a:r>
              <a:rPr lang="en-US" sz="938" b="1" kern="0" dirty="0">
                <a:solidFill>
                  <a:srgbClr val="000000"/>
                </a:solidFill>
                <a:latin typeface="Arial" panose="020B0604020202020204" pitchFamily="34" charset="0"/>
                <a:sym typeface="Arial"/>
              </a:rPr>
              <a:t># </a:t>
            </a:r>
            <a:r>
              <a:rPr lang="en-US" sz="938" kern="0" dirty="0">
                <a:solidFill>
                  <a:srgbClr val="000000"/>
                </a:solidFill>
                <a:latin typeface="Arial" panose="020B0604020202020204" pitchFamily="34" charset="0"/>
                <a:sym typeface="Arial"/>
              </a:rPr>
              <a:t>= unique  respondents</a:t>
            </a:r>
            <a:br>
              <a:rPr lang="en-US" sz="938" kern="0" dirty="0">
                <a:solidFill>
                  <a:srgbClr val="000000"/>
                </a:solidFill>
                <a:latin typeface="Arial" panose="020B0604020202020204" pitchFamily="34" charset="0"/>
                <a:sym typeface="Arial"/>
              </a:rPr>
            </a:br>
            <a:r>
              <a:rPr lang="en-US" sz="938" b="1" kern="0" dirty="0">
                <a:solidFill>
                  <a:srgbClr val="000000"/>
                </a:solidFill>
                <a:latin typeface="Arial" panose="020B0604020202020204" pitchFamily="34" charset="0"/>
                <a:sym typeface="Arial"/>
              </a:rPr>
              <a:t>%</a:t>
            </a:r>
            <a:r>
              <a:rPr lang="en-US" sz="938" kern="0" dirty="0">
                <a:solidFill>
                  <a:srgbClr val="000000"/>
                </a:solidFill>
                <a:latin typeface="Arial" panose="020B0604020202020204" pitchFamily="34" charset="0"/>
                <a:sym typeface="Arial"/>
              </a:rPr>
              <a:t> = % of all firms</a:t>
            </a:r>
          </a:p>
        </p:txBody>
      </p:sp>
      <p:pic>
        <p:nvPicPr>
          <p:cNvPr id="56" name="Picture 31" descr="Image result for kearney logo">
            <a:extLst>
              <a:ext uri="{FF2B5EF4-FFF2-40B4-BE49-F238E27FC236}">
                <a16:creationId xmlns:a16="http://schemas.microsoft.com/office/drawing/2014/main" id="{6083620B-73C7-487D-A8EE-25B6F5CCE751}"/>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9895647" y="6425044"/>
            <a:ext cx="2035969" cy="244316"/>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28D89F08-4F75-4423-87E6-D40839CD6866}"/>
              </a:ext>
            </a:extLst>
          </p:cNvPr>
          <p:cNvSpPr/>
          <p:nvPr/>
        </p:nvSpPr>
        <p:spPr>
          <a:xfrm>
            <a:off x="1983807" y="5437668"/>
            <a:ext cx="10086607" cy="650800"/>
          </a:xfrm>
          <a:prstGeom prst="rect">
            <a:avLst/>
          </a:prstGeom>
          <a:solidFill>
            <a:srgbClr val="CCC1DA"/>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rIns="135000" rtlCol="0" anchor="ctr"/>
          <a:lstStyle/>
          <a:p>
            <a:pPr algn="ctr" defTabSz="857250">
              <a:buClr>
                <a:srgbClr val="000000"/>
              </a:buClr>
            </a:pPr>
            <a:r>
              <a:rPr lang="en-GB" sz="1313" kern="0" dirty="0">
                <a:solidFill>
                  <a:srgbClr val="8064A2">
                    <a:lumMod val="50000"/>
                  </a:srgbClr>
                </a:solidFill>
                <a:latin typeface="Arial"/>
                <a:sym typeface="Arial"/>
              </a:rPr>
              <a:t>…But, there is a striking increase in the number of firms reporting ‘delivering on executive commitments’, and ‘responding to regulatory pressures’ as primary drivers. This suggests a rapid shift of focus towards this issue by both corporates and governments</a:t>
            </a:r>
          </a:p>
        </p:txBody>
      </p:sp>
      <p:sp>
        <p:nvSpPr>
          <p:cNvPr id="212" name="Rectangle 211">
            <a:extLst>
              <a:ext uri="{FF2B5EF4-FFF2-40B4-BE49-F238E27FC236}">
                <a16:creationId xmlns:a16="http://schemas.microsoft.com/office/drawing/2014/main" id="{C0318263-5A91-49D2-9B3D-B6A3632C61C4}"/>
              </a:ext>
            </a:extLst>
          </p:cNvPr>
          <p:cNvSpPr/>
          <p:nvPr/>
        </p:nvSpPr>
        <p:spPr>
          <a:xfrm>
            <a:off x="1983807" y="3024562"/>
            <a:ext cx="9818990" cy="37307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87500" rtlCol="0" anchor="ctr"/>
          <a:lstStyle/>
          <a:p>
            <a:pPr defTabSz="857250">
              <a:buClr>
                <a:srgbClr val="000000"/>
              </a:buClr>
            </a:pPr>
            <a:r>
              <a:rPr lang="en-US" sz="1313" b="1" i="1" kern="0" dirty="0">
                <a:solidFill>
                  <a:srgbClr val="8064A2">
                    <a:lumMod val="50000"/>
                  </a:srgbClr>
                </a:solidFill>
                <a:latin typeface="Arial"/>
                <a:sym typeface="Arial"/>
              </a:rPr>
              <a:t>              Lower than the general trend at 33%</a:t>
            </a:r>
          </a:p>
        </p:txBody>
      </p:sp>
      <p:graphicFrame>
        <p:nvGraphicFramePr>
          <p:cNvPr id="41" name="Chart 40">
            <a:extLst>
              <a:ext uri="{FF2B5EF4-FFF2-40B4-BE49-F238E27FC236}">
                <a16:creationId xmlns:a16="http://schemas.microsoft.com/office/drawing/2014/main" id="{FD99C543-D3EC-45E4-850A-D724AD772ED5}"/>
              </a:ext>
            </a:extLst>
          </p:cNvPr>
          <p:cNvGraphicFramePr/>
          <p:nvPr>
            <p:custDataLst>
              <p:tags r:id="rId5"/>
            </p:custDataLst>
            <p:extLst>
              <p:ext uri="{D42A27DB-BD31-4B8C-83A1-F6EECF244321}">
                <p14:modId xmlns:p14="http://schemas.microsoft.com/office/powerpoint/2010/main" val="1114281000"/>
              </p:ext>
            </p:extLst>
          </p:nvPr>
        </p:nvGraphicFramePr>
        <p:xfrm>
          <a:off x="4549775" y="1997075"/>
          <a:ext cx="5975350" cy="3290888"/>
        </p:xfrm>
        <a:graphic>
          <a:graphicData uri="http://schemas.openxmlformats.org/drawingml/2006/chart">
            <c:chart xmlns:c="http://schemas.openxmlformats.org/drawingml/2006/chart" xmlns:r="http://schemas.openxmlformats.org/officeDocument/2006/relationships" r:id="rId26"/>
          </a:graphicData>
        </a:graphic>
      </p:graphicFrame>
      <p:sp>
        <p:nvSpPr>
          <p:cNvPr id="36" name="Rectangle 35">
            <a:extLst>
              <a:ext uri="{FF2B5EF4-FFF2-40B4-BE49-F238E27FC236}">
                <a16:creationId xmlns:a16="http://schemas.microsoft.com/office/drawing/2014/main" id="{533DB328-0846-47F3-B495-253CACFC1BF1}"/>
              </a:ext>
            </a:extLst>
          </p:cNvPr>
          <p:cNvSpPr/>
          <p:nvPr>
            <p:custDataLst>
              <p:tags r:id="rId6"/>
            </p:custDataLst>
          </p:nvPr>
        </p:nvSpPr>
        <p:spPr bwMode="gray">
          <a:xfrm>
            <a:off x="5848350" y="4457700"/>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3802DC79-5C34-43E5-885B-2A6B56B49C10}" type="datetime'''''''''1''''''''''''''''''''7''''''%'''''''''''''''''''''''''">
              <a:rPr lang="en-GB" altLang="en-US" sz="1125">
                <a:solidFill>
                  <a:srgbClr val="000000"/>
                </a:solidFill>
                <a:latin typeface="Arial"/>
                <a:sym typeface="+mn-lt"/>
              </a:rPr>
              <a:pPr defTabSz="857250">
                <a:lnSpc>
                  <a:spcPct val="90000"/>
                </a:lnSpc>
                <a:spcBef>
                  <a:spcPct val="0"/>
                </a:spcBef>
                <a:spcAft>
                  <a:spcPct val="0"/>
                </a:spcAft>
                <a:buClr>
                  <a:srgbClr val="000000"/>
                </a:buClr>
              </a:pPr>
              <a:t>17%</a:t>
            </a:fld>
            <a:endParaRPr lang="en-GB" sz="1125">
              <a:solidFill>
                <a:srgbClr val="000000"/>
              </a:solidFill>
              <a:latin typeface="Arial"/>
              <a:sym typeface="+mn-lt"/>
            </a:endParaRPr>
          </a:p>
        </p:txBody>
      </p:sp>
      <p:sp>
        <p:nvSpPr>
          <p:cNvPr id="32" name="Rectangle 31">
            <a:extLst>
              <a:ext uri="{FF2B5EF4-FFF2-40B4-BE49-F238E27FC236}">
                <a16:creationId xmlns:a16="http://schemas.microsoft.com/office/drawing/2014/main" id="{33015790-E06D-4D94-BA76-B936B084CBCF}"/>
              </a:ext>
            </a:extLst>
          </p:cNvPr>
          <p:cNvSpPr/>
          <p:nvPr>
            <p:custDataLst>
              <p:tags r:id="rId7"/>
            </p:custDataLst>
          </p:nvPr>
        </p:nvSpPr>
        <p:spPr bwMode="gray">
          <a:xfrm>
            <a:off x="10467975" y="2225675"/>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935A1958-1A70-4955-AD62-6F2CF51BEE1D}" type="datetime'''''''''''''8''5%'''''''''''''''''''">
              <a:rPr lang="en-GB" altLang="en-US" sz="1125">
                <a:solidFill>
                  <a:srgbClr val="000000"/>
                </a:solidFill>
                <a:latin typeface="Arial"/>
                <a:sym typeface="+mn-lt"/>
              </a:rPr>
              <a:pPr defTabSz="857250">
                <a:lnSpc>
                  <a:spcPct val="90000"/>
                </a:lnSpc>
                <a:spcBef>
                  <a:spcPct val="0"/>
                </a:spcBef>
                <a:spcAft>
                  <a:spcPct val="0"/>
                </a:spcAft>
                <a:buClr>
                  <a:srgbClr val="000000"/>
                </a:buClr>
              </a:pPr>
              <a:t>85%</a:t>
            </a:fld>
            <a:endParaRPr lang="en-GB" sz="1125" dirty="0">
              <a:solidFill>
                <a:srgbClr val="000000"/>
              </a:solidFill>
              <a:latin typeface="Arial"/>
              <a:sym typeface="+mn-lt"/>
            </a:endParaRPr>
          </a:p>
        </p:txBody>
      </p:sp>
      <p:sp>
        <p:nvSpPr>
          <p:cNvPr id="50" name="Rectangle 49">
            <a:extLst>
              <a:ext uri="{FF2B5EF4-FFF2-40B4-BE49-F238E27FC236}">
                <a16:creationId xmlns:a16="http://schemas.microsoft.com/office/drawing/2014/main" id="{51284DC2-764C-4EB8-96D8-23716C0269A1}"/>
              </a:ext>
            </a:extLst>
          </p:cNvPr>
          <p:cNvSpPr/>
          <p:nvPr>
            <p:custDataLst>
              <p:tags r:id="rId8"/>
            </p:custDataLst>
          </p:nvPr>
        </p:nvSpPr>
        <p:spPr bwMode="auto">
          <a:xfrm>
            <a:off x="3298825" y="4895849"/>
            <a:ext cx="1238250"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B757F64E-ED8F-4FA8-B266-D87D74151375}" type="datetime'''Othe''r'' / I ''don’''''''''''''t'''''''''''''' ''''kn''ow'">
              <a:rPr lang="en-US" altLang="en-US" sz="1125" kern="0">
                <a:solidFill>
                  <a:srgbClr val="000000"/>
                </a:solidFill>
                <a:latin typeface="Arial"/>
                <a:sym typeface="Arial"/>
              </a:rPr>
              <a:pPr algn="r" defTabSz="857250">
                <a:spcBef>
                  <a:spcPct val="0"/>
                </a:spcBef>
                <a:spcAft>
                  <a:spcPct val="0"/>
                </a:spcAft>
                <a:buClr>
                  <a:srgbClr val="000000"/>
                </a:buClr>
              </a:pPr>
              <a:t>Other / I don’t know</a:t>
            </a:fld>
            <a:endParaRPr lang="en-GB" sz="1125" kern="0" dirty="0">
              <a:solidFill>
                <a:srgbClr val="000000"/>
              </a:solidFill>
              <a:latin typeface="Arial"/>
              <a:sym typeface="+mn-lt"/>
            </a:endParaRPr>
          </a:p>
        </p:txBody>
      </p:sp>
      <p:sp>
        <p:nvSpPr>
          <p:cNvPr id="40" name="Rectangle 39">
            <a:extLst>
              <a:ext uri="{FF2B5EF4-FFF2-40B4-BE49-F238E27FC236}">
                <a16:creationId xmlns:a16="http://schemas.microsoft.com/office/drawing/2014/main" id="{FFA80655-A740-4AA6-89A3-6BB07B728212}"/>
              </a:ext>
            </a:extLst>
          </p:cNvPr>
          <p:cNvSpPr/>
          <p:nvPr>
            <p:custDataLst>
              <p:tags r:id="rId9"/>
            </p:custDataLst>
          </p:nvPr>
        </p:nvSpPr>
        <p:spPr bwMode="auto">
          <a:xfrm>
            <a:off x="2346324" y="2576512"/>
            <a:ext cx="2190750" cy="3429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60513DE7-0983-478A-AD08-6024FF100380}" type="datetime'Delivering on CEO / &#10;exec''utive ''com''mittee commitment''s'">
              <a:rPr lang="en-US" altLang="en-US" sz="1125" kern="0">
                <a:solidFill>
                  <a:srgbClr val="000000"/>
                </a:solidFill>
                <a:latin typeface="Arial"/>
                <a:sym typeface="Arial"/>
              </a:rPr>
              <a:pPr algn="r" defTabSz="857250">
                <a:spcBef>
                  <a:spcPct val="0"/>
                </a:spcBef>
                <a:spcAft>
                  <a:spcPct val="0"/>
                </a:spcAft>
                <a:buClr>
                  <a:srgbClr val="000000"/>
                </a:buClr>
              </a:pPr>
              <a:t>Delivering on CEO / 
executive committee commitments</a:t>
            </a:fld>
            <a:endParaRPr lang="en-GB" sz="1125" kern="0" dirty="0">
              <a:solidFill>
                <a:srgbClr val="000000"/>
              </a:solidFill>
              <a:latin typeface="Arial"/>
              <a:sym typeface="+mn-lt"/>
            </a:endParaRPr>
          </a:p>
        </p:txBody>
      </p:sp>
      <p:sp>
        <p:nvSpPr>
          <p:cNvPr id="42" name="Rectangle 41">
            <a:extLst>
              <a:ext uri="{FF2B5EF4-FFF2-40B4-BE49-F238E27FC236}">
                <a16:creationId xmlns:a16="http://schemas.microsoft.com/office/drawing/2014/main" id="{3010110D-9385-4F69-AEC2-1F55B8AB0F72}"/>
              </a:ext>
            </a:extLst>
          </p:cNvPr>
          <p:cNvSpPr/>
          <p:nvPr>
            <p:custDataLst>
              <p:tags r:id="rId10"/>
            </p:custDataLst>
          </p:nvPr>
        </p:nvSpPr>
        <p:spPr bwMode="auto">
          <a:xfrm>
            <a:off x="2187575" y="2130424"/>
            <a:ext cx="2349500" cy="3429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3F4D3B7C-B20C-4F11-AADB-645D39E7A15E}" type="thinkcell&lt;?xml version=&quot;1.0&quot; encoding=&quot;UTF-16&quot; standalone=&quot;yes&quot;?&gt;&lt;root reqver=&quot;27037&quot;&gt;&lt;version val=&quot;32430&quot;/&gt;&lt;PersistentType&gt;&lt;m_guid val=&quot;705ee725-fa6c-468c-89bc-a52c88772ef1&quot;/&gt;&lt;m_prec&gt;&lt;m_yearfmt&gt;&lt;begin val=&quot;0&quot;/&gt;&lt;end val=&quot;4&quot;/&gt;&lt;/m_yearfmt&gt;&lt;/m_prec&gt;&lt;/PersistentType&gt;&lt;/root&gt;">
              <a:rPr lang="en-GB" altLang="en-US" sz="1125" kern="0">
                <a:solidFill>
                  <a:srgbClr val="000000"/>
                </a:solidFill>
                <a:latin typeface="Arial"/>
                <a:sym typeface="Arial"/>
              </a:rPr>
              <a:pPr algn="r" defTabSz="857250">
                <a:spcBef>
                  <a:spcPct val="0"/>
                </a:spcBef>
                <a:spcAft>
                  <a:spcPct val="0"/>
                </a:spcAft>
                <a:buClr>
                  <a:srgbClr val="000000"/>
                </a:buClr>
              </a:pPr>
              <a:t>Diversity and Inclusion or 
CSR commitments / Right thing to do</a:t>
            </a:fld>
            <a:endParaRPr lang="en-GB" sz="1125" kern="0" dirty="0">
              <a:solidFill>
                <a:srgbClr val="000000"/>
              </a:solidFill>
              <a:latin typeface="Arial"/>
              <a:sym typeface="+mn-lt"/>
            </a:endParaRPr>
          </a:p>
        </p:txBody>
      </p:sp>
      <p:sp>
        <p:nvSpPr>
          <p:cNvPr id="46" name="Rectangle 45">
            <a:extLst>
              <a:ext uri="{FF2B5EF4-FFF2-40B4-BE49-F238E27FC236}">
                <a16:creationId xmlns:a16="http://schemas.microsoft.com/office/drawing/2014/main" id="{02D1B4D8-1AFE-43A8-83BC-F08C89A662AB}"/>
              </a:ext>
            </a:extLst>
          </p:cNvPr>
          <p:cNvSpPr/>
          <p:nvPr>
            <p:custDataLst>
              <p:tags r:id="rId11"/>
            </p:custDataLst>
          </p:nvPr>
        </p:nvSpPr>
        <p:spPr bwMode="auto">
          <a:xfrm>
            <a:off x="2076450" y="3109912"/>
            <a:ext cx="2460625"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FEE0E62B-7F0D-4013-A39D-69E4B611C200}" type="datetime'''Access'' t''o'' innovative'' goo''ds ''or servi''c''es'''">
              <a:rPr lang="en-GB" altLang="en-US" sz="1125" kern="0">
                <a:solidFill>
                  <a:srgbClr val="000000"/>
                </a:solidFill>
                <a:latin typeface="Arial"/>
                <a:sym typeface="Arial"/>
              </a:rPr>
              <a:pPr algn="r" defTabSz="857250">
                <a:spcBef>
                  <a:spcPct val="0"/>
                </a:spcBef>
                <a:spcAft>
                  <a:spcPct val="0"/>
                </a:spcAft>
                <a:buClr>
                  <a:srgbClr val="000000"/>
                </a:buClr>
              </a:pPr>
              <a:t>Access to innovative goods or services</a:t>
            </a:fld>
            <a:endParaRPr lang="en-GB" sz="1125" kern="0" dirty="0">
              <a:solidFill>
                <a:srgbClr val="000000"/>
              </a:solidFill>
              <a:latin typeface="Arial"/>
              <a:sym typeface="+mn-lt"/>
            </a:endParaRPr>
          </a:p>
        </p:txBody>
      </p:sp>
      <p:sp>
        <p:nvSpPr>
          <p:cNvPr id="44" name="Rectangle 43">
            <a:extLst>
              <a:ext uri="{FF2B5EF4-FFF2-40B4-BE49-F238E27FC236}">
                <a16:creationId xmlns:a16="http://schemas.microsoft.com/office/drawing/2014/main" id="{70E2E32E-4E9C-4FBA-9616-F47AB0407280}"/>
              </a:ext>
            </a:extLst>
          </p:cNvPr>
          <p:cNvSpPr/>
          <p:nvPr>
            <p:custDataLst>
              <p:tags r:id="rId12"/>
            </p:custDataLst>
          </p:nvPr>
        </p:nvSpPr>
        <p:spPr bwMode="auto">
          <a:xfrm>
            <a:off x="3362325" y="3555999"/>
            <a:ext cx="1174750"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085AA425-E7FF-42C2-8B46-D8904643238D}" type="datetime'''''Cost''''-ef''f''e''ct''ive''n''''''''''''e''s''''''''s'''">
              <a:rPr lang="en-US" altLang="en-US" sz="1125" kern="0">
                <a:solidFill>
                  <a:srgbClr val="000000"/>
                </a:solidFill>
                <a:latin typeface="Arial"/>
                <a:sym typeface="Arial"/>
              </a:rPr>
              <a:pPr algn="r" defTabSz="857250">
                <a:spcBef>
                  <a:spcPct val="0"/>
                </a:spcBef>
                <a:spcAft>
                  <a:spcPct val="0"/>
                </a:spcAft>
                <a:buClr>
                  <a:srgbClr val="000000"/>
                </a:buClr>
              </a:pPr>
              <a:t>Cost-effectiveness</a:t>
            </a:fld>
            <a:endParaRPr lang="en-GB" sz="1125" kern="0" dirty="0">
              <a:solidFill>
                <a:srgbClr val="000000"/>
              </a:solidFill>
              <a:latin typeface="Arial"/>
              <a:sym typeface="+mn-lt"/>
            </a:endParaRPr>
          </a:p>
        </p:txBody>
      </p:sp>
      <p:sp>
        <p:nvSpPr>
          <p:cNvPr id="45" name="Rectangle 44">
            <a:extLst>
              <a:ext uri="{FF2B5EF4-FFF2-40B4-BE49-F238E27FC236}">
                <a16:creationId xmlns:a16="http://schemas.microsoft.com/office/drawing/2014/main" id="{55B2D74C-4B56-4ACC-B248-6AD12521B6BE}"/>
              </a:ext>
            </a:extLst>
          </p:cNvPr>
          <p:cNvSpPr/>
          <p:nvPr>
            <p:custDataLst>
              <p:tags r:id="rId13"/>
            </p:custDataLst>
          </p:nvPr>
        </p:nvSpPr>
        <p:spPr bwMode="auto">
          <a:xfrm>
            <a:off x="2298700" y="4002087"/>
            <a:ext cx="2238375"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57AD76D6-0893-498E-96E9-21AD652908B7}" type="datetime'Ris''k di''versificati''on'' ''in'''' ''s''upply ch''''a''ins'">
              <a:rPr lang="en-GB" altLang="en-US" sz="1125" kern="0">
                <a:solidFill>
                  <a:srgbClr val="000000"/>
                </a:solidFill>
                <a:latin typeface="Arial"/>
                <a:sym typeface="Arial"/>
              </a:rPr>
              <a:pPr algn="r" defTabSz="857250">
                <a:spcBef>
                  <a:spcPct val="0"/>
                </a:spcBef>
                <a:spcAft>
                  <a:spcPct val="0"/>
                </a:spcAft>
                <a:buClr>
                  <a:srgbClr val="000000"/>
                </a:buClr>
              </a:pPr>
              <a:t>Risk diversification in supply chains</a:t>
            </a:fld>
            <a:endParaRPr lang="en-GB" sz="1125" kern="0">
              <a:solidFill>
                <a:srgbClr val="000000"/>
              </a:solidFill>
              <a:latin typeface="Arial"/>
              <a:sym typeface="+mn-lt"/>
            </a:endParaRPr>
          </a:p>
        </p:txBody>
      </p:sp>
      <p:sp>
        <p:nvSpPr>
          <p:cNvPr id="39" name="Rectangle 38">
            <a:extLst>
              <a:ext uri="{FF2B5EF4-FFF2-40B4-BE49-F238E27FC236}">
                <a16:creationId xmlns:a16="http://schemas.microsoft.com/office/drawing/2014/main" id="{8B131A68-EF58-4C94-AEBF-3DC418619310}"/>
              </a:ext>
            </a:extLst>
          </p:cNvPr>
          <p:cNvSpPr/>
          <p:nvPr>
            <p:custDataLst>
              <p:tags r:id="rId14"/>
            </p:custDataLst>
          </p:nvPr>
        </p:nvSpPr>
        <p:spPr bwMode="auto">
          <a:xfrm>
            <a:off x="2346324" y="4362449"/>
            <a:ext cx="2190750" cy="3429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3573D597-201C-481C-B0E5-89F9CB54EE5F}" type="thinkcell&lt;?xml version=&quot;1.0&quot; encoding=&quot;UTF-16&quot; standalone=&quot;yes&quot;?&gt;&lt;root reqver=&quot;27037&quot;&gt;&lt;version val=&quot;30854&quot;/&gt;&lt;PersistentType&gt;&lt;m_guid val=&quot;f150221a-6017-4aeb-844e-c87c5f5c4f7c&quot;/&gt;&lt;m_prec&gt;&lt;m_yearfmt&gt;&lt;begin val=&quot;0&quot;/&gt;&lt;end val=&quot;4&quot;/&gt;&lt;/m_yearfmt&gt;&lt;/m_prec&gt;&lt;/PersistentType&gt;&lt;/root&gt;">
              <a:rPr lang="en-US" altLang="en-US" sz="1125" kern="0">
                <a:solidFill>
                  <a:srgbClr val="000000"/>
                </a:solidFill>
                <a:latin typeface="Arial"/>
                <a:sym typeface="Arial"/>
              </a:rPr>
              <a:pPr algn="r" defTabSz="857250">
                <a:spcBef>
                  <a:spcPct val="0"/>
                </a:spcBef>
                <a:spcAft>
                  <a:spcPct val="0"/>
                </a:spcAft>
                <a:buClr>
                  <a:srgbClr val="000000"/>
                </a:buClr>
              </a:pPr>
              <a:t>Regulatory guidance/ requirement 
– existing or anticipated</a:t>
            </a:fld>
            <a:endParaRPr lang="en-GB" sz="1125" kern="0" dirty="0">
              <a:solidFill>
                <a:srgbClr val="000000"/>
              </a:solidFill>
              <a:latin typeface="Arial"/>
              <a:sym typeface="+mn-lt"/>
            </a:endParaRPr>
          </a:p>
        </p:txBody>
      </p:sp>
      <p:sp>
        <p:nvSpPr>
          <p:cNvPr id="33" name="Rectangle 32">
            <a:extLst>
              <a:ext uri="{FF2B5EF4-FFF2-40B4-BE49-F238E27FC236}">
                <a16:creationId xmlns:a16="http://schemas.microsoft.com/office/drawing/2014/main" id="{9BD4953E-C70C-4C57-A31D-889CCEE082F5}"/>
              </a:ext>
            </a:extLst>
          </p:cNvPr>
          <p:cNvSpPr/>
          <p:nvPr>
            <p:custDataLst>
              <p:tags r:id="rId15"/>
            </p:custDataLst>
          </p:nvPr>
        </p:nvSpPr>
        <p:spPr bwMode="gray">
          <a:xfrm>
            <a:off x="6891338" y="2671763"/>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A2AE4BE2-9B88-4297-9BDA-1D1358573BFF}" type="datetime'''3''''''''''''''''3''%'''''''''''''''''''''''''''''''''''''">
              <a:rPr lang="en-GB" altLang="en-US" sz="1125">
                <a:solidFill>
                  <a:srgbClr val="000000"/>
                </a:solidFill>
                <a:latin typeface="Arial"/>
                <a:sym typeface="+mn-lt"/>
              </a:rPr>
              <a:pPr defTabSz="857250">
                <a:lnSpc>
                  <a:spcPct val="90000"/>
                </a:lnSpc>
                <a:spcBef>
                  <a:spcPct val="0"/>
                </a:spcBef>
                <a:spcAft>
                  <a:spcPct val="0"/>
                </a:spcAft>
                <a:buClr>
                  <a:srgbClr val="000000"/>
                </a:buClr>
              </a:pPr>
              <a:t>33%</a:t>
            </a:fld>
            <a:endParaRPr lang="en-GB" sz="1125">
              <a:solidFill>
                <a:srgbClr val="000000"/>
              </a:solidFill>
              <a:latin typeface="Arial"/>
              <a:sym typeface="+mn-lt"/>
            </a:endParaRPr>
          </a:p>
        </p:txBody>
      </p:sp>
      <p:sp>
        <p:nvSpPr>
          <p:cNvPr id="34" name="Rectangle 33">
            <a:extLst>
              <a:ext uri="{FF2B5EF4-FFF2-40B4-BE49-F238E27FC236}">
                <a16:creationId xmlns:a16="http://schemas.microsoft.com/office/drawing/2014/main" id="{08065F3D-EC2E-489B-9751-E3CCAA53F3CA}"/>
              </a:ext>
            </a:extLst>
          </p:cNvPr>
          <p:cNvSpPr/>
          <p:nvPr>
            <p:custDataLst>
              <p:tags r:id="rId16"/>
            </p:custDataLst>
          </p:nvPr>
        </p:nvSpPr>
        <p:spPr bwMode="gray">
          <a:xfrm>
            <a:off x="6445250" y="3119438"/>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9EB3EFCA-9983-400D-8E1A-9504DC1D5E90}" type="datetime'''''''''''''''''''''''2''6''''%'''''''''''">
              <a:rPr lang="en-GB" altLang="en-US" sz="1125">
                <a:solidFill>
                  <a:srgbClr val="000000"/>
                </a:solidFill>
                <a:latin typeface="Arial"/>
                <a:sym typeface="+mn-lt"/>
              </a:rPr>
              <a:pPr defTabSz="857250">
                <a:lnSpc>
                  <a:spcPct val="90000"/>
                </a:lnSpc>
                <a:spcBef>
                  <a:spcPct val="0"/>
                </a:spcBef>
                <a:spcAft>
                  <a:spcPct val="0"/>
                </a:spcAft>
                <a:buClr>
                  <a:srgbClr val="000000"/>
                </a:buClr>
              </a:pPr>
              <a:t>26%</a:t>
            </a:fld>
            <a:endParaRPr lang="en-GB" sz="1125">
              <a:solidFill>
                <a:srgbClr val="000000"/>
              </a:solidFill>
              <a:latin typeface="Arial"/>
              <a:sym typeface="+mn-lt"/>
            </a:endParaRPr>
          </a:p>
        </p:txBody>
      </p:sp>
      <p:sp>
        <p:nvSpPr>
          <p:cNvPr id="31" name="Rectangle 30">
            <a:extLst>
              <a:ext uri="{FF2B5EF4-FFF2-40B4-BE49-F238E27FC236}">
                <a16:creationId xmlns:a16="http://schemas.microsoft.com/office/drawing/2014/main" id="{FAC1EEA9-59EE-46E5-8855-2326428F0C89}"/>
              </a:ext>
            </a:extLst>
          </p:cNvPr>
          <p:cNvSpPr/>
          <p:nvPr>
            <p:custDataLst>
              <p:tags r:id="rId17"/>
            </p:custDataLst>
          </p:nvPr>
        </p:nvSpPr>
        <p:spPr bwMode="gray">
          <a:xfrm>
            <a:off x="6146800" y="3565525"/>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B9DED04C-04A0-4F65-AC9F-505BF947A03E}" type="datetime'''''''''''''''''''2''''''2''''''''''''''%'">
              <a:rPr lang="en-GB" altLang="en-US" sz="1125">
                <a:solidFill>
                  <a:srgbClr val="000000"/>
                </a:solidFill>
                <a:latin typeface="Arial"/>
                <a:sym typeface="+mn-lt"/>
              </a:rPr>
              <a:pPr defTabSz="857250">
                <a:lnSpc>
                  <a:spcPct val="90000"/>
                </a:lnSpc>
                <a:spcBef>
                  <a:spcPct val="0"/>
                </a:spcBef>
                <a:spcAft>
                  <a:spcPct val="0"/>
                </a:spcAft>
                <a:buClr>
                  <a:srgbClr val="000000"/>
                </a:buClr>
              </a:pPr>
              <a:t>22%</a:t>
            </a:fld>
            <a:endParaRPr lang="en-GB" sz="1125" dirty="0">
              <a:solidFill>
                <a:srgbClr val="000000"/>
              </a:solidFill>
              <a:latin typeface="Arial"/>
              <a:sym typeface="+mn-lt"/>
            </a:endParaRPr>
          </a:p>
        </p:txBody>
      </p:sp>
      <p:sp>
        <p:nvSpPr>
          <p:cNvPr id="37" name="Rectangle 36">
            <a:extLst>
              <a:ext uri="{FF2B5EF4-FFF2-40B4-BE49-F238E27FC236}">
                <a16:creationId xmlns:a16="http://schemas.microsoft.com/office/drawing/2014/main" id="{330A998A-4300-4A71-9619-C3B459A382CC}"/>
              </a:ext>
            </a:extLst>
          </p:cNvPr>
          <p:cNvSpPr/>
          <p:nvPr>
            <p:custDataLst>
              <p:tags r:id="rId18"/>
            </p:custDataLst>
          </p:nvPr>
        </p:nvSpPr>
        <p:spPr bwMode="gray">
          <a:xfrm>
            <a:off x="5848350" y="4011613"/>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E2F99C67-F294-4620-8E66-0DF9947BB75B}" type="datetime'''''''''''''''''''1''''''''7%'''''''''''''''''''''''">
              <a:rPr lang="en-GB" altLang="en-US" sz="1125">
                <a:solidFill>
                  <a:srgbClr val="000000"/>
                </a:solidFill>
                <a:latin typeface="Arial"/>
                <a:sym typeface="+mn-lt"/>
              </a:rPr>
              <a:pPr defTabSz="857250">
                <a:lnSpc>
                  <a:spcPct val="90000"/>
                </a:lnSpc>
                <a:spcBef>
                  <a:spcPct val="0"/>
                </a:spcBef>
                <a:spcAft>
                  <a:spcPct val="0"/>
                </a:spcAft>
                <a:buClr>
                  <a:srgbClr val="000000"/>
                </a:buClr>
              </a:pPr>
              <a:t>17%</a:t>
            </a:fld>
            <a:endParaRPr lang="en-GB" sz="1125">
              <a:solidFill>
                <a:srgbClr val="000000"/>
              </a:solidFill>
              <a:latin typeface="Arial"/>
              <a:sym typeface="+mn-lt"/>
            </a:endParaRPr>
          </a:p>
        </p:txBody>
      </p:sp>
      <p:sp>
        <p:nvSpPr>
          <p:cNvPr id="35" name="Rectangle 34">
            <a:extLst>
              <a:ext uri="{FF2B5EF4-FFF2-40B4-BE49-F238E27FC236}">
                <a16:creationId xmlns:a16="http://schemas.microsoft.com/office/drawing/2014/main" id="{D529B718-05A8-4F94-B37E-426B07B3FDE1}"/>
              </a:ext>
            </a:extLst>
          </p:cNvPr>
          <p:cNvSpPr/>
          <p:nvPr>
            <p:custDataLst>
              <p:tags r:id="rId19"/>
            </p:custDataLst>
          </p:nvPr>
        </p:nvSpPr>
        <p:spPr bwMode="gray">
          <a:xfrm>
            <a:off x="5103813" y="4905375"/>
            <a:ext cx="254000"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0E28189A-4E17-4AEE-8C29-F5C2E620BD31}" type="datetime'''''''''''''''''7%'''''''''''''">
              <a:rPr lang="en-GB" altLang="en-US" sz="1125">
                <a:solidFill>
                  <a:srgbClr val="000000"/>
                </a:solidFill>
                <a:latin typeface="Arial"/>
                <a:sym typeface="+mn-lt"/>
              </a:rPr>
              <a:pPr defTabSz="857250">
                <a:lnSpc>
                  <a:spcPct val="90000"/>
                </a:lnSpc>
                <a:spcBef>
                  <a:spcPct val="0"/>
                </a:spcBef>
                <a:spcAft>
                  <a:spcPct val="0"/>
                </a:spcAft>
                <a:buClr>
                  <a:srgbClr val="000000"/>
                </a:buClr>
              </a:pPr>
              <a:t>7%</a:t>
            </a:fld>
            <a:endParaRPr lang="en-GB" sz="1125">
              <a:solidFill>
                <a:srgbClr val="000000"/>
              </a:solidFill>
              <a:latin typeface="Arial"/>
              <a:sym typeface="+mn-lt"/>
            </a:endParaRPr>
          </a:p>
        </p:txBody>
      </p:sp>
      <p:sp>
        <p:nvSpPr>
          <p:cNvPr id="213" name="Rectangle 212">
            <a:extLst>
              <a:ext uri="{FF2B5EF4-FFF2-40B4-BE49-F238E27FC236}">
                <a16:creationId xmlns:a16="http://schemas.microsoft.com/office/drawing/2014/main" id="{5FA7A4D1-507A-4A91-9772-E961E912EF5F}"/>
              </a:ext>
            </a:extLst>
          </p:cNvPr>
          <p:cNvSpPr/>
          <p:nvPr/>
        </p:nvSpPr>
        <p:spPr>
          <a:xfrm>
            <a:off x="11115691" y="1760018"/>
            <a:ext cx="715878" cy="33269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3750" rIns="0" bIns="0" rtlCol="0" anchor="t"/>
          <a:lstStyle/>
          <a:p>
            <a:pPr algn="ctr" defTabSz="857250">
              <a:buClr>
                <a:srgbClr val="000000"/>
              </a:buClr>
            </a:pPr>
            <a:r>
              <a:rPr lang="en-GB" sz="1031" b="1" kern="0" dirty="0">
                <a:solidFill>
                  <a:srgbClr val="000000"/>
                </a:solidFill>
                <a:latin typeface="Arial"/>
                <a:sym typeface="Arial"/>
              </a:rPr>
              <a:t>Overall Result</a:t>
            </a:r>
            <a:r>
              <a:rPr lang="en-GB" sz="1031" b="1" kern="0" baseline="30000" dirty="0">
                <a:solidFill>
                  <a:srgbClr val="000000"/>
                </a:solidFill>
                <a:latin typeface="Arial"/>
                <a:sym typeface="Arial"/>
              </a:rPr>
              <a:t>(2)</a:t>
            </a:r>
            <a:endParaRPr lang="pt-PT" sz="1031" b="1" kern="0" baseline="30000" dirty="0">
              <a:solidFill>
                <a:srgbClr val="000000"/>
              </a:solidFill>
              <a:latin typeface="Arial"/>
              <a:sym typeface="Arial"/>
            </a:endParaRPr>
          </a:p>
        </p:txBody>
      </p:sp>
      <p:sp>
        <p:nvSpPr>
          <p:cNvPr id="214" name="Rectangle 213">
            <a:extLst>
              <a:ext uri="{FF2B5EF4-FFF2-40B4-BE49-F238E27FC236}">
                <a16:creationId xmlns:a16="http://schemas.microsoft.com/office/drawing/2014/main" id="{A7D1901A-CF04-425E-885A-0C3D9E601D98}"/>
              </a:ext>
            </a:extLst>
          </p:cNvPr>
          <p:cNvSpPr/>
          <p:nvPr/>
        </p:nvSpPr>
        <p:spPr>
          <a:xfrm>
            <a:off x="11186716" y="2218834"/>
            <a:ext cx="587336" cy="181845"/>
          </a:xfrm>
          <a:prstGeom prst="rect">
            <a:avLst/>
          </a:prstGeom>
        </p:spPr>
        <p:txBody>
          <a:bodyPr wrap="square" lIns="0" tIns="0" rIns="0" bIns="0">
            <a:spAutoFit/>
          </a:bodyPr>
          <a:lstStyle/>
          <a:p>
            <a:pPr algn="ctr" defTabSz="857250">
              <a:lnSpc>
                <a:spcPct val="90000"/>
              </a:lnSpc>
              <a:spcBef>
                <a:spcPts val="844"/>
              </a:spcBef>
              <a:buClr>
                <a:srgbClr val="1F497D"/>
              </a:buClr>
            </a:pPr>
            <a:r>
              <a:rPr lang="en-GB" sz="1313" b="1" kern="0" dirty="0">
                <a:solidFill>
                  <a:srgbClr val="8064A2">
                    <a:lumMod val="75000"/>
                  </a:srgbClr>
                </a:solidFill>
                <a:latin typeface="Arial" panose="020B0604020202020204" pitchFamily="34" charset="0"/>
                <a:cs typeface="Arial"/>
                <a:sym typeface="Arial"/>
              </a:rPr>
              <a:t>83% (1)</a:t>
            </a:r>
            <a:endParaRPr lang="en-US" sz="1313" b="1" kern="0" dirty="0">
              <a:solidFill>
                <a:srgbClr val="8064A2">
                  <a:lumMod val="75000"/>
                </a:srgbClr>
              </a:solidFill>
              <a:latin typeface="Arial" panose="020B0604020202020204" pitchFamily="34" charset="0"/>
              <a:cs typeface="Arial"/>
              <a:sym typeface="Arial"/>
            </a:endParaRPr>
          </a:p>
        </p:txBody>
      </p:sp>
      <p:sp>
        <p:nvSpPr>
          <p:cNvPr id="79" name="Rectangle 78">
            <a:extLst>
              <a:ext uri="{FF2B5EF4-FFF2-40B4-BE49-F238E27FC236}">
                <a16:creationId xmlns:a16="http://schemas.microsoft.com/office/drawing/2014/main" id="{86FCD520-0032-410C-941B-C3552F97BC91}"/>
              </a:ext>
            </a:extLst>
          </p:cNvPr>
          <p:cNvSpPr/>
          <p:nvPr/>
        </p:nvSpPr>
        <p:spPr>
          <a:xfrm>
            <a:off x="11186716" y="2614865"/>
            <a:ext cx="587336" cy="181845"/>
          </a:xfrm>
          <a:prstGeom prst="rect">
            <a:avLst/>
          </a:prstGeom>
        </p:spPr>
        <p:txBody>
          <a:bodyPr wrap="square" lIns="0" tIns="0" rIns="0" bIns="0">
            <a:spAutoFit/>
          </a:bodyPr>
          <a:lstStyle/>
          <a:p>
            <a:pPr algn="ctr" defTabSz="857250">
              <a:lnSpc>
                <a:spcPct val="90000"/>
              </a:lnSpc>
              <a:spcBef>
                <a:spcPts val="844"/>
              </a:spcBef>
              <a:buClr>
                <a:srgbClr val="1F497D"/>
              </a:buClr>
            </a:pPr>
            <a:r>
              <a:rPr lang="en-GB" sz="1313" b="1" kern="0" dirty="0">
                <a:solidFill>
                  <a:srgbClr val="8064A2">
                    <a:lumMod val="75000"/>
                  </a:srgbClr>
                </a:solidFill>
                <a:latin typeface="Arial" panose="020B0604020202020204" pitchFamily="34" charset="0"/>
                <a:cs typeface="Arial"/>
                <a:sym typeface="Arial"/>
              </a:rPr>
              <a:t>31% (3)</a:t>
            </a:r>
            <a:endParaRPr lang="en-US" sz="1313" b="1" kern="0" dirty="0">
              <a:solidFill>
                <a:srgbClr val="8064A2">
                  <a:lumMod val="75000"/>
                </a:srgbClr>
              </a:solidFill>
              <a:latin typeface="Arial" panose="020B0604020202020204" pitchFamily="34" charset="0"/>
              <a:cs typeface="Arial"/>
              <a:sym typeface="Arial"/>
            </a:endParaRPr>
          </a:p>
        </p:txBody>
      </p:sp>
      <p:sp>
        <p:nvSpPr>
          <p:cNvPr id="80" name="Rectangle 79">
            <a:extLst>
              <a:ext uri="{FF2B5EF4-FFF2-40B4-BE49-F238E27FC236}">
                <a16:creationId xmlns:a16="http://schemas.microsoft.com/office/drawing/2014/main" id="{77406344-D237-4D0A-9DB4-686D8AFC980A}"/>
              </a:ext>
            </a:extLst>
          </p:cNvPr>
          <p:cNvSpPr/>
          <p:nvPr/>
        </p:nvSpPr>
        <p:spPr>
          <a:xfrm>
            <a:off x="11186716" y="3037477"/>
            <a:ext cx="587336" cy="181845"/>
          </a:xfrm>
          <a:prstGeom prst="rect">
            <a:avLst/>
          </a:prstGeom>
        </p:spPr>
        <p:txBody>
          <a:bodyPr wrap="square" lIns="0" tIns="0" rIns="0" bIns="0">
            <a:spAutoFit/>
          </a:bodyPr>
          <a:lstStyle/>
          <a:p>
            <a:pPr algn="ctr" defTabSz="857250">
              <a:lnSpc>
                <a:spcPct val="90000"/>
              </a:lnSpc>
              <a:spcBef>
                <a:spcPts val="844"/>
              </a:spcBef>
              <a:buClr>
                <a:srgbClr val="1F497D"/>
              </a:buClr>
            </a:pPr>
            <a:r>
              <a:rPr lang="en-GB" sz="1313" b="1" kern="0" dirty="0">
                <a:solidFill>
                  <a:srgbClr val="8064A2">
                    <a:lumMod val="75000"/>
                  </a:srgbClr>
                </a:solidFill>
                <a:latin typeface="Arial" panose="020B0604020202020204" pitchFamily="34" charset="0"/>
                <a:cs typeface="Arial"/>
                <a:sym typeface="Arial"/>
              </a:rPr>
              <a:t>33% (2)</a:t>
            </a:r>
            <a:endParaRPr lang="en-US" sz="1313" b="1" kern="0" dirty="0">
              <a:solidFill>
                <a:srgbClr val="8064A2">
                  <a:lumMod val="75000"/>
                </a:srgbClr>
              </a:solidFill>
              <a:latin typeface="Arial" panose="020B0604020202020204" pitchFamily="34" charset="0"/>
              <a:cs typeface="Arial"/>
              <a:sym typeface="Arial"/>
            </a:endParaRPr>
          </a:p>
        </p:txBody>
      </p:sp>
      <p:sp>
        <p:nvSpPr>
          <p:cNvPr id="82" name="Rectangle 81">
            <a:extLst>
              <a:ext uri="{FF2B5EF4-FFF2-40B4-BE49-F238E27FC236}">
                <a16:creationId xmlns:a16="http://schemas.microsoft.com/office/drawing/2014/main" id="{D1DB7B2E-2C9B-46EA-A88B-BD836340A612}"/>
              </a:ext>
            </a:extLst>
          </p:cNvPr>
          <p:cNvSpPr/>
          <p:nvPr/>
        </p:nvSpPr>
        <p:spPr>
          <a:xfrm>
            <a:off x="11186716" y="3442964"/>
            <a:ext cx="587336" cy="181845"/>
          </a:xfrm>
          <a:prstGeom prst="rect">
            <a:avLst/>
          </a:prstGeom>
        </p:spPr>
        <p:txBody>
          <a:bodyPr wrap="square" lIns="0" tIns="0" rIns="0" bIns="0">
            <a:spAutoFit/>
          </a:bodyPr>
          <a:lstStyle/>
          <a:p>
            <a:pPr algn="ctr" defTabSz="857250">
              <a:lnSpc>
                <a:spcPct val="90000"/>
              </a:lnSpc>
              <a:spcBef>
                <a:spcPts val="844"/>
              </a:spcBef>
              <a:buClr>
                <a:srgbClr val="1F497D"/>
              </a:buClr>
            </a:pPr>
            <a:r>
              <a:rPr lang="en-GB" sz="1313" b="1" kern="0" dirty="0">
                <a:solidFill>
                  <a:srgbClr val="8064A2">
                    <a:lumMod val="75000"/>
                  </a:srgbClr>
                </a:solidFill>
                <a:latin typeface="Arial" panose="020B0604020202020204" pitchFamily="34" charset="0"/>
                <a:cs typeface="Arial"/>
                <a:sym typeface="Arial"/>
              </a:rPr>
              <a:t>22% (4)</a:t>
            </a:r>
            <a:endParaRPr lang="en-US" sz="1313" b="1" kern="0" dirty="0">
              <a:solidFill>
                <a:srgbClr val="8064A2">
                  <a:lumMod val="75000"/>
                </a:srgbClr>
              </a:solidFill>
              <a:latin typeface="Arial" panose="020B0604020202020204" pitchFamily="34" charset="0"/>
              <a:cs typeface="Arial"/>
              <a:sym typeface="Arial"/>
            </a:endParaRPr>
          </a:p>
        </p:txBody>
      </p:sp>
      <p:sp>
        <p:nvSpPr>
          <p:cNvPr id="83" name="Rectangle 82">
            <a:extLst>
              <a:ext uri="{FF2B5EF4-FFF2-40B4-BE49-F238E27FC236}">
                <a16:creationId xmlns:a16="http://schemas.microsoft.com/office/drawing/2014/main" id="{C237C24A-AD45-4167-83E0-CA8B9EA63787}"/>
              </a:ext>
            </a:extLst>
          </p:cNvPr>
          <p:cNvSpPr/>
          <p:nvPr/>
        </p:nvSpPr>
        <p:spPr>
          <a:xfrm>
            <a:off x="11186716" y="3840435"/>
            <a:ext cx="587336" cy="181845"/>
          </a:xfrm>
          <a:prstGeom prst="rect">
            <a:avLst/>
          </a:prstGeom>
        </p:spPr>
        <p:txBody>
          <a:bodyPr wrap="square" lIns="0" tIns="0" rIns="0" bIns="0">
            <a:spAutoFit/>
          </a:bodyPr>
          <a:lstStyle/>
          <a:p>
            <a:pPr algn="ctr" defTabSz="857250">
              <a:lnSpc>
                <a:spcPct val="90000"/>
              </a:lnSpc>
              <a:spcBef>
                <a:spcPts val="844"/>
              </a:spcBef>
              <a:buClr>
                <a:srgbClr val="1F497D"/>
              </a:buClr>
            </a:pPr>
            <a:r>
              <a:rPr lang="en-GB" sz="1313" b="1" kern="0" dirty="0">
                <a:solidFill>
                  <a:srgbClr val="8064A2">
                    <a:lumMod val="75000"/>
                  </a:srgbClr>
                </a:solidFill>
                <a:latin typeface="Arial" panose="020B0604020202020204" pitchFamily="34" charset="0"/>
                <a:cs typeface="Arial"/>
                <a:sym typeface="Arial"/>
              </a:rPr>
              <a:t>21% (5)</a:t>
            </a:r>
            <a:endParaRPr lang="en-US" sz="1313" b="1" kern="0" dirty="0">
              <a:solidFill>
                <a:srgbClr val="8064A2">
                  <a:lumMod val="75000"/>
                </a:srgbClr>
              </a:solidFill>
              <a:latin typeface="Arial" panose="020B0604020202020204" pitchFamily="34" charset="0"/>
              <a:cs typeface="Arial"/>
              <a:sym typeface="Arial"/>
            </a:endParaRPr>
          </a:p>
        </p:txBody>
      </p:sp>
      <p:sp>
        <p:nvSpPr>
          <p:cNvPr id="84" name="Rectangle 83">
            <a:extLst>
              <a:ext uri="{FF2B5EF4-FFF2-40B4-BE49-F238E27FC236}">
                <a16:creationId xmlns:a16="http://schemas.microsoft.com/office/drawing/2014/main" id="{B79E9E50-852E-4964-8AA6-552CB8484261}"/>
              </a:ext>
            </a:extLst>
          </p:cNvPr>
          <p:cNvSpPr/>
          <p:nvPr/>
        </p:nvSpPr>
        <p:spPr>
          <a:xfrm>
            <a:off x="11186716" y="4281260"/>
            <a:ext cx="587336" cy="181845"/>
          </a:xfrm>
          <a:prstGeom prst="rect">
            <a:avLst/>
          </a:prstGeom>
        </p:spPr>
        <p:txBody>
          <a:bodyPr wrap="square" lIns="0" tIns="0" rIns="0" bIns="0">
            <a:spAutoFit/>
          </a:bodyPr>
          <a:lstStyle/>
          <a:p>
            <a:pPr algn="ctr" defTabSz="857250">
              <a:lnSpc>
                <a:spcPct val="90000"/>
              </a:lnSpc>
              <a:spcBef>
                <a:spcPts val="844"/>
              </a:spcBef>
              <a:buClr>
                <a:srgbClr val="1F497D"/>
              </a:buClr>
            </a:pPr>
            <a:r>
              <a:rPr lang="en-GB" sz="1313" b="1" kern="0" dirty="0">
                <a:solidFill>
                  <a:srgbClr val="8064A2">
                    <a:lumMod val="75000"/>
                  </a:srgbClr>
                </a:solidFill>
                <a:latin typeface="Arial" panose="020B0604020202020204" pitchFamily="34" charset="0"/>
                <a:cs typeface="Arial"/>
                <a:sym typeface="Arial"/>
              </a:rPr>
              <a:t>18% (6)</a:t>
            </a:r>
            <a:endParaRPr lang="en-US" sz="1313" b="1" kern="0" dirty="0">
              <a:solidFill>
                <a:srgbClr val="8064A2">
                  <a:lumMod val="75000"/>
                </a:srgbClr>
              </a:solidFill>
              <a:latin typeface="Arial" panose="020B0604020202020204" pitchFamily="34" charset="0"/>
              <a:cs typeface="Arial"/>
              <a:sym typeface="Arial"/>
            </a:endParaRPr>
          </a:p>
        </p:txBody>
      </p:sp>
      <p:sp>
        <p:nvSpPr>
          <p:cNvPr id="85" name="Rectangle 84">
            <a:extLst>
              <a:ext uri="{FF2B5EF4-FFF2-40B4-BE49-F238E27FC236}">
                <a16:creationId xmlns:a16="http://schemas.microsoft.com/office/drawing/2014/main" id="{8C81EE5D-3E56-4517-B1D9-23095D9B1713}"/>
              </a:ext>
            </a:extLst>
          </p:cNvPr>
          <p:cNvSpPr/>
          <p:nvPr/>
        </p:nvSpPr>
        <p:spPr>
          <a:xfrm>
            <a:off x="11186716" y="4719785"/>
            <a:ext cx="587336" cy="181845"/>
          </a:xfrm>
          <a:prstGeom prst="rect">
            <a:avLst/>
          </a:prstGeom>
        </p:spPr>
        <p:txBody>
          <a:bodyPr wrap="square" lIns="0" tIns="0" rIns="0" bIns="0">
            <a:spAutoFit/>
          </a:bodyPr>
          <a:lstStyle/>
          <a:p>
            <a:pPr algn="ctr" defTabSz="857250">
              <a:lnSpc>
                <a:spcPct val="90000"/>
              </a:lnSpc>
              <a:spcBef>
                <a:spcPts val="844"/>
              </a:spcBef>
              <a:buClr>
                <a:srgbClr val="1F497D"/>
              </a:buClr>
            </a:pPr>
            <a:r>
              <a:rPr lang="en-GB" sz="1313" b="1" kern="0" dirty="0">
                <a:solidFill>
                  <a:srgbClr val="8064A2">
                    <a:lumMod val="75000"/>
                  </a:srgbClr>
                </a:solidFill>
                <a:latin typeface="Arial" panose="020B0604020202020204" pitchFamily="34" charset="0"/>
                <a:cs typeface="Arial"/>
                <a:sym typeface="Arial"/>
              </a:rPr>
              <a:t>8% (7)</a:t>
            </a:r>
            <a:endParaRPr lang="en-US" sz="1313" b="1" kern="0" dirty="0">
              <a:solidFill>
                <a:srgbClr val="8064A2">
                  <a:lumMod val="75000"/>
                </a:srgbClr>
              </a:solidFill>
              <a:latin typeface="Arial" panose="020B0604020202020204" pitchFamily="34" charset="0"/>
              <a:cs typeface="Arial"/>
              <a:sym typeface="Arial"/>
            </a:endParaRPr>
          </a:p>
        </p:txBody>
      </p:sp>
      <p:sp>
        <p:nvSpPr>
          <p:cNvPr id="43" name="AtkComment14/06/2021">
            <a:extLst>
              <a:ext uri="{FF2B5EF4-FFF2-40B4-BE49-F238E27FC236}">
                <a16:creationId xmlns:a16="http://schemas.microsoft.com/office/drawing/2014/main" id="{1EF4A477-0FCE-4E42-8B76-DE8F33F58348}"/>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Becky</a:t>
            </a:r>
          </a:p>
        </p:txBody>
      </p:sp>
    </p:spTree>
    <p:extLst>
      <p:ext uri="{BB962C8B-B14F-4D97-AF65-F5344CB8AC3E}">
        <p14:creationId xmlns:p14="http://schemas.microsoft.com/office/powerpoint/2010/main" val="117070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70EBF2-D1B0-4626-A7AE-F32D0F898AC7}"/>
              </a:ext>
            </a:extLst>
          </p:cNvPr>
          <p:cNvGraphicFramePr>
            <a:graphicFrameLocks noChangeAspect="1"/>
          </p:cNvGraphicFramePr>
          <p:nvPr>
            <p:custDataLst>
              <p:tags r:id="rId2"/>
            </p:custDataLst>
            <p:extLst>
              <p:ext uri="{D42A27DB-BD31-4B8C-83A1-F6EECF244321}">
                <p14:modId xmlns:p14="http://schemas.microsoft.com/office/powerpoint/2010/main" val="471820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69"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D770EBF2-D1B0-4626-A7AE-F32D0F898A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B83734E-9CD5-4C04-A9F8-44636CEE497D}"/>
              </a:ext>
            </a:extLst>
          </p:cNvPr>
          <p:cNvSpPr>
            <a:spLocks noGrp="1"/>
          </p:cNvSpPr>
          <p:nvPr>
            <p:ph type="title"/>
          </p:nvPr>
        </p:nvSpPr>
        <p:spPr/>
        <p:txBody>
          <a:bodyPr vert="horz"/>
          <a:lstStyle/>
          <a:p>
            <a:r>
              <a:rPr lang="en-GB" dirty="0"/>
              <a:t>Discussion:</a:t>
            </a:r>
            <a:br>
              <a:rPr lang="en-GB" dirty="0"/>
            </a:br>
            <a:r>
              <a:rPr lang="en-GB" dirty="0"/>
              <a:t>Please use the comments box</a:t>
            </a:r>
          </a:p>
        </p:txBody>
      </p:sp>
      <p:sp>
        <p:nvSpPr>
          <p:cNvPr id="10" name="TextBox 9">
            <a:extLst>
              <a:ext uri="{FF2B5EF4-FFF2-40B4-BE49-F238E27FC236}">
                <a16:creationId xmlns:a16="http://schemas.microsoft.com/office/drawing/2014/main" id="{5CCD7D57-F0A2-4F01-929A-314C0E310F89}"/>
              </a:ext>
            </a:extLst>
          </p:cNvPr>
          <p:cNvSpPr txBox="1"/>
          <p:nvPr/>
        </p:nvSpPr>
        <p:spPr>
          <a:xfrm>
            <a:off x="3865605" y="1210960"/>
            <a:ext cx="7255476" cy="2390334"/>
          </a:xfrm>
          <a:prstGeom prst="rect">
            <a:avLst/>
          </a:prstGeom>
          <a:noFill/>
        </p:spPr>
        <p:txBody>
          <a:bodyPr wrap="square" lIns="0" tIns="0" rIns="0" bIns="0" rtlCol="0">
            <a:spAutoFit/>
          </a:bodyPr>
          <a:lstStyle/>
          <a:p>
            <a:pPr algn="l">
              <a:lnSpc>
                <a:spcPct val="150000"/>
              </a:lnSpc>
            </a:pPr>
            <a:r>
              <a:rPr lang="en-GB" sz="3600" b="1" i="1" dirty="0">
                <a:solidFill>
                  <a:schemeClr val="tx2"/>
                </a:solidFill>
              </a:rPr>
              <a:t>What are your barriers to implementing a supplier </a:t>
            </a:r>
            <a:r>
              <a:rPr lang="en-GB" sz="3600" b="1" i="1">
                <a:solidFill>
                  <a:schemeClr val="tx2"/>
                </a:solidFill>
              </a:rPr>
              <a:t>diversity program?</a:t>
            </a:r>
            <a:endParaRPr lang="en-GB" sz="3600" b="1" i="1" dirty="0">
              <a:solidFill>
                <a:schemeClr val="tx2"/>
              </a:solidFill>
            </a:endParaRPr>
          </a:p>
        </p:txBody>
      </p:sp>
      <p:sp>
        <p:nvSpPr>
          <p:cNvPr id="5" name="AtkComment14/06/2021">
            <a:extLst>
              <a:ext uri="{FF2B5EF4-FFF2-40B4-BE49-F238E27FC236}">
                <a16:creationId xmlns:a16="http://schemas.microsoft.com/office/drawing/2014/main" id="{E333A468-C081-4B54-8124-DB08BAB5366D}"/>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Becky</a:t>
            </a:r>
          </a:p>
        </p:txBody>
      </p:sp>
    </p:spTree>
    <p:extLst>
      <p:ext uri="{BB962C8B-B14F-4D97-AF65-F5344CB8AC3E}">
        <p14:creationId xmlns:p14="http://schemas.microsoft.com/office/powerpoint/2010/main" val="3750187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3E0D0B-B2EE-4354-BF97-4ADBE0EBEDE8}"/>
              </a:ext>
            </a:extLst>
          </p:cNvPr>
          <p:cNvGraphicFramePr>
            <a:graphicFrameLocks noChangeAspect="1"/>
          </p:cNvGraphicFramePr>
          <p:nvPr>
            <p:custDataLst>
              <p:tags r:id="rId2"/>
            </p:custDataLst>
            <p:extLst>
              <p:ext uri="{D42A27DB-BD31-4B8C-83A1-F6EECF244321}">
                <p14:modId xmlns:p14="http://schemas.microsoft.com/office/powerpoint/2010/main" val="581818771"/>
              </p:ext>
            </p:extLst>
          </p:nvPr>
        </p:nvGraphicFramePr>
        <p:xfrm>
          <a:off x="1525489" y="1489"/>
          <a:ext cx="1489" cy="1489"/>
        </p:xfrm>
        <a:graphic>
          <a:graphicData uri="http://schemas.openxmlformats.org/presentationml/2006/ole">
            <mc:AlternateContent xmlns:mc="http://schemas.openxmlformats.org/markup-compatibility/2006">
              <mc:Choice xmlns:v="urn:schemas-microsoft-com:vml" Requires="v">
                <p:oleObj spid="_x0000_s60417" name="think-cell Slide" r:id="rId51" imgW="473" imgH="473" progId="TCLayout.ActiveDocument.1">
                  <p:embed/>
                </p:oleObj>
              </mc:Choice>
              <mc:Fallback>
                <p:oleObj name="think-cell Slide" r:id="rId51" imgW="473" imgH="473" progId="TCLayout.ActiveDocument.1">
                  <p:embed/>
                  <p:pic>
                    <p:nvPicPr>
                      <p:cNvPr id="4" name="Object 3" hidden="1">
                        <a:extLst>
                          <a:ext uri="{FF2B5EF4-FFF2-40B4-BE49-F238E27FC236}">
                            <a16:creationId xmlns:a16="http://schemas.microsoft.com/office/drawing/2014/main" id="{6A3E0D0B-B2EE-4354-BF97-4ADBE0EBEDE8}"/>
                          </a:ext>
                        </a:extLst>
                      </p:cNvPr>
                      <p:cNvPicPr/>
                      <p:nvPr/>
                    </p:nvPicPr>
                    <p:blipFill>
                      <a:blip r:embed="rId52"/>
                      <a:stretch>
                        <a:fillRect/>
                      </a:stretch>
                    </p:blipFill>
                    <p:spPr>
                      <a:xfrm>
                        <a:off x="1525489" y="1489"/>
                        <a:ext cx="1489" cy="148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7B373F5-E09E-4C23-981E-97D3A8EC88BE}"/>
              </a:ext>
            </a:extLst>
          </p:cNvPr>
          <p:cNvSpPr/>
          <p:nvPr>
            <p:custDataLst>
              <p:tags r:id="rId3"/>
            </p:custDataLst>
          </p:nvPr>
        </p:nvSpPr>
        <p:spPr>
          <a:xfrm>
            <a:off x="0" y="0"/>
            <a:ext cx="148828"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857250">
              <a:buClr>
                <a:srgbClr val="000000"/>
              </a:buClr>
            </a:pPr>
            <a:endParaRPr lang="en-GB" sz="1125" kern="0" dirty="0">
              <a:solidFill>
                <a:srgbClr val="FFFFFF"/>
              </a:solidFill>
              <a:latin typeface="Arial"/>
              <a:sym typeface="+mn-lt"/>
            </a:endParaRPr>
          </a:p>
        </p:txBody>
      </p:sp>
      <p:sp>
        <p:nvSpPr>
          <p:cNvPr id="52" name="Rectangle 51">
            <a:extLst>
              <a:ext uri="{FF2B5EF4-FFF2-40B4-BE49-F238E27FC236}">
                <a16:creationId xmlns:a16="http://schemas.microsoft.com/office/drawing/2014/main" id="{3218413C-0ADF-4734-9705-41150EDFD95C}"/>
              </a:ext>
            </a:extLst>
          </p:cNvPr>
          <p:cNvSpPr/>
          <p:nvPr/>
        </p:nvSpPr>
        <p:spPr>
          <a:xfrm>
            <a:off x="6611029" y="1679575"/>
            <a:ext cx="5211878" cy="1243013"/>
          </a:xfrm>
          <a:prstGeom prst="rect">
            <a:avLst/>
          </a:prstGeom>
          <a:solidFill>
            <a:srgbClr val="DDD0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buClr>
                <a:srgbClr val="000000"/>
              </a:buClr>
            </a:pPr>
            <a:endParaRPr lang="en-GB" sz="1313" kern="0">
              <a:solidFill>
                <a:srgbClr val="FFFFFF"/>
              </a:solidFill>
              <a:latin typeface="Arial"/>
              <a:sym typeface="Arial"/>
            </a:endParaRPr>
          </a:p>
        </p:txBody>
      </p:sp>
      <p:sp>
        <p:nvSpPr>
          <p:cNvPr id="48" name="Rectangle 47">
            <a:extLst>
              <a:ext uri="{FF2B5EF4-FFF2-40B4-BE49-F238E27FC236}">
                <a16:creationId xmlns:a16="http://schemas.microsoft.com/office/drawing/2014/main" id="{C65C4570-8CE0-44D7-AE01-544F65E924EA}"/>
              </a:ext>
            </a:extLst>
          </p:cNvPr>
          <p:cNvSpPr/>
          <p:nvPr/>
        </p:nvSpPr>
        <p:spPr>
          <a:xfrm>
            <a:off x="332359" y="1681163"/>
            <a:ext cx="3158531" cy="1423988"/>
          </a:xfrm>
          <a:prstGeom prst="rect">
            <a:avLst/>
          </a:prstGeom>
          <a:solidFill>
            <a:srgbClr val="DDD0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buClr>
                <a:srgbClr val="000000"/>
              </a:buClr>
            </a:pPr>
            <a:endParaRPr lang="en-GB" sz="1313" kern="0">
              <a:solidFill>
                <a:srgbClr val="FFFFFF"/>
              </a:solidFill>
              <a:latin typeface="Arial"/>
              <a:sym typeface="Arial"/>
            </a:endParaRPr>
          </a:p>
        </p:txBody>
      </p:sp>
      <p:sp>
        <p:nvSpPr>
          <p:cNvPr id="62" name="Rectangle 61">
            <a:extLst>
              <a:ext uri="{FF2B5EF4-FFF2-40B4-BE49-F238E27FC236}">
                <a16:creationId xmlns:a16="http://schemas.microsoft.com/office/drawing/2014/main" id="{F0A17AE8-F4DA-4271-BF58-C5D3FB84828C}"/>
              </a:ext>
            </a:extLst>
          </p:cNvPr>
          <p:cNvSpPr/>
          <p:nvPr/>
        </p:nvSpPr>
        <p:spPr>
          <a:xfrm>
            <a:off x="4659086" y="1678570"/>
            <a:ext cx="1983406" cy="4708521"/>
          </a:xfrm>
          <a:custGeom>
            <a:avLst/>
            <a:gdLst>
              <a:gd name="connsiteX0" fmla="*/ 0 w 6115049"/>
              <a:gd name="connsiteY0" fmla="*/ 0 h 1041331"/>
              <a:gd name="connsiteX1" fmla="*/ 6115049 w 6115049"/>
              <a:gd name="connsiteY1" fmla="*/ 0 h 1041331"/>
              <a:gd name="connsiteX2" fmla="*/ 6115049 w 6115049"/>
              <a:gd name="connsiteY2" fmla="*/ 1041331 h 1041331"/>
              <a:gd name="connsiteX3" fmla="*/ 0 w 6115049"/>
              <a:gd name="connsiteY3" fmla="*/ 1041331 h 1041331"/>
              <a:gd name="connsiteX4" fmla="*/ 0 w 6115049"/>
              <a:gd name="connsiteY4" fmla="*/ 0 h 1041331"/>
              <a:gd name="connsiteX0" fmla="*/ 5592932 w 6115049"/>
              <a:gd name="connsiteY0" fmla="*/ 0 h 4237292"/>
              <a:gd name="connsiteX1" fmla="*/ 6115049 w 6115049"/>
              <a:gd name="connsiteY1" fmla="*/ 3195961 h 4237292"/>
              <a:gd name="connsiteX2" fmla="*/ 6115049 w 6115049"/>
              <a:gd name="connsiteY2" fmla="*/ 4237292 h 4237292"/>
              <a:gd name="connsiteX3" fmla="*/ 0 w 6115049"/>
              <a:gd name="connsiteY3" fmla="*/ 4237292 h 4237292"/>
              <a:gd name="connsiteX4" fmla="*/ 5592932 w 6115049"/>
              <a:gd name="connsiteY4" fmla="*/ 0 h 4237292"/>
              <a:gd name="connsiteX0" fmla="*/ 2121763 w 2643880"/>
              <a:gd name="connsiteY0" fmla="*/ 0 h 4237292"/>
              <a:gd name="connsiteX1" fmla="*/ 2643880 w 2643880"/>
              <a:gd name="connsiteY1" fmla="*/ 3195961 h 4237292"/>
              <a:gd name="connsiteX2" fmla="*/ 2643880 w 2643880"/>
              <a:gd name="connsiteY2" fmla="*/ 4237292 h 4237292"/>
              <a:gd name="connsiteX3" fmla="*/ 0 w 2643880"/>
              <a:gd name="connsiteY3" fmla="*/ 979187 h 4237292"/>
              <a:gd name="connsiteX4" fmla="*/ 2121763 w 2643880"/>
              <a:gd name="connsiteY4" fmla="*/ 0 h 4237292"/>
              <a:gd name="connsiteX0" fmla="*/ 2121763 w 2643880"/>
              <a:gd name="connsiteY0" fmla="*/ 0 h 3953207"/>
              <a:gd name="connsiteX1" fmla="*/ 2643880 w 2643880"/>
              <a:gd name="connsiteY1" fmla="*/ 3195961 h 3953207"/>
              <a:gd name="connsiteX2" fmla="*/ 2137853 w 2643880"/>
              <a:gd name="connsiteY2" fmla="*/ 3953207 h 3953207"/>
              <a:gd name="connsiteX3" fmla="*/ 0 w 2643880"/>
              <a:gd name="connsiteY3" fmla="*/ 979187 h 3953207"/>
              <a:gd name="connsiteX4" fmla="*/ 2121763 w 2643880"/>
              <a:gd name="connsiteY4" fmla="*/ 0 h 3953207"/>
              <a:gd name="connsiteX0" fmla="*/ 2121763 w 2643880"/>
              <a:gd name="connsiteY0" fmla="*/ 0 h 3891064"/>
              <a:gd name="connsiteX1" fmla="*/ 2643880 w 2643880"/>
              <a:gd name="connsiteY1" fmla="*/ 3195961 h 3891064"/>
              <a:gd name="connsiteX2" fmla="*/ 2137853 w 2643880"/>
              <a:gd name="connsiteY2" fmla="*/ 3891064 h 3891064"/>
              <a:gd name="connsiteX3" fmla="*/ 0 w 2643880"/>
              <a:gd name="connsiteY3" fmla="*/ 979187 h 3891064"/>
              <a:gd name="connsiteX4" fmla="*/ 2121763 w 2643880"/>
              <a:gd name="connsiteY4" fmla="*/ 0 h 3891064"/>
              <a:gd name="connsiteX0" fmla="*/ 2040254 w 2562371"/>
              <a:gd name="connsiteY0" fmla="*/ 0 h 3891064"/>
              <a:gd name="connsiteX1" fmla="*/ 2562371 w 2562371"/>
              <a:gd name="connsiteY1" fmla="*/ 3195961 h 3891064"/>
              <a:gd name="connsiteX2" fmla="*/ 2056344 w 2562371"/>
              <a:gd name="connsiteY2" fmla="*/ 3891064 h 3891064"/>
              <a:gd name="connsiteX3" fmla="*/ 0 w 2562371"/>
              <a:gd name="connsiteY3" fmla="*/ 823801 h 3891064"/>
              <a:gd name="connsiteX4" fmla="*/ 2040254 w 2562371"/>
              <a:gd name="connsiteY4" fmla="*/ 0 h 3891064"/>
              <a:gd name="connsiteX0" fmla="*/ 2040254 w 2562371"/>
              <a:gd name="connsiteY0" fmla="*/ 0 h 3713480"/>
              <a:gd name="connsiteX1" fmla="*/ 2562371 w 2562371"/>
              <a:gd name="connsiteY1" fmla="*/ 3195961 h 3713480"/>
              <a:gd name="connsiteX2" fmla="*/ 2002004 w 2562371"/>
              <a:gd name="connsiteY2" fmla="*/ 3713480 h 3713480"/>
              <a:gd name="connsiteX3" fmla="*/ 0 w 2562371"/>
              <a:gd name="connsiteY3" fmla="*/ 823801 h 3713480"/>
              <a:gd name="connsiteX4" fmla="*/ 2040254 w 2562371"/>
              <a:gd name="connsiteY4" fmla="*/ 0 h 3713480"/>
              <a:gd name="connsiteX0" fmla="*/ 2067424 w 2589541"/>
              <a:gd name="connsiteY0" fmla="*/ 0 h 3713480"/>
              <a:gd name="connsiteX1" fmla="*/ 2589541 w 2589541"/>
              <a:gd name="connsiteY1" fmla="*/ 3195961 h 3713480"/>
              <a:gd name="connsiteX2" fmla="*/ 2029174 w 2589541"/>
              <a:gd name="connsiteY2" fmla="*/ 3713480 h 3713480"/>
              <a:gd name="connsiteX3" fmla="*/ 0 w 2589541"/>
              <a:gd name="connsiteY3" fmla="*/ 712811 h 3713480"/>
              <a:gd name="connsiteX4" fmla="*/ 2067424 w 2589541"/>
              <a:gd name="connsiteY4" fmla="*/ 0 h 3713480"/>
              <a:gd name="connsiteX0" fmla="*/ 1339346 w 1861463"/>
              <a:gd name="connsiteY0" fmla="*/ 0 h 3713480"/>
              <a:gd name="connsiteX1" fmla="*/ 1861463 w 1861463"/>
              <a:gd name="connsiteY1" fmla="*/ 3195961 h 3713480"/>
              <a:gd name="connsiteX2" fmla="*/ 1301096 w 1861463"/>
              <a:gd name="connsiteY2" fmla="*/ 3713480 h 3713480"/>
              <a:gd name="connsiteX3" fmla="*/ 0 w 1861463"/>
              <a:gd name="connsiteY3" fmla="*/ 422641 h 3713480"/>
              <a:gd name="connsiteX4" fmla="*/ 1339346 w 1861463"/>
              <a:gd name="connsiteY4" fmla="*/ 0 h 3713480"/>
              <a:gd name="connsiteX0" fmla="*/ 1339346 w 1754915"/>
              <a:gd name="connsiteY0" fmla="*/ 0 h 3713480"/>
              <a:gd name="connsiteX1" fmla="*/ 1754915 w 1754915"/>
              <a:gd name="connsiteY1" fmla="*/ 2666402 h 3713480"/>
              <a:gd name="connsiteX2" fmla="*/ 1301096 w 1754915"/>
              <a:gd name="connsiteY2" fmla="*/ 3713480 h 3713480"/>
              <a:gd name="connsiteX3" fmla="*/ 0 w 1754915"/>
              <a:gd name="connsiteY3" fmla="*/ 422641 h 3713480"/>
              <a:gd name="connsiteX4" fmla="*/ 1339346 w 1754915"/>
              <a:gd name="connsiteY4" fmla="*/ 0 h 3713480"/>
              <a:gd name="connsiteX0" fmla="*/ 1339346 w 1754915"/>
              <a:gd name="connsiteY0" fmla="*/ 0 h 3198430"/>
              <a:gd name="connsiteX1" fmla="*/ 1754915 w 1754915"/>
              <a:gd name="connsiteY1" fmla="*/ 2666402 h 3198430"/>
              <a:gd name="connsiteX2" fmla="*/ 1523070 w 1754915"/>
              <a:gd name="connsiteY2" fmla="*/ 3198430 h 3198430"/>
              <a:gd name="connsiteX3" fmla="*/ 0 w 1754915"/>
              <a:gd name="connsiteY3" fmla="*/ 422641 h 3198430"/>
              <a:gd name="connsiteX4" fmla="*/ 1339346 w 1754915"/>
              <a:gd name="connsiteY4" fmla="*/ 0 h 3198430"/>
              <a:gd name="connsiteX0" fmla="*/ 1339346 w 1754915"/>
              <a:gd name="connsiteY0" fmla="*/ 0 h 3198430"/>
              <a:gd name="connsiteX1" fmla="*/ 1754915 w 1754915"/>
              <a:gd name="connsiteY1" fmla="*/ 2666402 h 3198430"/>
              <a:gd name="connsiteX2" fmla="*/ 1372127 w 1754915"/>
              <a:gd name="connsiteY2" fmla="*/ 3198430 h 3198430"/>
              <a:gd name="connsiteX3" fmla="*/ 0 w 1754915"/>
              <a:gd name="connsiteY3" fmla="*/ 422641 h 3198430"/>
              <a:gd name="connsiteX4" fmla="*/ 1339346 w 1754915"/>
              <a:gd name="connsiteY4" fmla="*/ 0 h 3198430"/>
              <a:gd name="connsiteX0" fmla="*/ 1277596 w 1693165"/>
              <a:gd name="connsiteY0" fmla="*/ 0 h 3198430"/>
              <a:gd name="connsiteX1" fmla="*/ 1693165 w 1693165"/>
              <a:gd name="connsiteY1" fmla="*/ 2666402 h 3198430"/>
              <a:gd name="connsiteX2" fmla="*/ 1310377 w 1693165"/>
              <a:gd name="connsiteY2" fmla="*/ 3198430 h 3198430"/>
              <a:gd name="connsiteX3" fmla="*/ 0 w 1693165"/>
              <a:gd name="connsiteY3" fmla="*/ 296516 h 3198430"/>
              <a:gd name="connsiteX4" fmla="*/ 1277596 w 1693165"/>
              <a:gd name="connsiteY4" fmla="*/ 0 h 3198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165" h="3198430">
                <a:moveTo>
                  <a:pt x="1277596" y="0"/>
                </a:moveTo>
                <a:lnTo>
                  <a:pt x="1693165" y="2666402"/>
                </a:lnTo>
                <a:lnTo>
                  <a:pt x="1310377" y="3198430"/>
                </a:lnTo>
                <a:lnTo>
                  <a:pt x="0" y="296516"/>
                </a:lnTo>
                <a:lnTo>
                  <a:pt x="1277596"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buClr>
                <a:srgbClr val="000000"/>
              </a:buClr>
            </a:pPr>
            <a:endParaRPr lang="en-GB" sz="1313" kern="0">
              <a:solidFill>
                <a:srgbClr val="FFFFFF"/>
              </a:solidFill>
              <a:latin typeface="Arial"/>
              <a:sym typeface="Arial"/>
            </a:endParaRPr>
          </a:p>
        </p:txBody>
      </p:sp>
      <p:sp>
        <p:nvSpPr>
          <p:cNvPr id="3" name="Rectangle 2">
            <a:extLst>
              <a:ext uri="{FF2B5EF4-FFF2-40B4-BE49-F238E27FC236}">
                <a16:creationId xmlns:a16="http://schemas.microsoft.com/office/drawing/2014/main" id="{FC75D205-8280-4A56-959F-08634F3925F8}"/>
              </a:ext>
            </a:extLst>
          </p:cNvPr>
          <p:cNvSpPr/>
          <p:nvPr/>
        </p:nvSpPr>
        <p:spPr>
          <a:xfrm>
            <a:off x="3495030" y="1679575"/>
            <a:ext cx="26325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buClr>
                <a:srgbClr val="000000"/>
              </a:buClr>
            </a:pPr>
            <a:endParaRPr lang="en-GB" sz="1313" kern="0">
              <a:solidFill>
                <a:srgbClr val="FFFFFF"/>
              </a:solidFill>
              <a:latin typeface="Arial"/>
              <a:sym typeface="Arial"/>
            </a:endParaRPr>
          </a:p>
        </p:txBody>
      </p:sp>
      <p:sp>
        <p:nvSpPr>
          <p:cNvPr id="60" name="Rectangle 59">
            <a:extLst>
              <a:ext uri="{FF2B5EF4-FFF2-40B4-BE49-F238E27FC236}">
                <a16:creationId xmlns:a16="http://schemas.microsoft.com/office/drawing/2014/main" id="{AB87C4E5-E229-4545-B616-B07AAE875BC8}"/>
              </a:ext>
            </a:extLst>
          </p:cNvPr>
          <p:cNvSpPr/>
          <p:nvPr/>
        </p:nvSpPr>
        <p:spPr>
          <a:xfrm>
            <a:off x="6119654" y="5572125"/>
            <a:ext cx="5732858" cy="674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buClr>
                <a:srgbClr val="000000"/>
              </a:buClr>
            </a:pPr>
            <a:endParaRPr lang="en-GB" sz="1313" kern="0" dirty="0">
              <a:solidFill>
                <a:srgbClr val="FFFFFF"/>
              </a:solidFill>
              <a:latin typeface="Arial"/>
              <a:sym typeface="Arial"/>
            </a:endParaRPr>
          </a:p>
        </p:txBody>
      </p:sp>
      <p:sp>
        <p:nvSpPr>
          <p:cNvPr id="5" name="Google Shape;91;p6">
            <a:extLst>
              <a:ext uri="{FF2B5EF4-FFF2-40B4-BE49-F238E27FC236}">
                <a16:creationId xmlns:a16="http://schemas.microsoft.com/office/drawing/2014/main" id="{6DEF7AC6-17C9-4507-9739-E945510B5C1C}"/>
              </a:ext>
            </a:extLst>
          </p:cNvPr>
          <p:cNvSpPr txBox="1"/>
          <p:nvPr/>
        </p:nvSpPr>
        <p:spPr>
          <a:xfrm>
            <a:off x="357188" y="155183"/>
            <a:ext cx="11477625" cy="292992"/>
          </a:xfrm>
          <a:prstGeom prst="rect">
            <a:avLst/>
          </a:prstGeom>
          <a:noFill/>
          <a:ln>
            <a:noFill/>
          </a:ln>
        </p:spPr>
        <p:txBody>
          <a:bodyPr spcFirstLastPara="1" wrap="square" lIns="0" tIns="14156" rIns="0" bIns="0" anchor="t" anchorCtr="0">
            <a:noAutofit/>
          </a:bodyPr>
          <a:lstStyle/>
          <a:p>
            <a:pPr marL="12700" defTabSz="857250">
              <a:buClr>
                <a:srgbClr val="000000"/>
              </a:buClr>
            </a:pPr>
            <a:r>
              <a:rPr lang="en-US" sz="2250" kern="0" dirty="0">
                <a:solidFill>
                  <a:srgbClr val="554382"/>
                </a:solidFill>
                <a:latin typeface="Helvetica Neue"/>
                <a:ea typeface="Helvetica Neue"/>
                <a:cs typeface="Helvetica Neue"/>
                <a:sym typeface="Helvetica Neue"/>
              </a:rPr>
              <a:t>P&amp;G Suppliers report challenges meeting their objectives and delivering value, most notably difficulties in finding </a:t>
            </a:r>
            <a:r>
              <a:rPr lang="en-US" sz="2250" kern="0">
                <a:solidFill>
                  <a:srgbClr val="554382"/>
                </a:solidFill>
                <a:latin typeface="Helvetica Neue"/>
                <a:ea typeface="Helvetica Neue"/>
                <a:cs typeface="Helvetica Neue"/>
                <a:sym typeface="Helvetica Neue"/>
              </a:rPr>
              <a:t>suitable suppliers</a:t>
            </a:r>
            <a:endParaRPr sz="2250" kern="0" dirty="0">
              <a:solidFill>
                <a:srgbClr val="554382"/>
              </a:solidFill>
              <a:latin typeface="Helvetica Neue"/>
              <a:ea typeface="Helvetica Neue"/>
              <a:cs typeface="Helvetica Neue"/>
              <a:sym typeface="Helvetica Neue"/>
            </a:endParaRPr>
          </a:p>
        </p:txBody>
      </p:sp>
      <p:sp>
        <p:nvSpPr>
          <p:cNvPr id="6" name="Google Shape;92;p6">
            <a:extLst>
              <a:ext uri="{FF2B5EF4-FFF2-40B4-BE49-F238E27FC236}">
                <a16:creationId xmlns:a16="http://schemas.microsoft.com/office/drawing/2014/main" id="{90B4CEC0-D42A-4DAA-9C65-165244B046FE}"/>
              </a:ext>
            </a:extLst>
          </p:cNvPr>
          <p:cNvSpPr/>
          <p:nvPr/>
        </p:nvSpPr>
        <p:spPr>
          <a:xfrm>
            <a:off x="1860355" y="928688"/>
            <a:ext cx="8281987" cy="0"/>
          </a:xfrm>
          <a:custGeom>
            <a:avLst/>
            <a:gdLst/>
            <a:ahLst/>
            <a:cxnLst/>
            <a:rect l="l" t="t" r="r" b="b"/>
            <a:pathLst>
              <a:path w="8834120" h="120000" extrusionOk="0">
                <a:moveTo>
                  <a:pt x="0" y="0"/>
                </a:moveTo>
                <a:lnTo>
                  <a:pt x="8833985" y="0"/>
                </a:lnTo>
              </a:path>
            </a:pathLst>
          </a:custGeom>
          <a:noFill/>
          <a:ln w="57150" cap="flat" cmpd="sng">
            <a:solidFill>
              <a:srgbClr val="544382"/>
            </a:solidFill>
            <a:prstDash val="solid"/>
            <a:round/>
            <a:headEnd type="none" w="sm" len="sm"/>
            <a:tailEnd type="none" w="sm" len="sm"/>
          </a:ln>
        </p:spPr>
        <p:txBody>
          <a:bodyPr spcFirstLastPara="1" wrap="square" lIns="0" tIns="0" rIns="0" bIns="0" anchor="t" anchorCtr="0">
            <a:noAutofit/>
          </a:bodyPr>
          <a:lstStyle/>
          <a:p>
            <a:pPr defTabSz="857250">
              <a:buClr>
                <a:srgbClr val="000000"/>
              </a:buClr>
            </a:pPr>
            <a:endParaRPr sz="1500" kern="0">
              <a:solidFill>
                <a:srgbClr val="000000"/>
              </a:solidFill>
              <a:latin typeface="Calibri"/>
              <a:ea typeface="Calibri"/>
              <a:cs typeface="Calibri"/>
              <a:sym typeface="Calibri"/>
            </a:endParaRPr>
          </a:p>
        </p:txBody>
      </p:sp>
      <p:graphicFrame>
        <p:nvGraphicFramePr>
          <p:cNvPr id="115" name="Chart 114">
            <a:extLst>
              <a:ext uri="{FF2B5EF4-FFF2-40B4-BE49-F238E27FC236}">
                <a16:creationId xmlns:a16="http://schemas.microsoft.com/office/drawing/2014/main" id="{1BE617BA-F108-4DF6-B129-CA30A56DCC25}"/>
              </a:ext>
            </a:extLst>
          </p:cNvPr>
          <p:cNvGraphicFramePr/>
          <p:nvPr>
            <p:custDataLst>
              <p:tags r:id="rId4"/>
            </p:custDataLst>
            <p:extLst>
              <p:ext uri="{D42A27DB-BD31-4B8C-83A1-F6EECF244321}">
                <p14:modId xmlns:p14="http://schemas.microsoft.com/office/powerpoint/2010/main" val="4212115867"/>
              </p:ext>
            </p:extLst>
          </p:nvPr>
        </p:nvGraphicFramePr>
        <p:xfrm>
          <a:off x="3414713" y="1608138"/>
          <a:ext cx="2551112" cy="4787900"/>
        </p:xfrm>
        <a:graphic>
          <a:graphicData uri="http://schemas.openxmlformats.org/drawingml/2006/chart">
            <c:chart xmlns:c="http://schemas.openxmlformats.org/drawingml/2006/chart" xmlns:r="http://schemas.openxmlformats.org/officeDocument/2006/relationships" r:id="rId53"/>
          </a:graphicData>
        </a:graphic>
      </p:graphicFrame>
      <p:sp>
        <p:nvSpPr>
          <p:cNvPr id="114" name="Rectangle 113">
            <a:extLst>
              <a:ext uri="{FF2B5EF4-FFF2-40B4-BE49-F238E27FC236}">
                <a16:creationId xmlns:a16="http://schemas.microsoft.com/office/drawing/2014/main" id="{B0F84E1F-22F4-4A03-B0D6-CCA1103984ED}"/>
              </a:ext>
            </a:extLst>
          </p:cNvPr>
          <p:cNvSpPr/>
          <p:nvPr>
            <p:custDataLst>
              <p:tags r:id="rId5"/>
            </p:custDataLst>
          </p:nvPr>
        </p:nvSpPr>
        <p:spPr bwMode="auto">
          <a:xfrm>
            <a:off x="3045023" y="5456238"/>
            <a:ext cx="357188"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37D20AF5-A66B-4D5F-88F4-6A1320D5C8F4}" type="datetime'''''O''''''''''''''''''''''t''''''''''''h''''e''''''r'''''">
              <a:rPr lang="en-GB" altLang="en-US" sz="1125" kern="0">
                <a:solidFill>
                  <a:srgbClr val="000000"/>
                </a:solidFill>
                <a:latin typeface="Arial"/>
                <a:sym typeface="Arial"/>
              </a:rPr>
              <a:pPr algn="r" defTabSz="857250">
                <a:spcBef>
                  <a:spcPct val="0"/>
                </a:spcBef>
                <a:spcAft>
                  <a:spcPct val="0"/>
                </a:spcAft>
                <a:buClr>
                  <a:srgbClr val="000000"/>
                </a:buClr>
              </a:pPr>
              <a:t>Other</a:t>
            </a:fld>
            <a:endParaRPr lang="en-GB" sz="1125" kern="0" dirty="0">
              <a:solidFill>
                <a:srgbClr val="000000"/>
              </a:solidFill>
              <a:latin typeface="Arial"/>
              <a:sym typeface="+mn-lt"/>
            </a:endParaRPr>
          </a:p>
        </p:txBody>
      </p:sp>
      <p:sp>
        <p:nvSpPr>
          <p:cNvPr id="29" name="Rectangle 28">
            <a:extLst>
              <a:ext uri="{FF2B5EF4-FFF2-40B4-BE49-F238E27FC236}">
                <a16:creationId xmlns:a16="http://schemas.microsoft.com/office/drawing/2014/main" id="{29F2E1EC-E7B5-40DA-9064-C31CCDE05EEA}"/>
              </a:ext>
            </a:extLst>
          </p:cNvPr>
          <p:cNvSpPr/>
          <p:nvPr>
            <p:custDataLst>
              <p:tags r:id="rId6"/>
            </p:custDataLst>
          </p:nvPr>
        </p:nvSpPr>
        <p:spPr bwMode="gray">
          <a:xfrm>
            <a:off x="3830638" y="5980113"/>
            <a:ext cx="254000"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3D3665E8-20A2-470E-9597-83A61194F140}" type="datetime'''''''7%'''">
              <a:rPr lang="en-GB" altLang="en-US" sz="1125">
                <a:solidFill>
                  <a:srgbClr val="000000"/>
                </a:solidFill>
                <a:latin typeface="Arial"/>
                <a:sym typeface="+mn-lt"/>
              </a:rPr>
              <a:pPr defTabSz="857250">
                <a:lnSpc>
                  <a:spcPct val="90000"/>
                </a:lnSpc>
                <a:spcBef>
                  <a:spcPct val="0"/>
                </a:spcBef>
                <a:spcAft>
                  <a:spcPct val="0"/>
                </a:spcAft>
                <a:buClr>
                  <a:srgbClr val="000000"/>
                </a:buClr>
              </a:pPr>
              <a:t>7%</a:t>
            </a:fld>
            <a:endParaRPr lang="en-GB" sz="1125">
              <a:solidFill>
                <a:srgbClr val="000000"/>
              </a:solidFill>
              <a:latin typeface="Arial"/>
              <a:sym typeface="+mn-lt"/>
            </a:endParaRPr>
          </a:p>
        </p:txBody>
      </p:sp>
      <p:sp>
        <p:nvSpPr>
          <p:cNvPr id="61" name="Rectangle 60">
            <a:extLst>
              <a:ext uri="{FF2B5EF4-FFF2-40B4-BE49-F238E27FC236}">
                <a16:creationId xmlns:a16="http://schemas.microsoft.com/office/drawing/2014/main" id="{8A518B99-6927-49EC-BDC7-546EE61FB11B}"/>
              </a:ext>
            </a:extLst>
          </p:cNvPr>
          <p:cNvSpPr/>
          <p:nvPr>
            <p:custDataLst>
              <p:tags r:id="rId7"/>
            </p:custDataLst>
          </p:nvPr>
        </p:nvSpPr>
        <p:spPr bwMode="auto">
          <a:xfrm>
            <a:off x="1211262" y="2889250"/>
            <a:ext cx="2190750"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66BE1072-5D66-43B3-BF7E-6F2CC9B83052}" type="datetime'Ins''''uffi''ci''en''t ''''access ''to rel''evant'' data'''''">
              <a:rPr lang="en-GB" altLang="en-US" sz="1125" kern="0">
                <a:solidFill>
                  <a:srgbClr val="000000"/>
                </a:solidFill>
                <a:latin typeface="Arial"/>
                <a:sym typeface="Arial"/>
              </a:rPr>
              <a:pPr algn="r" defTabSz="857250">
                <a:spcBef>
                  <a:spcPct val="0"/>
                </a:spcBef>
                <a:spcAft>
                  <a:spcPct val="0"/>
                </a:spcAft>
                <a:buClr>
                  <a:srgbClr val="000000"/>
                </a:buClr>
              </a:pPr>
              <a:t>Insufficient access to relevant data</a:t>
            </a:fld>
            <a:endParaRPr lang="en-GB" sz="1125" kern="0">
              <a:solidFill>
                <a:srgbClr val="000000"/>
              </a:solidFill>
              <a:latin typeface="Arial"/>
              <a:sym typeface="+mn-lt"/>
            </a:endParaRPr>
          </a:p>
        </p:txBody>
      </p:sp>
      <p:sp>
        <p:nvSpPr>
          <p:cNvPr id="80" name="Rectangle 79">
            <a:extLst>
              <a:ext uri="{FF2B5EF4-FFF2-40B4-BE49-F238E27FC236}">
                <a16:creationId xmlns:a16="http://schemas.microsoft.com/office/drawing/2014/main" id="{1E2BB1C2-1614-4457-9148-F123F8A08364}"/>
              </a:ext>
            </a:extLst>
          </p:cNvPr>
          <p:cNvSpPr/>
          <p:nvPr>
            <p:custDataLst>
              <p:tags r:id="rId8"/>
            </p:custDataLst>
          </p:nvPr>
        </p:nvSpPr>
        <p:spPr bwMode="auto">
          <a:xfrm>
            <a:off x="806450" y="1776413"/>
            <a:ext cx="2595563" cy="3429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24E7FDFE-B6FF-4D43-9D25-243371F4E52B}" type="thinkcell&lt;?xml version=&quot;1.0&quot; encoding=&quot;UTF-16&quot; standalone=&quot;yes&quot;?&gt;&lt;root reqver=&quot;27037&quot;&gt;&lt;version val=&quot;32430&quot;/&gt;&lt;PersistentType&gt;&lt;m_guid val=&quot;ec36693b-d962-4bf7-b52a-5a4a8614c8bd&quot;/&gt;&lt;m_prec&gt;&lt;m_yearfmt&gt;&lt;begin val=&quot;0&quot;/&gt;&lt;end val=&quot;4&quot;/&gt;&lt;/m_yearfmt&gt;&lt;/m_prec&gt;&lt;/PersistentType&gt;&lt;/root&gt;">
              <a:rPr lang="en-GB" altLang="en-US" sz="1125" kern="0">
                <a:solidFill>
                  <a:srgbClr val="000000"/>
                </a:solidFill>
                <a:latin typeface="Arial"/>
                <a:sym typeface="Arial"/>
              </a:rPr>
              <a:pPr algn="r" defTabSz="857250">
                <a:spcBef>
                  <a:spcPct val="0"/>
                </a:spcBef>
                <a:spcAft>
                  <a:spcPct val="0"/>
                </a:spcAft>
                <a:buClr>
                  <a:srgbClr val="000000"/>
                </a:buClr>
              </a:pPr>
              <a:t>Difficulty in finding suppliers that 
meet the requirements of the programme</a:t>
            </a:fld>
            <a:endParaRPr lang="en-GB" sz="1125" kern="0">
              <a:solidFill>
                <a:srgbClr val="000000"/>
              </a:solidFill>
              <a:latin typeface="Arial"/>
              <a:sym typeface="+mn-lt"/>
            </a:endParaRPr>
          </a:p>
        </p:txBody>
      </p:sp>
      <p:sp>
        <p:nvSpPr>
          <p:cNvPr id="22" name="Rectangle 21">
            <a:extLst>
              <a:ext uri="{FF2B5EF4-FFF2-40B4-BE49-F238E27FC236}">
                <a16:creationId xmlns:a16="http://schemas.microsoft.com/office/drawing/2014/main" id="{200339D2-67E3-48C2-A44D-DFB36C5FEF7E}"/>
              </a:ext>
            </a:extLst>
          </p:cNvPr>
          <p:cNvSpPr/>
          <p:nvPr>
            <p:custDataLst>
              <p:tags r:id="rId9"/>
            </p:custDataLst>
          </p:nvPr>
        </p:nvSpPr>
        <p:spPr bwMode="gray">
          <a:xfrm>
            <a:off x="4984750" y="2898775"/>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AB7D2D27-6B4A-402E-B33A-14F1838CE8BF}" type="datetime'''''''''3''''''''''''''''''4''''''%'">
              <a:rPr lang="en-GB" altLang="en-US" sz="1125">
                <a:solidFill>
                  <a:srgbClr val="000000"/>
                </a:solidFill>
                <a:latin typeface="Arial"/>
                <a:sym typeface="+mn-lt"/>
              </a:rPr>
              <a:pPr defTabSz="857250">
                <a:lnSpc>
                  <a:spcPct val="90000"/>
                </a:lnSpc>
                <a:spcBef>
                  <a:spcPct val="0"/>
                </a:spcBef>
                <a:spcAft>
                  <a:spcPct val="0"/>
                </a:spcAft>
                <a:buClr>
                  <a:srgbClr val="000000"/>
                </a:buClr>
              </a:pPr>
              <a:t>34%</a:t>
            </a:fld>
            <a:endParaRPr lang="en-GB" sz="1125">
              <a:solidFill>
                <a:srgbClr val="000000"/>
              </a:solidFill>
              <a:latin typeface="Arial"/>
              <a:sym typeface="+mn-lt"/>
            </a:endParaRPr>
          </a:p>
        </p:txBody>
      </p:sp>
      <p:sp>
        <p:nvSpPr>
          <p:cNvPr id="64" name="Rectangle 63">
            <a:extLst>
              <a:ext uri="{FF2B5EF4-FFF2-40B4-BE49-F238E27FC236}">
                <a16:creationId xmlns:a16="http://schemas.microsoft.com/office/drawing/2014/main" id="{2482DFBB-1C41-4A69-B7B6-7F368F7F3521}"/>
              </a:ext>
            </a:extLst>
          </p:cNvPr>
          <p:cNvSpPr/>
          <p:nvPr>
            <p:custDataLst>
              <p:tags r:id="rId10"/>
            </p:custDataLst>
          </p:nvPr>
        </p:nvSpPr>
        <p:spPr bwMode="auto">
          <a:xfrm>
            <a:off x="996950" y="2289175"/>
            <a:ext cx="2405063" cy="3429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7AA512AE-B043-4C7C-8656-FE07203B5EB6}" type="thinkcell&lt;?xml version=&quot;1.0&quot; encoding=&quot;UTF-16&quot; standalone=&quot;yes&quot;?&gt;&lt;root reqver=&quot;27037&quot;&gt;&lt;version val=&quot;32430&quot;/&gt;&lt;PersistentType&gt;&lt;m_guid val=&quot;9297cb7f-041f-4395-b924-5c5061d118d8&quot;/&gt;&lt;m_prec&gt;&lt;m_yearfmt&gt;&lt;begin val=&quot;0&quot;/&gt;&lt;end val=&quot;4&quot;/&gt;&lt;/m_yearfmt&gt;&lt;/m_prec&gt;&lt;/PersistentType&gt;&lt;/root&gt;">
              <a:rPr lang="en-GB" altLang="en-US" sz="1125" kern="0">
                <a:solidFill>
                  <a:srgbClr val="000000"/>
                </a:solidFill>
                <a:latin typeface="Arial"/>
                <a:sym typeface="Arial"/>
              </a:rPr>
              <a:pPr algn="r" defTabSz="857250">
                <a:spcBef>
                  <a:spcPct val="0"/>
                </a:spcBef>
                <a:spcAft>
                  <a:spcPct val="0"/>
                </a:spcAft>
                <a:buClr>
                  <a:srgbClr val="000000"/>
                </a:buClr>
              </a:pPr>
              <a:t>Many suppliers unable to compete as 
under-resourced or lacking visibility</a:t>
            </a:fld>
            <a:endParaRPr lang="en-GB" sz="1125" kern="0">
              <a:solidFill>
                <a:srgbClr val="000000"/>
              </a:solidFill>
              <a:latin typeface="Arial"/>
              <a:sym typeface="+mn-lt"/>
            </a:endParaRPr>
          </a:p>
        </p:txBody>
      </p:sp>
      <p:sp>
        <p:nvSpPr>
          <p:cNvPr id="100" name="Rectangle 99">
            <a:extLst>
              <a:ext uri="{FF2B5EF4-FFF2-40B4-BE49-F238E27FC236}">
                <a16:creationId xmlns:a16="http://schemas.microsoft.com/office/drawing/2014/main" id="{9A7595F3-A5BB-4E16-9A62-BDA7946C9427}"/>
              </a:ext>
            </a:extLst>
          </p:cNvPr>
          <p:cNvSpPr/>
          <p:nvPr>
            <p:custDataLst>
              <p:tags r:id="rId11"/>
            </p:custDataLst>
          </p:nvPr>
        </p:nvSpPr>
        <p:spPr bwMode="auto">
          <a:xfrm>
            <a:off x="711200" y="4857750"/>
            <a:ext cx="2690813" cy="3429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4A75EC33-5006-48BA-9536-C8C390C729C7}" type="thinkcell&lt;?xml version=&quot;1.0&quot; encoding=&quot;UTF-16&quot; standalone=&quot;yes&quot;?&gt;&lt;root reqver=&quot;27037&quot;&gt;&lt;version val=&quot;32430&quot;/&gt;&lt;PersistentType&gt;&lt;m_guid val=&quot;91e1f147-d675-4c99-92a2-be3927e8578e&quot;/&gt;&lt;m_prec&gt;&lt;m_yearfmt&gt;&lt;begin val=&quot;0&quot;/&gt;&lt;end val=&quot;4&quot;/&gt;&lt;/m_yearfmt&gt;&lt;/m_prec&gt;&lt;/PersistentType&gt;&lt;/root&gt;">
              <a:rPr lang="en-GB" altLang="en-US" sz="1125" kern="0">
                <a:solidFill>
                  <a:srgbClr val="000000"/>
                </a:solidFill>
                <a:latin typeface="Arial"/>
                <a:sym typeface="Arial"/>
              </a:rPr>
              <a:pPr algn="r" defTabSz="857250">
                <a:spcBef>
                  <a:spcPct val="0"/>
                </a:spcBef>
                <a:spcAft>
                  <a:spcPct val="0"/>
                </a:spcAft>
                <a:buClr>
                  <a:srgbClr val="000000"/>
                </a:buClr>
              </a:pPr>
              <a:t>Regulatory challenges (e.g. concerns/lack 
of clarity around positive discrimination)</a:t>
            </a:fld>
            <a:endParaRPr lang="en-GB" sz="1125" kern="0">
              <a:solidFill>
                <a:srgbClr val="000000"/>
              </a:solidFill>
              <a:latin typeface="Arial"/>
              <a:sym typeface="+mn-lt"/>
            </a:endParaRPr>
          </a:p>
        </p:txBody>
      </p:sp>
      <p:sp>
        <p:nvSpPr>
          <p:cNvPr id="94" name="Rectangle 93">
            <a:extLst>
              <a:ext uri="{FF2B5EF4-FFF2-40B4-BE49-F238E27FC236}">
                <a16:creationId xmlns:a16="http://schemas.microsoft.com/office/drawing/2014/main" id="{5DAC44A9-CD56-402F-96D3-40881B5A5F37}"/>
              </a:ext>
            </a:extLst>
          </p:cNvPr>
          <p:cNvSpPr/>
          <p:nvPr>
            <p:custDataLst>
              <p:tags r:id="rId12"/>
            </p:custDataLst>
          </p:nvPr>
        </p:nvSpPr>
        <p:spPr bwMode="auto">
          <a:xfrm>
            <a:off x="2068513" y="3402013"/>
            <a:ext cx="1333500"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62868D4B-19EA-4261-99E1-218BD9463166}" type="datetime'''''''L''ac''''''''k ''of in''''''fras''''tr''u''c''''tu''re'">
              <a:rPr lang="en-GB" altLang="en-US" sz="1125" kern="0">
                <a:solidFill>
                  <a:srgbClr val="000000"/>
                </a:solidFill>
                <a:latin typeface="Arial"/>
                <a:sym typeface="Arial"/>
              </a:rPr>
              <a:pPr algn="r" defTabSz="857250">
                <a:spcBef>
                  <a:spcPct val="0"/>
                </a:spcBef>
                <a:spcAft>
                  <a:spcPct val="0"/>
                </a:spcAft>
                <a:buClr>
                  <a:srgbClr val="000000"/>
                </a:buClr>
              </a:pPr>
              <a:t>Lack of infrastructure</a:t>
            </a:fld>
            <a:endParaRPr lang="en-GB" sz="1125" kern="0" dirty="0">
              <a:solidFill>
                <a:srgbClr val="000000"/>
              </a:solidFill>
              <a:latin typeface="Arial"/>
              <a:sym typeface="+mn-lt"/>
            </a:endParaRPr>
          </a:p>
        </p:txBody>
      </p:sp>
      <p:sp>
        <p:nvSpPr>
          <p:cNvPr id="91" name="Rectangle 90">
            <a:extLst>
              <a:ext uri="{FF2B5EF4-FFF2-40B4-BE49-F238E27FC236}">
                <a16:creationId xmlns:a16="http://schemas.microsoft.com/office/drawing/2014/main" id="{B62346E7-0093-477A-9629-97587E7B4018}"/>
              </a:ext>
            </a:extLst>
          </p:cNvPr>
          <p:cNvSpPr/>
          <p:nvPr>
            <p:custDataLst>
              <p:tags r:id="rId13"/>
            </p:custDataLst>
          </p:nvPr>
        </p:nvSpPr>
        <p:spPr bwMode="auto">
          <a:xfrm>
            <a:off x="1568450" y="3916363"/>
            <a:ext cx="1833563"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E3BC9BC5-22BA-4E4D-A523-6EA8AB14B34E}" type="datetime'U''nderstand''''in''g'' ''''wh''ere'''''''' to ''star''''t'">
              <a:rPr lang="en-GB" altLang="en-US" sz="1125" kern="0">
                <a:solidFill>
                  <a:srgbClr val="000000"/>
                </a:solidFill>
                <a:latin typeface="Arial"/>
                <a:sym typeface="Arial"/>
              </a:rPr>
              <a:pPr algn="r" defTabSz="857250">
                <a:spcBef>
                  <a:spcPct val="0"/>
                </a:spcBef>
                <a:spcAft>
                  <a:spcPct val="0"/>
                </a:spcAft>
                <a:buClr>
                  <a:srgbClr val="000000"/>
                </a:buClr>
              </a:pPr>
              <a:t>Understanding where to start</a:t>
            </a:fld>
            <a:endParaRPr lang="en-GB" sz="1125" kern="0" dirty="0">
              <a:solidFill>
                <a:srgbClr val="000000"/>
              </a:solidFill>
              <a:latin typeface="Arial"/>
              <a:sym typeface="+mn-lt"/>
            </a:endParaRPr>
          </a:p>
        </p:txBody>
      </p:sp>
      <p:sp>
        <p:nvSpPr>
          <p:cNvPr id="72" name="Rectangle 71">
            <a:extLst>
              <a:ext uri="{FF2B5EF4-FFF2-40B4-BE49-F238E27FC236}">
                <a16:creationId xmlns:a16="http://schemas.microsoft.com/office/drawing/2014/main" id="{7AC7F274-39F4-4714-8583-023158666795}"/>
              </a:ext>
            </a:extLst>
          </p:cNvPr>
          <p:cNvSpPr/>
          <p:nvPr>
            <p:custDataLst>
              <p:tags r:id="rId14"/>
            </p:custDataLst>
          </p:nvPr>
        </p:nvSpPr>
        <p:spPr bwMode="auto">
          <a:xfrm>
            <a:off x="1473200" y="4343400"/>
            <a:ext cx="1928813" cy="3429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2BEA0AE5-489A-40F6-810C-63C91EEC8B1C}" type="datetime'Measuring and demonstrat''ing &#10;the b''usiness case'' / value'">
              <a:rPr lang="en-GB" altLang="en-US" sz="1125" kern="0">
                <a:solidFill>
                  <a:srgbClr val="000000"/>
                </a:solidFill>
                <a:latin typeface="Arial"/>
                <a:sym typeface="Arial"/>
              </a:rPr>
              <a:pPr algn="r" defTabSz="857250">
                <a:spcBef>
                  <a:spcPct val="0"/>
                </a:spcBef>
                <a:spcAft>
                  <a:spcPct val="0"/>
                </a:spcAft>
                <a:buClr>
                  <a:srgbClr val="000000"/>
                </a:buClr>
              </a:pPr>
              <a:t>Measuring and demonstrating 
the business case / value</a:t>
            </a:fld>
            <a:endParaRPr lang="en-GB" sz="1125" kern="0" dirty="0">
              <a:solidFill>
                <a:srgbClr val="000000"/>
              </a:solidFill>
              <a:latin typeface="Arial"/>
              <a:sym typeface="+mn-lt"/>
            </a:endParaRPr>
          </a:p>
        </p:txBody>
      </p:sp>
      <p:sp>
        <p:nvSpPr>
          <p:cNvPr id="103" name="Rectangle 102">
            <a:extLst>
              <a:ext uri="{FF2B5EF4-FFF2-40B4-BE49-F238E27FC236}">
                <a16:creationId xmlns:a16="http://schemas.microsoft.com/office/drawing/2014/main" id="{D2AD86DF-EAA5-4166-9C7A-B8689F3E03B1}"/>
              </a:ext>
            </a:extLst>
          </p:cNvPr>
          <p:cNvSpPr/>
          <p:nvPr>
            <p:custDataLst>
              <p:tags r:id="rId15"/>
            </p:custDataLst>
          </p:nvPr>
        </p:nvSpPr>
        <p:spPr bwMode="auto">
          <a:xfrm>
            <a:off x="1743074" y="5970588"/>
            <a:ext cx="1658938"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5CF3A53A-0F70-4F23-B302-6C8B868AC11D}" type="datetime'''La''''ck ''of sen''i''''or''-''le''ve''l bu''y-''i''n'">
              <a:rPr lang="en-GB" altLang="en-US" sz="1125" kern="0">
                <a:solidFill>
                  <a:srgbClr val="000000"/>
                </a:solidFill>
                <a:latin typeface="Arial"/>
                <a:sym typeface="Arial"/>
              </a:rPr>
              <a:pPr algn="r" defTabSz="857250">
                <a:spcBef>
                  <a:spcPct val="0"/>
                </a:spcBef>
                <a:spcAft>
                  <a:spcPct val="0"/>
                </a:spcAft>
                <a:buClr>
                  <a:srgbClr val="000000"/>
                </a:buClr>
              </a:pPr>
              <a:t>Lack of senior-level buy-in</a:t>
            </a:fld>
            <a:endParaRPr lang="en-GB" sz="1125" kern="0" dirty="0">
              <a:solidFill>
                <a:srgbClr val="000000"/>
              </a:solidFill>
              <a:latin typeface="Arial"/>
              <a:sym typeface="+mn-lt"/>
            </a:endParaRPr>
          </a:p>
        </p:txBody>
      </p:sp>
      <p:sp>
        <p:nvSpPr>
          <p:cNvPr id="20" name="Rectangle 19">
            <a:extLst>
              <a:ext uri="{FF2B5EF4-FFF2-40B4-BE49-F238E27FC236}">
                <a16:creationId xmlns:a16="http://schemas.microsoft.com/office/drawing/2014/main" id="{1A0BEDE1-9742-42C5-B79D-6D95B4A913C8}"/>
              </a:ext>
            </a:extLst>
          </p:cNvPr>
          <p:cNvSpPr/>
          <p:nvPr>
            <p:custDataLst>
              <p:tags r:id="rId16"/>
            </p:custDataLst>
          </p:nvPr>
        </p:nvSpPr>
        <p:spPr bwMode="gray">
          <a:xfrm>
            <a:off x="5908675" y="1871663"/>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A4CE2F06-BF3C-4037-9926-D801C0CB395B}" type="datetime'''''''5''''5''''''''''''''''''%'''''''''''''">
              <a:rPr lang="en-GB" altLang="en-US" sz="1125">
                <a:solidFill>
                  <a:srgbClr val="000000"/>
                </a:solidFill>
                <a:latin typeface="Arial"/>
                <a:sym typeface="+mn-lt"/>
              </a:rPr>
              <a:pPr defTabSz="857250">
                <a:lnSpc>
                  <a:spcPct val="90000"/>
                </a:lnSpc>
                <a:spcBef>
                  <a:spcPct val="0"/>
                </a:spcBef>
                <a:spcAft>
                  <a:spcPct val="0"/>
                </a:spcAft>
                <a:buClr>
                  <a:srgbClr val="000000"/>
                </a:buClr>
              </a:pPr>
              <a:t>55%</a:t>
            </a:fld>
            <a:endParaRPr lang="en-GB" sz="1125">
              <a:solidFill>
                <a:srgbClr val="000000"/>
              </a:solidFill>
              <a:latin typeface="Arial"/>
              <a:sym typeface="+mn-lt"/>
            </a:endParaRPr>
          </a:p>
        </p:txBody>
      </p:sp>
      <p:sp>
        <p:nvSpPr>
          <p:cNvPr id="21" name="Rectangle 20">
            <a:extLst>
              <a:ext uri="{FF2B5EF4-FFF2-40B4-BE49-F238E27FC236}">
                <a16:creationId xmlns:a16="http://schemas.microsoft.com/office/drawing/2014/main" id="{F3A45D8E-78B9-499A-93D7-E5D8F1F02791}"/>
              </a:ext>
            </a:extLst>
          </p:cNvPr>
          <p:cNvSpPr/>
          <p:nvPr>
            <p:custDataLst>
              <p:tags r:id="rId17"/>
            </p:custDataLst>
          </p:nvPr>
        </p:nvSpPr>
        <p:spPr bwMode="gray">
          <a:xfrm>
            <a:off x="5062538" y="2384425"/>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576F21EF-341F-4AB4-B9E2-6158B5C49ABF}" type="datetime'''''''''''''''''''3''''''6''''''''''''''''''''''''''%'''''''">
              <a:rPr lang="en-GB" altLang="en-US" sz="1125">
                <a:solidFill>
                  <a:srgbClr val="000000"/>
                </a:solidFill>
                <a:latin typeface="Arial"/>
                <a:sym typeface="+mn-lt"/>
              </a:rPr>
              <a:pPr defTabSz="857250">
                <a:lnSpc>
                  <a:spcPct val="90000"/>
                </a:lnSpc>
                <a:spcBef>
                  <a:spcPct val="0"/>
                </a:spcBef>
                <a:spcAft>
                  <a:spcPct val="0"/>
                </a:spcAft>
                <a:buClr>
                  <a:srgbClr val="000000"/>
                </a:buClr>
              </a:pPr>
              <a:t>36%</a:t>
            </a:fld>
            <a:endParaRPr lang="en-GB" sz="1125">
              <a:solidFill>
                <a:srgbClr val="000000"/>
              </a:solidFill>
              <a:latin typeface="Arial"/>
              <a:sym typeface="+mn-lt"/>
            </a:endParaRPr>
          </a:p>
        </p:txBody>
      </p:sp>
      <p:sp>
        <p:nvSpPr>
          <p:cNvPr id="26" name="Rectangle 25">
            <a:extLst>
              <a:ext uri="{FF2B5EF4-FFF2-40B4-BE49-F238E27FC236}">
                <a16:creationId xmlns:a16="http://schemas.microsoft.com/office/drawing/2014/main" id="{E651E60F-0B89-4F88-AF5C-E03BAE577F0B}"/>
              </a:ext>
            </a:extLst>
          </p:cNvPr>
          <p:cNvSpPr/>
          <p:nvPr>
            <p:custDataLst>
              <p:tags r:id="rId18"/>
            </p:custDataLst>
          </p:nvPr>
        </p:nvSpPr>
        <p:spPr bwMode="gray">
          <a:xfrm>
            <a:off x="4138613" y="4438650"/>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6EA813D0-0255-4156-BFE6-F3E8E06E7CB4}" type="datetime'''''''''1''''''''''''''''4''''''''''''''''''''''''%'">
              <a:rPr lang="en-GB" altLang="en-US" sz="1125" kern="0">
                <a:solidFill>
                  <a:srgbClr val="000000"/>
                </a:solidFill>
                <a:latin typeface="Arial"/>
                <a:sym typeface="+mn-lt"/>
              </a:rPr>
              <a:pPr defTabSz="857250">
                <a:lnSpc>
                  <a:spcPct val="90000"/>
                </a:lnSpc>
                <a:spcBef>
                  <a:spcPct val="0"/>
                </a:spcBef>
                <a:spcAft>
                  <a:spcPct val="0"/>
                </a:spcAft>
                <a:buClr>
                  <a:srgbClr val="000000"/>
                </a:buClr>
              </a:pPr>
              <a:t>14%</a:t>
            </a:fld>
            <a:endParaRPr lang="en-GB" sz="1125" kern="0">
              <a:solidFill>
                <a:srgbClr val="000000"/>
              </a:solidFill>
              <a:latin typeface="Arial"/>
              <a:sym typeface="+mn-lt"/>
            </a:endParaRPr>
          </a:p>
        </p:txBody>
      </p:sp>
      <p:sp>
        <p:nvSpPr>
          <p:cNvPr id="25" name="Rectangle 24">
            <a:extLst>
              <a:ext uri="{FF2B5EF4-FFF2-40B4-BE49-F238E27FC236}">
                <a16:creationId xmlns:a16="http://schemas.microsoft.com/office/drawing/2014/main" id="{E8545F89-B0F4-46D9-9D9E-5B4EEF410ADA}"/>
              </a:ext>
            </a:extLst>
          </p:cNvPr>
          <p:cNvSpPr/>
          <p:nvPr>
            <p:custDataLst>
              <p:tags r:id="rId19"/>
            </p:custDataLst>
          </p:nvPr>
        </p:nvSpPr>
        <p:spPr bwMode="gray">
          <a:xfrm>
            <a:off x="4368800" y="3925888"/>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B489384F-98D5-4E92-A47C-E28C682B0646}" type="datetime'''''''''''''''''''''''''''''''''''''''''''''20''''%'''''''''''">
              <a:rPr lang="en-GB" altLang="en-US" sz="1125">
                <a:solidFill>
                  <a:srgbClr val="000000"/>
                </a:solidFill>
                <a:latin typeface="Arial"/>
                <a:sym typeface="+mn-lt"/>
              </a:rPr>
              <a:pPr defTabSz="857250">
                <a:lnSpc>
                  <a:spcPct val="90000"/>
                </a:lnSpc>
                <a:spcBef>
                  <a:spcPct val="0"/>
                </a:spcBef>
                <a:spcAft>
                  <a:spcPct val="0"/>
                </a:spcAft>
                <a:buClr>
                  <a:srgbClr val="000000"/>
                </a:buClr>
              </a:pPr>
              <a:t>20%</a:t>
            </a:fld>
            <a:endParaRPr lang="en-GB" sz="1125">
              <a:solidFill>
                <a:srgbClr val="000000"/>
              </a:solidFill>
              <a:latin typeface="Arial"/>
              <a:sym typeface="+mn-lt"/>
            </a:endParaRPr>
          </a:p>
        </p:txBody>
      </p:sp>
      <p:sp>
        <p:nvSpPr>
          <p:cNvPr id="24" name="Rectangle 23">
            <a:extLst>
              <a:ext uri="{FF2B5EF4-FFF2-40B4-BE49-F238E27FC236}">
                <a16:creationId xmlns:a16="http://schemas.microsoft.com/office/drawing/2014/main" id="{AFB6A28B-7B14-47F8-A426-ADE75C028E93}"/>
              </a:ext>
            </a:extLst>
          </p:cNvPr>
          <p:cNvSpPr/>
          <p:nvPr>
            <p:custDataLst>
              <p:tags r:id="rId20"/>
            </p:custDataLst>
          </p:nvPr>
        </p:nvSpPr>
        <p:spPr bwMode="gray">
          <a:xfrm>
            <a:off x="4522788" y="3411538"/>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3F950D28-F661-4A0F-848E-16108BA4CB7D}" type="datetime'''''''''''''''''''''''''''''''23''''''''''''''''''%'''''''''">
              <a:rPr lang="en-GB" altLang="en-US" sz="1125">
                <a:solidFill>
                  <a:srgbClr val="000000"/>
                </a:solidFill>
                <a:latin typeface="Arial"/>
                <a:sym typeface="+mn-lt"/>
              </a:rPr>
              <a:pPr defTabSz="857250">
                <a:lnSpc>
                  <a:spcPct val="90000"/>
                </a:lnSpc>
                <a:spcBef>
                  <a:spcPct val="0"/>
                </a:spcBef>
                <a:spcAft>
                  <a:spcPct val="0"/>
                </a:spcAft>
                <a:buClr>
                  <a:srgbClr val="000000"/>
                </a:buClr>
              </a:pPr>
              <a:t>23%</a:t>
            </a:fld>
            <a:endParaRPr lang="en-GB" sz="1125">
              <a:solidFill>
                <a:srgbClr val="000000"/>
              </a:solidFill>
              <a:latin typeface="Arial"/>
              <a:sym typeface="+mn-lt"/>
            </a:endParaRPr>
          </a:p>
        </p:txBody>
      </p:sp>
      <p:sp>
        <p:nvSpPr>
          <p:cNvPr id="27" name="Rectangle 26">
            <a:extLst>
              <a:ext uri="{FF2B5EF4-FFF2-40B4-BE49-F238E27FC236}">
                <a16:creationId xmlns:a16="http://schemas.microsoft.com/office/drawing/2014/main" id="{D82F6C37-5BAB-404D-A2D7-8E040AE46C67}"/>
              </a:ext>
            </a:extLst>
          </p:cNvPr>
          <p:cNvSpPr/>
          <p:nvPr>
            <p:custDataLst>
              <p:tags r:id="rId21"/>
            </p:custDataLst>
          </p:nvPr>
        </p:nvSpPr>
        <p:spPr bwMode="gray">
          <a:xfrm>
            <a:off x="4138613" y="4953000"/>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AE268F3B-28ED-42E0-AFF9-49BF9B0CE573}" type="datetime'''1''''''''''''''4''''''%'''''''''''''''''''''''''''''''''''">
              <a:rPr lang="en-GB" altLang="en-US" sz="1125">
                <a:solidFill>
                  <a:srgbClr val="000000"/>
                </a:solidFill>
                <a:latin typeface="Arial"/>
                <a:sym typeface="+mn-lt"/>
              </a:rPr>
              <a:pPr defTabSz="857250">
                <a:lnSpc>
                  <a:spcPct val="90000"/>
                </a:lnSpc>
                <a:spcBef>
                  <a:spcPct val="0"/>
                </a:spcBef>
                <a:spcAft>
                  <a:spcPct val="0"/>
                </a:spcAft>
                <a:buClr>
                  <a:srgbClr val="000000"/>
                </a:buClr>
              </a:pPr>
              <a:t>14%</a:t>
            </a:fld>
            <a:endParaRPr lang="en-GB" sz="1125">
              <a:solidFill>
                <a:srgbClr val="000000"/>
              </a:solidFill>
              <a:latin typeface="Arial"/>
              <a:sym typeface="+mn-lt"/>
            </a:endParaRPr>
          </a:p>
        </p:txBody>
      </p:sp>
      <p:sp>
        <p:nvSpPr>
          <p:cNvPr id="28" name="Rectangle 27">
            <a:extLst>
              <a:ext uri="{FF2B5EF4-FFF2-40B4-BE49-F238E27FC236}">
                <a16:creationId xmlns:a16="http://schemas.microsoft.com/office/drawing/2014/main" id="{3FEFF808-4C49-4415-AAB9-203FFA130751}"/>
              </a:ext>
            </a:extLst>
          </p:cNvPr>
          <p:cNvSpPr/>
          <p:nvPr>
            <p:custDataLst>
              <p:tags r:id="rId22"/>
            </p:custDataLst>
          </p:nvPr>
        </p:nvSpPr>
        <p:spPr bwMode="gray">
          <a:xfrm>
            <a:off x="4060825" y="5465763"/>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FC0F7EA4-605A-4E64-B429-64F799020EEF}" type="datetime'''13''''''%'''''''''''''''''''''''''''''">
              <a:rPr lang="en-GB" altLang="en-US" sz="1125">
                <a:solidFill>
                  <a:srgbClr val="000000"/>
                </a:solidFill>
                <a:latin typeface="Arial"/>
                <a:sym typeface="+mn-lt"/>
              </a:rPr>
              <a:pPr defTabSz="857250">
                <a:lnSpc>
                  <a:spcPct val="90000"/>
                </a:lnSpc>
                <a:spcBef>
                  <a:spcPct val="0"/>
                </a:spcBef>
                <a:spcAft>
                  <a:spcPct val="0"/>
                </a:spcAft>
                <a:buClr>
                  <a:srgbClr val="000000"/>
                </a:buClr>
              </a:pPr>
              <a:t>13%</a:t>
            </a:fld>
            <a:endParaRPr lang="en-GB" sz="1125">
              <a:solidFill>
                <a:srgbClr val="000000"/>
              </a:solidFill>
              <a:latin typeface="Arial"/>
              <a:sym typeface="+mn-lt"/>
            </a:endParaRPr>
          </a:p>
        </p:txBody>
      </p:sp>
      <p:sp>
        <p:nvSpPr>
          <p:cNvPr id="74" name="TextBox 73">
            <a:extLst>
              <a:ext uri="{FF2B5EF4-FFF2-40B4-BE49-F238E27FC236}">
                <a16:creationId xmlns:a16="http://schemas.microsoft.com/office/drawing/2014/main" id="{5BA542E9-3558-442E-98A1-41CD9DD16364}"/>
              </a:ext>
            </a:extLst>
          </p:cNvPr>
          <p:cNvSpPr txBox="1"/>
          <p:nvPr/>
        </p:nvSpPr>
        <p:spPr>
          <a:xfrm>
            <a:off x="357189" y="1130300"/>
            <a:ext cx="5738812" cy="363538"/>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spAutoFit/>
          </a:bodyPr>
          <a:lstStyle/>
          <a:p>
            <a:pPr defTabSz="857250">
              <a:lnSpc>
                <a:spcPct val="90000"/>
              </a:lnSpc>
              <a:spcBef>
                <a:spcPct val="0"/>
              </a:spcBef>
              <a:spcAft>
                <a:spcPct val="0"/>
              </a:spcAft>
              <a:buClr>
                <a:srgbClr val="000000"/>
              </a:buClr>
            </a:pPr>
            <a:r>
              <a:rPr lang="en-GB" sz="1313" b="1" kern="0" dirty="0">
                <a:solidFill>
                  <a:srgbClr val="000000"/>
                </a:solidFill>
                <a:latin typeface="Arial" panose="020B0604020202020204" pitchFamily="34" charset="0"/>
                <a:cs typeface="Arial" panose="020B0604020202020204" pitchFamily="34" charset="0"/>
                <a:sym typeface="Arial"/>
              </a:rPr>
              <a:t>Key challenges for effective implementation of supplier diversity and/or gender-responsive procurement program (multiple answers possible)</a:t>
            </a:r>
          </a:p>
        </p:txBody>
      </p:sp>
      <p:sp>
        <p:nvSpPr>
          <p:cNvPr id="23" name="TextBox 22">
            <a:extLst>
              <a:ext uri="{FF2B5EF4-FFF2-40B4-BE49-F238E27FC236}">
                <a16:creationId xmlns:a16="http://schemas.microsoft.com/office/drawing/2014/main" id="{28E4C8C1-4E35-495D-B235-A2DC4EC86388}"/>
              </a:ext>
            </a:extLst>
          </p:cNvPr>
          <p:cNvSpPr txBox="1"/>
          <p:nvPr/>
        </p:nvSpPr>
        <p:spPr>
          <a:xfrm>
            <a:off x="357187" y="6298988"/>
            <a:ext cx="5998369" cy="346075"/>
          </a:xfrm>
          <a:prstGeom prst="rect">
            <a:avLst/>
          </a:prstGeom>
          <a:noFill/>
        </p:spPr>
        <p:txBody>
          <a:bodyPr vert="horz" wrap="square" lIns="0" tIns="0" rIns="0" bIns="0" rtlCol="0" anchor="b" anchorCtr="0">
            <a:noAutofit/>
          </a:bodyPr>
          <a:lstStyle/>
          <a:p>
            <a:pPr defTabSz="857250">
              <a:lnSpc>
                <a:spcPct val="90000"/>
              </a:lnSpc>
              <a:spcBef>
                <a:spcPct val="0"/>
              </a:spcBef>
              <a:buClr>
                <a:srgbClr val="000000"/>
              </a:buClr>
            </a:pPr>
            <a:r>
              <a:rPr lang="en-GB" sz="750" kern="0" dirty="0">
                <a:solidFill>
                  <a:srgbClr val="000000"/>
                </a:solidFill>
                <a:latin typeface="Arial" panose="020B0604020202020204" pitchFamily="34" charset="0"/>
                <a:cs typeface="Arial"/>
                <a:sym typeface="Arial"/>
              </a:rPr>
              <a:t>Source: Women &amp; Business Daring Circle Survey; Kearney Analysis</a:t>
            </a:r>
          </a:p>
        </p:txBody>
      </p:sp>
      <p:sp>
        <p:nvSpPr>
          <p:cNvPr id="152" name="TextBox 151">
            <a:extLst>
              <a:ext uri="{FF2B5EF4-FFF2-40B4-BE49-F238E27FC236}">
                <a16:creationId xmlns:a16="http://schemas.microsoft.com/office/drawing/2014/main" id="{BFAED507-EFFE-4F06-8A35-A86DF681F2E1}"/>
              </a:ext>
            </a:extLst>
          </p:cNvPr>
          <p:cNvSpPr txBox="1"/>
          <p:nvPr/>
        </p:nvSpPr>
        <p:spPr>
          <a:xfrm>
            <a:off x="6602016" y="1130300"/>
            <a:ext cx="5232797" cy="363538"/>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spAutoFit/>
          </a:bodyPr>
          <a:lstStyle/>
          <a:p>
            <a:pPr defTabSz="857250">
              <a:lnSpc>
                <a:spcPct val="90000"/>
              </a:lnSpc>
              <a:spcBef>
                <a:spcPct val="0"/>
              </a:spcBef>
              <a:spcAft>
                <a:spcPct val="0"/>
              </a:spcAft>
              <a:buClr>
                <a:srgbClr val="000000"/>
              </a:buClr>
            </a:pPr>
            <a:r>
              <a:rPr lang="en-GB" sz="1313" b="1" kern="0" dirty="0">
                <a:solidFill>
                  <a:srgbClr val="000000"/>
                </a:solidFill>
                <a:latin typeface="Arial" panose="020B0604020202020204" pitchFamily="34" charset="0"/>
                <a:cs typeface="Arial" panose="020B0604020202020204" pitchFamily="34" charset="0"/>
                <a:sym typeface="Arial"/>
              </a:rPr>
              <a:t># of respondents with a program saying attribute is ‘very important’ and % saying the driver is ‘very present’</a:t>
            </a:r>
          </a:p>
        </p:txBody>
      </p:sp>
      <p:sp>
        <p:nvSpPr>
          <p:cNvPr id="50" name="Speech Bubble: Rectangle with Corners Rounded 49">
            <a:extLst>
              <a:ext uri="{FF2B5EF4-FFF2-40B4-BE49-F238E27FC236}">
                <a16:creationId xmlns:a16="http://schemas.microsoft.com/office/drawing/2014/main" id="{AA6902BF-6E8D-4975-9F54-38A4FB6D352E}"/>
              </a:ext>
            </a:extLst>
          </p:cNvPr>
          <p:cNvSpPr/>
          <p:nvPr/>
        </p:nvSpPr>
        <p:spPr>
          <a:xfrm>
            <a:off x="4588824" y="5351463"/>
            <a:ext cx="1817432" cy="1098550"/>
          </a:xfrm>
          <a:prstGeom prst="wedgeRoundRectCallout">
            <a:avLst>
              <a:gd name="adj1" fmla="val 58773"/>
              <a:gd name="adj2" fmla="val -186"/>
              <a:gd name="adj3" fmla="val 16667"/>
            </a:avLst>
          </a:prstGeom>
          <a:solidFill>
            <a:schemeClr val="bg1"/>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buClr>
                <a:srgbClr val="000000"/>
              </a:buClr>
            </a:pPr>
            <a:r>
              <a:rPr lang="en-GB" sz="1125" i="1" kern="0" dirty="0">
                <a:solidFill>
                  <a:srgbClr val="000000"/>
                </a:solidFill>
                <a:latin typeface="Arial"/>
                <a:sym typeface="Arial"/>
              </a:rPr>
              <a:t>Yet only a small proportion of firms consider membership to external bodies (who could provide support) as an important</a:t>
            </a:r>
            <a:endParaRPr lang="en-US" sz="1125" i="1" kern="0" dirty="0">
              <a:solidFill>
                <a:srgbClr val="000000"/>
              </a:solidFill>
              <a:latin typeface="Arial"/>
              <a:sym typeface="Arial"/>
            </a:endParaRPr>
          </a:p>
        </p:txBody>
      </p:sp>
      <p:sp>
        <p:nvSpPr>
          <p:cNvPr id="49" name="Speech Bubble: Rectangle with Corners Rounded 48">
            <a:extLst>
              <a:ext uri="{FF2B5EF4-FFF2-40B4-BE49-F238E27FC236}">
                <a16:creationId xmlns:a16="http://schemas.microsoft.com/office/drawing/2014/main" id="{577D2691-C835-4551-8372-92455C802C7E}"/>
              </a:ext>
            </a:extLst>
          </p:cNvPr>
          <p:cNvSpPr/>
          <p:nvPr/>
        </p:nvSpPr>
        <p:spPr>
          <a:xfrm>
            <a:off x="5365971" y="2278063"/>
            <a:ext cx="1524968" cy="581025"/>
          </a:xfrm>
          <a:prstGeom prst="wedgeRoundRectCallout">
            <a:avLst>
              <a:gd name="adj1" fmla="val -42290"/>
              <a:gd name="adj2" fmla="val -105558"/>
              <a:gd name="adj3" fmla="val 16667"/>
            </a:avLst>
          </a:prstGeom>
          <a:solidFill>
            <a:schemeClr val="bg1"/>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buClr>
                <a:srgbClr val="000000"/>
              </a:buClr>
            </a:pPr>
            <a:r>
              <a:rPr lang="en-GB" sz="1125" i="1" kern="0" dirty="0">
                <a:solidFill>
                  <a:srgbClr val="000000"/>
                </a:solidFill>
                <a:latin typeface="Arial"/>
                <a:sym typeface="Arial"/>
              </a:rPr>
              <a:t>Access to suppliers is the #1 challenge by a long way </a:t>
            </a:r>
            <a:endParaRPr lang="en-US" sz="1125" i="1" kern="0" dirty="0">
              <a:solidFill>
                <a:srgbClr val="000000"/>
              </a:solidFill>
              <a:latin typeface="Arial"/>
              <a:sym typeface="Arial"/>
            </a:endParaRPr>
          </a:p>
        </p:txBody>
      </p:sp>
      <p:sp>
        <p:nvSpPr>
          <p:cNvPr id="45" name="Speech Bubble: Rectangle 44">
            <a:extLst>
              <a:ext uri="{FF2B5EF4-FFF2-40B4-BE49-F238E27FC236}">
                <a16:creationId xmlns:a16="http://schemas.microsoft.com/office/drawing/2014/main" id="{A3312355-A9CD-459F-9007-BD1F49F5466B}"/>
              </a:ext>
            </a:extLst>
          </p:cNvPr>
          <p:cNvSpPr/>
          <p:nvPr/>
        </p:nvSpPr>
        <p:spPr>
          <a:xfrm>
            <a:off x="166492" y="3236913"/>
            <a:ext cx="1246724" cy="1263650"/>
          </a:xfrm>
          <a:prstGeom prst="wedgeRectCallout">
            <a:avLst>
              <a:gd name="adj1" fmla="val 38447"/>
              <a:gd name="adj2" fmla="val -68022"/>
            </a:avLst>
          </a:prstGeom>
          <a:solidFill>
            <a:srgbClr val="E2E9EE"/>
          </a:solidFill>
          <a:ln>
            <a:solidFill>
              <a:srgbClr val="5F4966"/>
            </a:solidFill>
          </a:ln>
        </p:spPr>
        <p:style>
          <a:lnRef idx="2">
            <a:schemeClr val="accent1">
              <a:shade val="50000"/>
            </a:schemeClr>
          </a:lnRef>
          <a:fillRef idx="1">
            <a:schemeClr val="accent1"/>
          </a:fillRef>
          <a:effectRef idx="0">
            <a:schemeClr val="accent1"/>
          </a:effectRef>
          <a:fontRef idx="minor">
            <a:schemeClr val="lt1"/>
          </a:fontRef>
        </p:style>
        <p:txBody>
          <a:bodyPr lIns="33750" tIns="33750" rIns="33750" bIns="33750" rtlCol="0" anchor="ctr"/>
          <a:lstStyle/>
          <a:p>
            <a:pPr algn="ctr" defTabSz="857250">
              <a:buClr>
                <a:srgbClr val="000000"/>
              </a:buClr>
            </a:pPr>
            <a:r>
              <a:rPr lang="en-US" sz="1125" i="1" kern="0" dirty="0">
                <a:solidFill>
                  <a:srgbClr val="000000"/>
                </a:solidFill>
                <a:latin typeface="Arial"/>
                <a:sym typeface="Arial"/>
              </a:rPr>
              <a:t>These are the 3 top challenges in the aggregated report; however suppliers lacking visibility was ranked #3 at 32%</a:t>
            </a:r>
          </a:p>
        </p:txBody>
      </p:sp>
      <p:sp>
        <p:nvSpPr>
          <p:cNvPr id="53" name="Speech Bubble: Rectangle 52">
            <a:extLst>
              <a:ext uri="{FF2B5EF4-FFF2-40B4-BE49-F238E27FC236}">
                <a16:creationId xmlns:a16="http://schemas.microsoft.com/office/drawing/2014/main" id="{464B8352-F5EF-4B55-A2BF-072B143C8AFD}"/>
              </a:ext>
            </a:extLst>
          </p:cNvPr>
          <p:cNvSpPr/>
          <p:nvPr/>
        </p:nvSpPr>
        <p:spPr>
          <a:xfrm>
            <a:off x="10734974" y="3071813"/>
            <a:ext cx="1362749" cy="633413"/>
          </a:xfrm>
          <a:prstGeom prst="wedgeRectCallout">
            <a:avLst>
              <a:gd name="adj1" fmla="val 3541"/>
              <a:gd name="adj2" fmla="val -84420"/>
            </a:avLst>
          </a:prstGeom>
          <a:solidFill>
            <a:srgbClr val="E2E9EE"/>
          </a:solidFill>
          <a:ln>
            <a:solidFill>
              <a:srgbClr val="5F4966"/>
            </a:solidFill>
          </a:ln>
        </p:spPr>
        <p:style>
          <a:lnRef idx="2">
            <a:schemeClr val="accent1">
              <a:shade val="50000"/>
            </a:schemeClr>
          </a:lnRef>
          <a:fillRef idx="1">
            <a:schemeClr val="accent1"/>
          </a:fillRef>
          <a:effectRef idx="0">
            <a:schemeClr val="accent1"/>
          </a:effectRef>
          <a:fontRef idx="minor">
            <a:schemeClr val="lt1"/>
          </a:fontRef>
        </p:style>
        <p:txBody>
          <a:bodyPr lIns="33750" tIns="33750" rIns="33750" bIns="33750" rtlCol="0" anchor="ctr"/>
          <a:lstStyle/>
          <a:p>
            <a:pPr algn="ctr" defTabSz="857250">
              <a:buClr>
                <a:srgbClr val="000000"/>
              </a:buClr>
            </a:pPr>
            <a:r>
              <a:rPr lang="en-US" sz="1125" i="1" kern="0" dirty="0">
                <a:solidFill>
                  <a:srgbClr val="000000"/>
                </a:solidFill>
                <a:latin typeface="Arial"/>
                <a:sym typeface="Arial"/>
              </a:rPr>
              <a:t>Consistently ranked as the top two most important drivers</a:t>
            </a:r>
          </a:p>
        </p:txBody>
      </p:sp>
      <p:pic>
        <p:nvPicPr>
          <p:cNvPr id="54" name="Picture 53">
            <a:extLst>
              <a:ext uri="{FF2B5EF4-FFF2-40B4-BE49-F238E27FC236}">
                <a16:creationId xmlns:a16="http://schemas.microsoft.com/office/drawing/2014/main" id="{FCFA01F5-3484-4DE1-A34D-69323A7E5FE6}"/>
              </a:ext>
            </a:extLst>
          </p:cNvPr>
          <p:cNvPicPr>
            <a:picLocks noChangeAspect="1"/>
          </p:cNvPicPr>
          <p:nvPr/>
        </p:nvPicPr>
        <p:blipFill>
          <a:blip r:embed="rId54"/>
          <a:stretch>
            <a:fillRect/>
          </a:stretch>
        </p:blipFill>
        <p:spPr>
          <a:xfrm>
            <a:off x="9647041" y="6347814"/>
            <a:ext cx="2132916" cy="330200"/>
          </a:xfrm>
          <a:prstGeom prst="rect">
            <a:avLst/>
          </a:prstGeom>
        </p:spPr>
      </p:pic>
      <p:graphicFrame>
        <p:nvGraphicFramePr>
          <p:cNvPr id="116" name="Chart 115">
            <a:extLst>
              <a:ext uri="{FF2B5EF4-FFF2-40B4-BE49-F238E27FC236}">
                <a16:creationId xmlns:a16="http://schemas.microsoft.com/office/drawing/2014/main" id="{1E968378-92F2-4ECC-AC74-C73A238AD9C5}"/>
              </a:ext>
            </a:extLst>
          </p:cNvPr>
          <p:cNvGraphicFramePr/>
          <p:nvPr>
            <p:custDataLst>
              <p:tags r:id="rId23"/>
            </p:custDataLst>
            <p:extLst>
              <p:ext uri="{D42A27DB-BD31-4B8C-83A1-F6EECF244321}">
                <p14:modId xmlns:p14="http://schemas.microsoft.com/office/powerpoint/2010/main" val="1393070408"/>
              </p:ext>
            </p:extLst>
          </p:nvPr>
        </p:nvGraphicFramePr>
        <p:xfrm>
          <a:off x="8602663" y="1628775"/>
          <a:ext cx="2778125" cy="4708525"/>
        </p:xfrm>
        <a:graphic>
          <a:graphicData uri="http://schemas.openxmlformats.org/drawingml/2006/chart">
            <c:chart xmlns:c="http://schemas.openxmlformats.org/drawingml/2006/chart" xmlns:r="http://schemas.openxmlformats.org/officeDocument/2006/relationships" r:id="rId55"/>
          </a:graphicData>
        </a:graphic>
      </p:graphicFrame>
      <p:sp>
        <p:nvSpPr>
          <p:cNvPr id="75" name="Rectangle 74">
            <a:extLst>
              <a:ext uri="{FF2B5EF4-FFF2-40B4-BE49-F238E27FC236}">
                <a16:creationId xmlns:a16="http://schemas.microsoft.com/office/drawing/2014/main" id="{98F6E91E-764B-4BFE-BC34-D629FEB1A9B1}"/>
              </a:ext>
            </a:extLst>
          </p:cNvPr>
          <p:cNvSpPr/>
          <p:nvPr>
            <p:custDataLst>
              <p:tags r:id="rId24"/>
            </p:custDataLst>
          </p:nvPr>
        </p:nvSpPr>
        <p:spPr bwMode="auto">
          <a:xfrm>
            <a:off x="6630987" y="5786438"/>
            <a:ext cx="1974850" cy="2857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F6551073-60E2-4A41-9177-E2310BE2466A}" type="thinkcell&lt;?xml version=&quot;1.0&quot; encoding=&quot;UTF-16&quot; standalone=&quot;yes&quot;?&gt;&lt;root reqver=&quot;27037&quot;&gt;&lt;version val=&quot;32430&quot;/&gt;&lt;PersistentType&gt;&lt;m_guid val=&quot;3b745dd2-3e9f-4e59-ac84-7cd4b734dc72&quot;/&gt;&lt;m_prec&gt;&lt;m_yearfmt&gt;&lt;begin val=&quot;0&quot;/&gt;&lt;end val=&quot;4&quot;/&gt;&lt;/m_yearfmt&gt;&lt;/m_prec&gt;&lt;/PersistentType&gt;&lt;/root&gt;">
              <a:rPr lang="en-GB" altLang="en-US" sz="938" kern="0">
                <a:solidFill>
                  <a:srgbClr val="000000"/>
                </a:solidFill>
                <a:latin typeface="Arial"/>
                <a:sym typeface="Arial"/>
              </a:rPr>
              <a:pPr algn="r" defTabSz="857250">
                <a:spcBef>
                  <a:spcPct val="0"/>
                </a:spcBef>
                <a:spcAft>
                  <a:spcPct val="0"/>
                </a:spcAft>
                <a:buClr>
                  <a:srgbClr val="000000"/>
                </a:buClr>
              </a:pPr>
              <a:t>Membership of / signatory to external
bodies  e.g. UN, WEP, WEConnect </a:t>
            </a:fld>
            <a:endParaRPr lang="en-GB" sz="938" kern="0">
              <a:solidFill>
                <a:srgbClr val="000000"/>
              </a:solidFill>
              <a:latin typeface="Arial"/>
              <a:sym typeface="+mn-lt"/>
            </a:endParaRPr>
          </a:p>
        </p:txBody>
      </p:sp>
      <p:sp>
        <p:nvSpPr>
          <p:cNvPr id="82" name="Rectangle 81">
            <a:extLst>
              <a:ext uri="{FF2B5EF4-FFF2-40B4-BE49-F238E27FC236}">
                <a16:creationId xmlns:a16="http://schemas.microsoft.com/office/drawing/2014/main" id="{F20958DD-B320-4931-8748-A632014FC93F}"/>
              </a:ext>
            </a:extLst>
          </p:cNvPr>
          <p:cNvSpPr/>
          <p:nvPr>
            <p:custDataLst>
              <p:tags r:id="rId25"/>
            </p:custDataLst>
          </p:nvPr>
        </p:nvSpPr>
        <p:spPr bwMode="gray">
          <a:xfrm>
            <a:off x="10888662" y="2505075"/>
            <a:ext cx="280988" cy="1285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defTabSz="857250">
              <a:lnSpc>
                <a:spcPct val="90000"/>
              </a:lnSpc>
              <a:spcBef>
                <a:spcPct val="0"/>
              </a:spcBef>
              <a:spcAft>
                <a:spcPct val="0"/>
              </a:spcAft>
              <a:buClr>
                <a:srgbClr val="000000"/>
              </a:buClr>
            </a:pPr>
            <a:fld id="{8FD815C6-6BD2-473A-B5AA-85BF11C52C3D}" type="datetime'''6''''''''''''''5''''%'''''''''''''''''''''''''''''''''''''">
              <a:rPr lang="pt-PT" altLang="en-US" sz="938" kern="0">
                <a:solidFill>
                  <a:srgbClr val="000000"/>
                </a:solidFill>
                <a:latin typeface="Arial"/>
                <a:sym typeface="Arial"/>
              </a:rPr>
              <a:pPr defTabSz="857250">
                <a:lnSpc>
                  <a:spcPct val="90000"/>
                </a:lnSpc>
                <a:spcBef>
                  <a:spcPct val="0"/>
                </a:spcBef>
                <a:spcAft>
                  <a:spcPct val="0"/>
                </a:spcAft>
                <a:buClr>
                  <a:srgbClr val="000000"/>
                </a:buClr>
              </a:pPr>
              <a:t>65%</a:t>
            </a:fld>
            <a:endParaRPr lang="pt-PT" sz="938" kern="0">
              <a:solidFill>
                <a:srgbClr val="000000"/>
              </a:solidFill>
              <a:latin typeface="Arial"/>
              <a:sym typeface="+mn-lt"/>
            </a:endParaRPr>
          </a:p>
        </p:txBody>
      </p:sp>
      <p:sp>
        <p:nvSpPr>
          <p:cNvPr id="68" name="Rectangle 67">
            <a:extLst>
              <a:ext uri="{FF2B5EF4-FFF2-40B4-BE49-F238E27FC236}">
                <a16:creationId xmlns:a16="http://schemas.microsoft.com/office/drawing/2014/main" id="{40C66E64-A2BE-4FAA-A931-A4BDB15B08A5}"/>
              </a:ext>
            </a:extLst>
          </p:cNvPr>
          <p:cNvSpPr/>
          <p:nvPr>
            <p:custDataLst>
              <p:tags r:id="rId26"/>
            </p:custDataLst>
          </p:nvPr>
        </p:nvSpPr>
        <p:spPr bwMode="auto">
          <a:xfrm>
            <a:off x="7318375" y="3190875"/>
            <a:ext cx="1287463" cy="2857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AA7DD3A4-3561-4C4B-87E1-F919CA36DC45}" type="datetime'Settin''g'' and m''easuring'' &#10;progress a''gainst'' targets'">
              <a:rPr lang="en-GB" altLang="en-US" sz="938" kern="0">
                <a:solidFill>
                  <a:srgbClr val="000000"/>
                </a:solidFill>
                <a:latin typeface="Arial"/>
                <a:sym typeface="Arial"/>
              </a:rPr>
              <a:pPr algn="r" defTabSz="857250">
                <a:spcBef>
                  <a:spcPct val="0"/>
                </a:spcBef>
                <a:spcAft>
                  <a:spcPct val="0"/>
                </a:spcAft>
                <a:buClr>
                  <a:srgbClr val="000000"/>
                </a:buClr>
              </a:pPr>
              <a:t>Setting and measuring 
progress against targets</a:t>
            </a:fld>
            <a:endParaRPr lang="en-GB" sz="938" kern="0">
              <a:solidFill>
                <a:srgbClr val="000000"/>
              </a:solidFill>
              <a:latin typeface="Arial"/>
              <a:sym typeface="+mn-lt"/>
            </a:endParaRPr>
          </a:p>
        </p:txBody>
      </p:sp>
      <p:sp>
        <p:nvSpPr>
          <p:cNvPr id="77" name="Rectangle 76">
            <a:extLst>
              <a:ext uri="{FF2B5EF4-FFF2-40B4-BE49-F238E27FC236}">
                <a16:creationId xmlns:a16="http://schemas.microsoft.com/office/drawing/2014/main" id="{8A2D1D20-C7CF-41B3-8356-11A11B436822}"/>
              </a:ext>
            </a:extLst>
          </p:cNvPr>
          <p:cNvSpPr/>
          <p:nvPr>
            <p:custDataLst>
              <p:tags r:id="rId27"/>
            </p:custDataLst>
          </p:nvPr>
        </p:nvSpPr>
        <p:spPr bwMode="auto">
          <a:xfrm>
            <a:off x="6523038" y="5137150"/>
            <a:ext cx="2082800" cy="2857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C3028106-DFBA-4AB3-8A92-5A0E5820F8FE}" type="thinkcell&lt;?xml version=&quot;1.0&quot; encoding=&quot;UTF-16&quot; standalone=&quot;yes&quot;?&gt;&lt;root reqver=&quot;27037&quot;&gt;&lt;version val=&quot;32430&quot;/&gt;&lt;PersistentType&gt;&lt;m_guid val=&quot;a574c95b-2198-4d4f-8b0d-d02a8715c988&quot;/&gt;&lt;m_prec&gt;&lt;m_yearfmt&gt;&lt;begin val=&quot;0&quot;/&gt;&lt;end val=&quot;4&quot;/&gt;&lt;/m_yearfmt&gt;&lt;/m_prec&gt;&lt;/PersistentType&gt;&lt;/root&gt;">
              <a:rPr lang="en-GB" altLang="en-US" sz="938" kern="0">
                <a:solidFill>
                  <a:srgbClr val="000000"/>
                </a:solidFill>
                <a:latin typeface="Arial"/>
                <a:sym typeface="Arial"/>
              </a:rPr>
              <a:pPr algn="r" defTabSz="857250">
                <a:spcBef>
                  <a:spcPct val="0"/>
                </a:spcBef>
                <a:spcAft>
                  <a:spcPct val="0"/>
                </a:spcAft>
                <a:buClr>
                  <a:srgbClr val="000000"/>
                </a:buClr>
              </a:pPr>
              <a:t>Actively supporting suppliers e.g. with 
finance, training, sharing best practices</a:t>
            </a:fld>
            <a:endParaRPr lang="en-GB" sz="938" kern="0">
              <a:solidFill>
                <a:srgbClr val="000000"/>
              </a:solidFill>
              <a:latin typeface="Arial"/>
              <a:sym typeface="+mn-lt"/>
            </a:endParaRPr>
          </a:p>
        </p:txBody>
      </p:sp>
      <p:sp>
        <p:nvSpPr>
          <p:cNvPr id="73" name="Rectangle 72">
            <a:extLst>
              <a:ext uri="{FF2B5EF4-FFF2-40B4-BE49-F238E27FC236}">
                <a16:creationId xmlns:a16="http://schemas.microsoft.com/office/drawing/2014/main" id="{77B4471B-9EE3-43D0-873A-2E8AB71A4325}"/>
              </a:ext>
            </a:extLst>
          </p:cNvPr>
          <p:cNvSpPr/>
          <p:nvPr>
            <p:custDataLst>
              <p:tags r:id="rId28"/>
            </p:custDataLst>
          </p:nvPr>
        </p:nvSpPr>
        <p:spPr bwMode="auto">
          <a:xfrm>
            <a:off x="6977063" y="1892300"/>
            <a:ext cx="1628775" cy="2857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3DF95A71-A711-41E0-85C7-1E5B421326C8}" type="datetime'Clear a''lignment with &#10;corpor''''ate objectives and go''als'">
              <a:rPr lang="en-GB" altLang="en-US" sz="938" kern="0">
                <a:solidFill>
                  <a:srgbClr val="000000"/>
                </a:solidFill>
                <a:latin typeface="Arial"/>
                <a:sym typeface="Arial"/>
              </a:rPr>
              <a:pPr algn="r" defTabSz="857250">
                <a:spcBef>
                  <a:spcPct val="0"/>
                </a:spcBef>
                <a:spcAft>
                  <a:spcPct val="0"/>
                </a:spcAft>
                <a:buClr>
                  <a:srgbClr val="000000"/>
                </a:buClr>
              </a:pPr>
              <a:t>Clear alignment with 
corporate objectives and goals</a:t>
            </a:fld>
            <a:endParaRPr lang="en-GB" sz="938" kern="0" dirty="0">
              <a:solidFill>
                <a:srgbClr val="000000"/>
              </a:solidFill>
              <a:latin typeface="Arial"/>
              <a:sym typeface="+mn-lt"/>
            </a:endParaRPr>
          </a:p>
        </p:txBody>
      </p:sp>
      <p:sp>
        <p:nvSpPr>
          <p:cNvPr id="69" name="Rectangle 68">
            <a:extLst>
              <a:ext uri="{FF2B5EF4-FFF2-40B4-BE49-F238E27FC236}">
                <a16:creationId xmlns:a16="http://schemas.microsoft.com/office/drawing/2014/main" id="{9640401C-BA2A-479E-A5E8-F361047E43BD}"/>
              </a:ext>
            </a:extLst>
          </p:cNvPr>
          <p:cNvSpPr/>
          <p:nvPr>
            <p:custDataLst>
              <p:tags r:id="rId29"/>
            </p:custDataLst>
          </p:nvPr>
        </p:nvSpPr>
        <p:spPr bwMode="auto">
          <a:xfrm>
            <a:off x="7291387" y="2541588"/>
            <a:ext cx="1314450" cy="2857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765C5A57-89A4-48BE-B4CE-05FE83C610C0}" type="datetime'''Le''a''dership c''ommitment &#10;and'''' act''ive pr''omotio''n'">
              <a:rPr lang="en-GB" altLang="en-US" sz="938" kern="0">
                <a:solidFill>
                  <a:srgbClr val="000000"/>
                </a:solidFill>
                <a:latin typeface="Arial"/>
                <a:sym typeface="Arial"/>
              </a:rPr>
              <a:pPr algn="r" defTabSz="857250">
                <a:spcBef>
                  <a:spcPct val="0"/>
                </a:spcBef>
                <a:spcAft>
                  <a:spcPct val="0"/>
                </a:spcAft>
                <a:buClr>
                  <a:srgbClr val="000000"/>
                </a:buClr>
              </a:pPr>
              <a:t>Leadership commitment 
and active promotion</a:t>
            </a:fld>
            <a:endParaRPr lang="en-GB" sz="938" kern="0">
              <a:solidFill>
                <a:srgbClr val="000000"/>
              </a:solidFill>
              <a:latin typeface="Arial"/>
              <a:sym typeface="+mn-lt"/>
            </a:endParaRPr>
          </a:p>
        </p:txBody>
      </p:sp>
      <p:sp>
        <p:nvSpPr>
          <p:cNvPr id="70" name="Rectangle 69">
            <a:extLst>
              <a:ext uri="{FF2B5EF4-FFF2-40B4-BE49-F238E27FC236}">
                <a16:creationId xmlns:a16="http://schemas.microsoft.com/office/drawing/2014/main" id="{10381F83-5636-4323-8B14-6E529345D9D2}"/>
              </a:ext>
            </a:extLst>
          </p:cNvPr>
          <p:cNvSpPr/>
          <p:nvPr>
            <p:custDataLst>
              <p:tags r:id="rId30"/>
            </p:custDataLst>
          </p:nvPr>
        </p:nvSpPr>
        <p:spPr bwMode="auto">
          <a:xfrm>
            <a:off x="7005637" y="3840163"/>
            <a:ext cx="1600200" cy="2857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2A4EAE25-AC55-43B6-A7E5-B66BD12F13D9}" type="thinkcell&lt;?xml version=&quot;1.0&quot; encoding=&quot;UTF-16&quot; standalone=&quot;yes&quot;?&gt;&lt;root reqver=&quot;27037&quot;&gt;&lt;version val=&quot;32430&quot;/&gt;&lt;PersistentType&gt;&lt;m_guid val=&quot;3f33e93b-8672-4b6d-86cf-a4e1b738f4c2&quot;/&gt;&lt;m_prec&gt;&lt;m_yearfmt&gt;&lt;begin val=&quot;0&quot;/&gt;&lt;end val=&quot;4&quot;/&gt;&lt;/m_yearfmt&gt;&lt;/m_prec&gt;&lt;/PersistentType&gt;&lt;/root&gt;">
              <a:rPr lang="en-GB" altLang="en-US" sz="938" kern="0">
                <a:solidFill>
                  <a:srgbClr val="000000"/>
                </a:solidFill>
                <a:latin typeface="Arial"/>
                <a:sym typeface="Arial"/>
              </a:rPr>
              <a:pPr algn="r" defTabSz="857250">
                <a:spcBef>
                  <a:spcPct val="0"/>
                </a:spcBef>
                <a:spcAft>
                  <a:spcPct val="0"/>
                </a:spcAft>
                <a:buClr>
                  <a:srgbClr val="000000"/>
                </a:buClr>
              </a:pPr>
              <a:t>Ability to integrate programme
 into procurement processes</a:t>
            </a:fld>
            <a:endParaRPr lang="en-GB" sz="938" kern="0">
              <a:solidFill>
                <a:srgbClr val="000000"/>
              </a:solidFill>
              <a:latin typeface="Arial"/>
              <a:sym typeface="+mn-lt"/>
            </a:endParaRPr>
          </a:p>
        </p:txBody>
      </p:sp>
      <p:sp>
        <p:nvSpPr>
          <p:cNvPr id="81" name="Rectangle 80">
            <a:extLst>
              <a:ext uri="{FF2B5EF4-FFF2-40B4-BE49-F238E27FC236}">
                <a16:creationId xmlns:a16="http://schemas.microsoft.com/office/drawing/2014/main" id="{406AA036-FB01-4EFD-9FC9-452DCEE2591C}"/>
              </a:ext>
            </a:extLst>
          </p:cNvPr>
          <p:cNvSpPr/>
          <p:nvPr>
            <p:custDataLst>
              <p:tags r:id="rId31"/>
            </p:custDataLst>
          </p:nvPr>
        </p:nvSpPr>
        <p:spPr bwMode="gray">
          <a:xfrm>
            <a:off x="9726612" y="5100638"/>
            <a:ext cx="280988" cy="1285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defTabSz="857250">
              <a:lnSpc>
                <a:spcPct val="90000"/>
              </a:lnSpc>
              <a:spcBef>
                <a:spcPct val="0"/>
              </a:spcBef>
              <a:spcAft>
                <a:spcPct val="0"/>
              </a:spcAft>
              <a:buClr>
                <a:srgbClr val="000000"/>
              </a:buClr>
            </a:pPr>
            <a:fld id="{CF726C03-A34C-47D2-BA35-7940EAB0FA40}" type="datetime'3''''''''''''''''''''''''''''''''''''''0''''''''''''''''%'''">
              <a:rPr lang="pt-PT" altLang="en-US" sz="938" kern="0">
                <a:solidFill>
                  <a:srgbClr val="000000"/>
                </a:solidFill>
                <a:latin typeface="Arial"/>
                <a:sym typeface="Arial"/>
              </a:rPr>
              <a:pPr defTabSz="857250">
                <a:lnSpc>
                  <a:spcPct val="90000"/>
                </a:lnSpc>
                <a:spcBef>
                  <a:spcPct val="0"/>
                </a:spcBef>
                <a:spcAft>
                  <a:spcPct val="0"/>
                </a:spcAft>
                <a:buClr>
                  <a:srgbClr val="000000"/>
                </a:buClr>
              </a:pPr>
              <a:t>30%</a:t>
            </a:fld>
            <a:endParaRPr lang="pt-PT" sz="938" kern="0">
              <a:solidFill>
                <a:srgbClr val="000000"/>
              </a:solidFill>
              <a:latin typeface="Arial"/>
              <a:sym typeface="+mn-lt"/>
            </a:endParaRPr>
          </a:p>
        </p:txBody>
      </p:sp>
      <p:sp>
        <p:nvSpPr>
          <p:cNvPr id="79" name="Rectangle 78">
            <a:extLst>
              <a:ext uri="{FF2B5EF4-FFF2-40B4-BE49-F238E27FC236}">
                <a16:creationId xmlns:a16="http://schemas.microsoft.com/office/drawing/2014/main" id="{2EBB0341-22C7-47EE-83FD-9EA34B714C61}"/>
              </a:ext>
            </a:extLst>
          </p:cNvPr>
          <p:cNvSpPr/>
          <p:nvPr>
            <p:custDataLst>
              <p:tags r:id="rId32"/>
            </p:custDataLst>
          </p:nvPr>
        </p:nvSpPr>
        <p:spPr bwMode="gray">
          <a:xfrm>
            <a:off x="11323637" y="1855788"/>
            <a:ext cx="280988" cy="1285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defTabSz="857250">
              <a:lnSpc>
                <a:spcPct val="90000"/>
              </a:lnSpc>
              <a:spcBef>
                <a:spcPct val="0"/>
              </a:spcBef>
              <a:spcAft>
                <a:spcPct val="0"/>
              </a:spcAft>
              <a:buClr>
                <a:srgbClr val="000000"/>
              </a:buClr>
            </a:pPr>
            <a:fld id="{EE5C7F4E-8098-4F1E-9535-738780638129}" type="datetime'78''''''''''''''''''''''''''''''''''''%'''''''''''''''''">
              <a:rPr lang="pt-PT" altLang="en-US" sz="938" kern="0">
                <a:solidFill>
                  <a:srgbClr val="000000"/>
                </a:solidFill>
                <a:latin typeface="Arial"/>
                <a:sym typeface="Arial"/>
              </a:rPr>
              <a:pPr defTabSz="857250">
                <a:lnSpc>
                  <a:spcPct val="90000"/>
                </a:lnSpc>
                <a:spcBef>
                  <a:spcPct val="0"/>
                </a:spcBef>
                <a:spcAft>
                  <a:spcPct val="0"/>
                </a:spcAft>
                <a:buClr>
                  <a:srgbClr val="000000"/>
                </a:buClr>
              </a:pPr>
              <a:t>78%</a:t>
            </a:fld>
            <a:endParaRPr lang="pt-PT" sz="938" kern="0">
              <a:solidFill>
                <a:srgbClr val="000000"/>
              </a:solidFill>
              <a:latin typeface="Arial"/>
              <a:sym typeface="+mn-lt"/>
            </a:endParaRPr>
          </a:p>
        </p:txBody>
      </p:sp>
      <p:sp>
        <p:nvSpPr>
          <p:cNvPr id="76" name="Rectangle 75">
            <a:extLst>
              <a:ext uri="{FF2B5EF4-FFF2-40B4-BE49-F238E27FC236}">
                <a16:creationId xmlns:a16="http://schemas.microsoft.com/office/drawing/2014/main" id="{53251D6D-A2AB-4DCA-8D2C-B8BA78124731}"/>
              </a:ext>
            </a:extLst>
          </p:cNvPr>
          <p:cNvSpPr/>
          <p:nvPr>
            <p:custDataLst>
              <p:tags r:id="rId33"/>
            </p:custDataLst>
          </p:nvPr>
        </p:nvSpPr>
        <p:spPr bwMode="auto">
          <a:xfrm>
            <a:off x="6653213" y="4559300"/>
            <a:ext cx="1952625" cy="14287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DC14606D-E753-421B-96A8-2D4006E7ADDF}" type="datetime'D''edi''ca''ted'' reso''''u''rc''ing ''''for pr''ogramme'''''">
              <a:rPr lang="en-GB" altLang="en-US" sz="938" kern="0">
                <a:solidFill>
                  <a:srgbClr val="000000"/>
                </a:solidFill>
                <a:latin typeface="Arial"/>
                <a:sym typeface="Arial"/>
              </a:rPr>
              <a:pPr algn="r" defTabSz="857250">
                <a:spcBef>
                  <a:spcPct val="0"/>
                </a:spcBef>
                <a:spcAft>
                  <a:spcPct val="0"/>
                </a:spcAft>
                <a:buClr>
                  <a:srgbClr val="000000"/>
                </a:buClr>
              </a:pPr>
              <a:t>Dedicated resourcing for programme</a:t>
            </a:fld>
            <a:endParaRPr lang="en-GB" sz="938" kern="0">
              <a:solidFill>
                <a:srgbClr val="000000"/>
              </a:solidFill>
              <a:latin typeface="Arial"/>
              <a:sym typeface="+mn-lt"/>
            </a:endParaRPr>
          </a:p>
        </p:txBody>
      </p:sp>
      <p:sp>
        <p:nvSpPr>
          <p:cNvPr id="67" name="Rectangle 66">
            <a:extLst>
              <a:ext uri="{FF2B5EF4-FFF2-40B4-BE49-F238E27FC236}">
                <a16:creationId xmlns:a16="http://schemas.microsoft.com/office/drawing/2014/main" id="{5D37DDF9-6A8E-4DA4-B5D5-204CD5E10D96}"/>
              </a:ext>
            </a:extLst>
          </p:cNvPr>
          <p:cNvSpPr/>
          <p:nvPr>
            <p:custDataLst>
              <p:tags r:id="rId34"/>
            </p:custDataLst>
          </p:nvPr>
        </p:nvSpPr>
        <p:spPr bwMode="gray">
          <a:xfrm>
            <a:off x="10499724" y="2089150"/>
            <a:ext cx="280988" cy="1285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defTabSz="857250">
              <a:lnSpc>
                <a:spcPct val="90000"/>
              </a:lnSpc>
              <a:spcBef>
                <a:spcPct val="0"/>
              </a:spcBef>
              <a:spcAft>
                <a:spcPct val="0"/>
              </a:spcAft>
              <a:buClr>
                <a:srgbClr val="000000"/>
              </a:buClr>
            </a:pPr>
            <a:fld id="{313A1C31-1F71-4ACD-AE9C-D1D65A107E0C}" type="datetime'''''''''''''''''''''''''5''4''''''''''''''''%'''''''''">
              <a:rPr lang="pt-PT" altLang="en-US" sz="938" kern="0">
                <a:solidFill>
                  <a:srgbClr val="000000"/>
                </a:solidFill>
                <a:latin typeface="Arial"/>
                <a:sym typeface="Arial"/>
              </a:rPr>
              <a:pPr defTabSz="857250">
                <a:lnSpc>
                  <a:spcPct val="90000"/>
                </a:lnSpc>
                <a:spcBef>
                  <a:spcPct val="0"/>
                </a:spcBef>
                <a:spcAft>
                  <a:spcPct val="0"/>
                </a:spcAft>
                <a:buClr>
                  <a:srgbClr val="000000"/>
                </a:buClr>
              </a:pPr>
              <a:t>54%</a:t>
            </a:fld>
            <a:endParaRPr lang="pt-PT" sz="938" kern="0">
              <a:solidFill>
                <a:srgbClr val="000000"/>
              </a:solidFill>
              <a:latin typeface="Arial"/>
              <a:sym typeface="+mn-lt"/>
            </a:endParaRPr>
          </a:p>
        </p:txBody>
      </p:sp>
      <p:sp>
        <p:nvSpPr>
          <p:cNvPr id="83" name="Rectangle 82">
            <a:extLst>
              <a:ext uri="{FF2B5EF4-FFF2-40B4-BE49-F238E27FC236}">
                <a16:creationId xmlns:a16="http://schemas.microsoft.com/office/drawing/2014/main" id="{700BFBB3-A968-473A-BBC5-BD903644DF2A}"/>
              </a:ext>
            </a:extLst>
          </p:cNvPr>
          <p:cNvSpPr/>
          <p:nvPr>
            <p:custDataLst>
              <p:tags r:id="rId35"/>
            </p:custDataLst>
          </p:nvPr>
        </p:nvSpPr>
        <p:spPr bwMode="gray">
          <a:xfrm>
            <a:off x="9963149" y="2738438"/>
            <a:ext cx="280988" cy="1285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defTabSz="857250">
              <a:lnSpc>
                <a:spcPct val="90000"/>
              </a:lnSpc>
              <a:spcBef>
                <a:spcPct val="0"/>
              </a:spcBef>
              <a:spcAft>
                <a:spcPct val="0"/>
              </a:spcAft>
              <a:buClr>
                <a:srgbClr val="000000"/>
              </a:buClr>
            </a:pPr>
            <a:fld id="{89CB45A6-1513-429B-BC0C-79698316B9C8}" type="datetime'''''''''''''''''''''3''''''''''''''''8''%'">
              <a:rPr lang="pt-PT" altLang="en-US" sz="938" kern="0">
                <a:solidFill>
                  <a:srgbClr val="000000"/>
                </a:solidFill>
                <a:latin typeface="Arial"/>
                <a:sym typeface="Arial"/>
              </a:rPr>
              <a:pPr defTabSz="857250">
                <a:lnSpc>
                  <a:spcPct val="90000"/>
                </a:lnSpc>
                <a:spcBef>
                  <a:spcPct val="0"/>
                </a:spcBef>
                <a:spcAft>
                  <a:spcPct val="0"/>
                </a:spcAft>
                <a:buClr>
                  <a:srgbClr val="000000"/>
                </a:buClr>
              </a:pPr>
              <a:t>38%</a:t>
            </a:fld>
            <a:endParaRPr lang="pt-PT" sz="938" kern="0">
              <a:solidFill>
                <a:srgbClr val="000000"/>
              </a:solidFill>
              <a:latin typeface="Arial"/>
              <a:sym typeface="+mn-lt"/>
            </a:endParaRPr>
          </a:p>
        </p:txBody>
      </p:sp>
      <p:sp>
        <p:nvSpPr>
          <p:cNvPr id="84" name="Rectangle 83">
            <a:extLst>
              <a:ext uri="{FF2B5EF4-FFF2-40B4-BE49-F238E27FC236}">
                <a16:creationId xmlns:a16="http://schemas.microsoft.com/office/drawing/2014/main" id="{ABABF13C-3D64-4D05-8581-1DF147ABB984}"/>
              </a:ext>
            </a:extLst>
          </p:cNvPr>
          <p:cNvSpPr/>
          <p:nvPr>
            <p:custDataLst>
              <p:tags r:id="rId36"/>
            </p:custDataLst>
          </p:nvPr>
        </p:nvSpPr>
        <p:spPr bwMode="gray">
          <a:xfrm>
            <a:off x="10525124" y="3154363"/>
            <a:ext cx="280988" cy="1285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defTabSz="857250">
              <a:lnSpc>
                <a:spcPct val="90000"/>
              </a:lnSpc>
              <a:spcBef>
                <a:spcPct val="0"/>
              </a:spcBef>
              <a:spcAft>
                <a:spcPct val="0"/>
              </a:spcAft>
              <a:buClr>
                <a:srgbClr val="000000"/>
              </a:buClr>
            </a:pPr>
            <a:fld id="{E1373A0D-FFD6-40CA-BADE-A4BE8780547F}" type="datetime'''''''5''''''''''''''''''4''''''''''''''%'''''''">
              <a:rPr lang="pt-PT" altLang="en-US" sz="938" kern="0">
                <a:solidFill>
                  <a:srgbClr val="000000"/>
                </a:solidFill>
                <a:latin typeface="Arial"/>
                <a:sym typeface="Arial"/>
              </a:rPr>
              <a:pPr defTabSz="857250">
                <a:lnSpc>
                  <a:spcPct val="90000"/>
                </a:lnSpc>
                <a:spcBef>
                  <a:spcPct val="0"/>
                </a:spcBef>
                <a:spcAft>
                  <a:spcPct val="0"/>
                </a:spcAft>
                <a:buClr>
                  <a:srgbClr val="000000"/>
                </a:buClr>
              </a:pPr>
              <a:t>54%</a:t>
            </a:fld>
            <a:endParaRPr lang="pt-PT" sz="938" kern="0">
              <a:solidFill>
                <a:srgbClr val="000000"/>
              </a:solidFill>
              <a:latin typeface="Arial"/>
              <a:sym typeface="+mn-lt"/>
            </a:endParaRPr>
          </a:p>
        </p:txBody>
      </p:sp>
      <p:sp>
        <p:nvSpPr>
          <p:cNvPr id="85" name="Rectangle 84">
            <a:extLst>
              <a:ext uri="{FF2B5EF4-FFF2-40B4-BE49-F238E27FC236}">
                <a16:creationId xmlns:a16="http://schemas.microsoft.com/office/drawing/2014/main" id="{6C8E7933-4AF5-41B9-8372-BF05F196302F}"/>
              </a:ext>
            </a:extLst>
          </p:cNvPr>
          <p:cNvSpPr/>
          <p:nvPr>
            <p:custDataLst>
              <p:tags r:id="rId37"/>
            </p:custDataLst>
          </p:nvPr>
        </p:nvSpPr>
        <p:spPr bwMode="gray">
          <a:xfrm>
            <a:off x="10090149" y="3803650"/>
            <a:ext cx="280988" cy="1285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defTabSz="857250">
              <a:lnSpc>
                <a:spcPct val="90000"/>
              </a:lnSpc>
              <a:spcBef>
                <a:spcPct val="0"/>
              </a:spcBef>
              <a:spcAft>
                <a:spcPct val="0"/>
              </a:spcAft>
              <a:buClr>
                <a:srgbClr val="000000"/>
              </a:buClr>
            </a:pPr>
            <a:fld id="{743E99C3-0D9B-437B-91F3-820926E2056D}" type="datetime'''4''''''''''''1''''''%'">
              <a:rPr lang="pt-PT" altLang="en-US" sz="938" kern="0">
                <a:solidFill>
                  <a:srgbClr val="000000"/>
                </a:solidFill>
                <a:latin typeface="Arial"/>
                <a:sym typeface="Arial"/>
              </a:rPr>
              <a:pPr defTabSz="857250">
                <a:lnSpc>
                  <a:spcPct val="90000"/>
                </a:lnSpc>
                <a:spcBef>
                  <a:spcPct val="0"/>
                </a:spcBef>
                <a:spcAft>
                  <a:spcPct val="0"/>
                </a:spcAft>
                <a:buClr>
                  <a:srgbClr val="000000"/>
                </a:buClr>
              </a:pPr>
              <a:t>41%</a:t>
            </a:fld>
            <a:endParaRPr lang="pt-PT" sz="938" kern="0">
              <a:solidFill>
                <a:srgbClr val="000000"/>
              </a:solidFill>
              <a:latin typeface="Arial"/>
              <a:sym typeface="+mn-lt"/>
            </a:endParaRPr>
          </a:p>
        </p:txBody>
      </p:sp>
      <p:sp>
        <p:nvSpPr>
          <p:cNvPr id="78" name="Rectangle 77">
            <a:extLst>
              <a:ext uri="{FF2B5EF4-FFF2-40B4-BE49-F238E27FC236}">
                <a16:creationId xmlns:a16="http://schemas.microsoft.com/office/drawing/2014/main" id="{68531189-95A4-44D4-A664-7DD7EFE9AF39}"/>
              </a:ext>
            </a:extLst>
          </p:cNvPr>
          <p:cNvSpPr/>
          <p:nvPr>
            <p:custDataLst>
              <p:tags r:id="rId38"/>
            </p:custDataLst>
          </p:nvPr>
        </p:nvSpPr>
        <p:spPr bwMode="gray">
          <a:xfrm>
            <a:off x="9844087" y="3387725"/>
            <a:ext cx="280988" cy="1285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defTabSz="857250">
              <a:lnSpc>
                <a:spcPct val="90000"/>
              </a:lnSpc>
              <a:spcBef>
                <a:spcPct val="0"/>
              </a:spcBef>
              <a:spcAft>
                <a:spcPct val="0"/>
              </a:spcAft>
              <a:buClr>
                <a:srgbClr val="000000"/>
              </a:buClr>
            </a:pPr>
            <a:fld id="{8DA55AEE-C18F-4AD2-A2BE-B7A55F666C74}" type="datetime'3''''''4''''%'''''''">
              <a:rPr lang="pt-PT" altLang="en-US" sz="938" kern="0">
                <a:solidFill>
                  <a:srgbClr val="000000"/>
                </a:solidFill>
                <a:latin typeface="Arial"/>
                <a:sym typeface="Arial"/>
              </a:rPr>
              <a:pPr defTabSz="857250">
                <a:lnSpc>
                  <a:spcPct val="90000"/>
                </a:lnSpc>
                <a:spcBef>
                  <a:spcPct val="0"/>
                </a:spcBef>
                <a:spcAft>
                  <a:spcPct val="0"/>
                </a:spcAft>
                <a:buClr>
                  <a:srgbClr val="000000"/>
                </a:buClr>
              </a:pPr>
              <a:t>34%</a:t>
            </a:fld>
            <a:endParaRPr lang="pt-PT" sz="938" kern="0">
              <a:solidFill>
                <a:srgbClr val="000000"/>
              </a:solidFill>
              <a:latin typeface="Arial"/>
              <a:sym typeface="+mn-lt"/>
            </a:endParaRPr>
          </a:p>
        </p:txBody>
      </p:sp>
      <p:sp>
        <p:nvSpPr>
          <p:cNvPr id="86" name="Rectangle 85">
            <a:extLst>
              <a:ext uri="{FF2B5EF4-FFF2-40B4-BE49-F238E27FC236}">
                <a16:creationId xmlns:a16="http://schemas.microsoft.com/office/drawing/2014/main" id="{41A3B3BD-B24C-4ADF-B1A2-F2D72558EBAC}"/>
              </a:ext>
            </a:extLst>
          </p:cNvPr>
          <p:cNvSpPr/>
          <p:nvPr>
            <p:custDataLst>
              <p:tags r:id="rId39"/>
            </p:custDataLst>
          </p:nvPr>
        </p:nvSpPr>
        <p:spPr bwMode="gray">
          <a:xfrm>
            <a:off x="9605962" y="4035425"/>
            <a:ext cx="280988" cy="1285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defTabSz="857250">
              <a:lnSpc>
                <a:spcPct val="90000"/>
              </a:lnSpc>
              <a:spcBef>
                <a:spcPct val="0"/>
              </a:spcBef>
              <a:spcAft>
                <a:spcPct val="0"/>
              </a:spcAft>
              <a:buClr>
                <a:srgbClr val="000000"/>
              </a:buClr>
            </a:pPr>
            <a:fld id="{EE7DB790-DE75-46BE-AA68-59843A31B94C}" type="datetime'''''''''''''''27''''''''''''''''''%'''''">
              <a:rPr lang="pt-PT" altLang="en-US" sz="938" kern="0">
                <a:solidFill>
                  <a:srgbClr val="000000"/>
                </a:solidFill>
                <a:latin typeface="Arial"/>
                <a:sym typeface="Arial"/>
              </a:rPr>
              <a:pPr defTabSz="857250">
                <a:lnSpc>
                  <a:spcPct val="90000"/>
                </a:lnSpc>
                <a:spcBef>
                  <a:spcPct val="0"/>
                </a:spcBef>
                <a:spcAft>
                  <a:spcPct val="0"/>
                </a:spcAft>
                <a:buClr>
                  <a:srgbClr val="000000"/>
                </a:buClr>
              </a:pPr>
              <a:t>27%</a:t>
            </a:fld>
            <a:endParaRPr lang="pt-PT" sz="938" kern="0">
              <a:solidFill>
                <a:srgbClr val="000000"/>
              </a:solidFill>
              <a:latin typeface="Arial"/>
              <a:sym typeface="+mn-lt"/>
            </a:endParaRPr>
          </a:p>
        </p:txBody>
      </p:sp>
      <p:sp>
        <p:nvSpPr>
          <p:cNvPr id="71" name="Rectangle 70">
            <a:extLst>
              <a:ext uri="{FF2B5EF4-FFF2-40B4-BE49-F238E27FC236}">
                <a16:creationId xmlns:a16="http://schemas.microsoft.com/office/drawing/2014/main" id="{09C7D4F5-73CE-4984-8AA5-7E4343F38E5C}"/>
              </a:ext>
            </a:extLst>
          </p:cNvPr>
          <p:cNvSpPr/>
          <p:nvPr>
            <p:custDataLst>
              <p:tags r:id="rId40"/>
            </p:custDataLst>
          </p:nvPr>
        </p:nvSpPr>
        <p:spPr bwMode="gray">
          <a:xfrm>
            <a:off x="9726612" y="4451350"/>
            <a:ext cx="280988" cy="1285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defTabSz="857250">
              <a:lnSpc>
                <a:spcPct val="90000"/>
              </a:lnSpc>
              <a:spcBef>
                <a:spcPct val="0"/>
              </a:spcBef>
              <a:spcAft>
                <a:spcPct val="0"/>
              </a:spcAft>
              <a:buClr>
                <a:srgbClr val="000000"/>
              </a:buClr>
            </a:pPr>
            <a:fld id="{1F5DD6E4-81BE-4D29-AB9A-AFE6F6F14916}" type="datetime'''3''''0''''''''''''''''''''''''''''''''''''''%'''''''''''''">
              <a:rPr lang="pt-PT" altLang="en-US" sz="938" kern="0">
                <a:solidFill>
                  <a:srgbClr val="000000"/>
                </a:solidFill>
                <a:latin typeface="Arial"/>
                <a:sym typeface="Arial"/>
              </a:rPr>
              <a:pPr defTabSz="857250">
                <a:lnSpc>
                  <a:spcPct val="90000"/>
                </a:lnSpc>
                <a:spcBef>
                  <a:spcPct val="0"/>
                </a:spcBef>
                <a:spcAft>
                  <a:spcPct val="0"/>
                </a:spcAft>
                <a:buClr>
                  <a:srgbClr val="000000"/>
                </a:buClr>
              </a:pPr>
              <a:t>30%</a:t>
            </a:fld>
            <a:endParaRPr lang="pt-PT" sz="938" kern="0">
              <a:solidFill>
                <a:srgbClr val="000000"/>
              </a:solidFill>
              <a:latin typeface="Arial"/>
              <a:sym typeface="+mn-lt"/>
            </a:endParaRPr>
          </a:p>
        </p:txBody>
      </p:sp>
      <p:sp>
        <p:nvSpPr>
          <p:cNvPr id="87" name="Rectangle 86">
            <a:extLst>
              <a:ext uri="{FF2B5EF4-FFF2-40B4-BE49-F238E27FC236}">
                <a16:creationId xmlns:a16="http://schemas.microsoft.com/office/drawing/2014/main" id="{A1BCB0D3-5187-43D3-B4F5-22DAF7D1B6FD}"/>
              </a:ext>
            </a:extLst>
          </p:cNvPr>
          <p:cNvSpPr/>
          <p:nvPr>
            <p:custDataLst>
              <p:tags r:id="rId41"/>
            </p:custDataLst>
          </p:nvPr>
        </p:nvSpPr>
        <p:spPr bwMode="gray">
          <a:xfrm>
            <a:off x="9307512" y="4684713"/>
            <a:ext cx="280988" cy="1285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defTabSz="857250">
              <a:lnSpc>
                <a:spcPct val="90000"/>
              </a:lnSpc>
              <a:spcBef>
                <a:spcPct val="0"/>
              </a:spcBef>
              <a:spcAft>
                <a:spcPct val="0"/>
              </a:spcAft>
              <a:buClr>
                <a:srgbClr val="000000"/>
              </a:buClr>
            </a:pPr>
            <a:fld id="{E6860F34-56A9-4228-A394-CFA7B0A5780F}" type="datetime'''''''''''''''18''''''''''''''''''''%'''''">
              <a:rPr lang="pt-PT" altLang="en-US" sz="938" kern="0">
                <a:solidFill>
                  <a:srgbClr val="000000"/>
                </a:solidFill>
                <a:latin typeface="Arial"/>
                <a:sym typeface="Arial"/>
              </a:rPr>
              <a:pPr defTabSz="857250">
                <a:lnSpc>
                  <a:spcPct val="90000"/>
                </a:lnSpc>
                <a:spcBef>
                  <a:spcPct val="0"/>
                </a:spcBef>
                <a:spcAft>
                  <a:spcPct val="0"/>
                </a:spcAft>
                <a:buClr>
                  <a:srgbClr val="000000"/>
                </a:buClr>
              </a:pPr>
              <a:t>18%</a:t>
            </a:fld>
            <a:endParaRPr lang="pt-PT" sz="938" kern="0">
              <a:solidFill>
                <a:srgbClr val="000000"/>
              </a:solidFill>
              <a:latin typeface="Arial"/>
              <a:sym typeface="+mn-lt"/>
            </a:endParaRPr>
          </a:p>
        </p:txBody>
      </p:sp>
      <p:sp>
        <p:nvSpPr>
          <p:cNvPr id="90" name="Rectangle 89">
            <a:extLst>
              <a:ext uri="{FF2B5EF4-FFF2-40B4-BE49-F238E27FC236}">
                <a16:creationId xmlns:a16="http://schemas.microsoft.com/office/drawing/2014/main" id="{475F1845-E2F0-4418-B500-FE029C63E205}"/>
              </a:ext>
            </a:extLst>
          </p:cNvPr>
          <p:cNvSpPr/>
          <p:nvPr>
            <p:custDataLst>
              <p:tags r:id="rId42"/>
            </p:custDataLst>
          </p:nvPr>
        </p:nvSpPr>
        <p:spPr bwMode="gray">
          <a:xfrm>
            <a:off x="9247187" y="5334000"/>
            <a:ext cx="280988" cy="1285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defTabSz="857250">
              <a:lnSpc>
                <a:spcPct val="90000"/>
              </a:lnSpc>
              <a:spcBef>
                <a:spcPct val="0"/>
              </a:spcBef>
              <a:spcAft>
                <a:spcPct val="0"/>
              </a:spcAft>
              <a:buClr>
                <a:srgbClr val="000000"/>
              </a:buClr>
            </a:pPr>
            <a:fld id="{B1F4F66E-4668-405B-9648-936AC4AB0D65}" type="datetime'''''''''1''''''''''''''''''''''''''''''6''''''''''''''%'''''''">
              <a:rPr lang="pt-PT" altLang="en-US" sz="938" kern="0">
                <a:solidFill>
                  <a:srgbClr val="000000"/>
                </a:solidFill>
                <a:latin typeface="Arial"/>
                <a:sym typeface="Arial"/>
              </a:rPr>
              <a:pPr defTabSz="857250">
                <a:lnSpc>
                  <a:spcPct val="90000"/>
                </a:lnSpc>
                <a:spcBef>
                  <a:spcPct val="0"/>
                </a:spcBef>
                <a:spcAft>
                  <a:spcPct val="0"/>
                </a:spcAft>
                <a:buClr>
                  <a:srgbClr val="000000"/>
                </a:buClr>
              </a:pPr>
              <a:t>16%</a:t>
            </a:fld>
            <a:endParaRPr lang="pt-PT" sz="938" kern="0">
              <a:solidFill>
                <a:srgbClr val="000000"/>
              </a:solidFill>
              <a:latin typeface="Arial"/>
              <a:sym typeface="+mn-lt"/>
            </a:endParaRPr>
          </a:p>
        </p:txBody>
      </p:sp>
      <p:sp>
        <p:nvSpPr>
          <p:cNvPr id="88" name="Rectangle 87">
            <a:extLst>
              <a:ext uri="{FF2B5EF4-FFF2-40B4-BE49-F238E27FC236}">
                <a16:creationId xmlns:a16="http://schemas.microsoft.com/office/drawing/2014/main" id="{067E6637-79CB-45B0-914A-13F7D6B5D90F}"/>
              </a:ext>
            </a:extLst>
          </p:cNvPr>
          <p:cNvSpPr/>
          <p:nvPr>
            <p:custDataLst>
              <p:tags r:id="rId43"/>
            </p:custDataLst>
          </p:nvPr>
        </p:nvSpPr>
        <p:spPr bwMode="gray">
          <a:xfrm>
            <a:off x="9509124" y="5749925"/>
            <a:ext cx="280988" cy="1285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defTabSz="857250">
              <a:lnSpc>
                <a:spcPct val="90000"/>
              </a:lnSpc>
              <a:spcBef>
                <a:spcPct val="0"/>
              </a:spcBef>
              <a:spcAft>
                <a:spcPct val="0"/>
              </a:spcAft>
              <a:buClr>
                <a:srgbClr val="000000"/>
              </a:buClr>
            </a:pPr>
            <a:fld id="{D3BA2201-344B-4700-A162-5880ECB1CA03}" type="datetime'''''''''2''''''''''''''''''''''''''''4''''''%'''''''''''''">
              <a:rPr lang="pt-PT" altLang="en-US" sz="938" kern="0">
                <a:solidFill>
                  <a:srgbClr val="000000"/>
                </a:solidFill>
                <a:latin typeface="Arial"/>
                <a:sym typeface="Arial"/>
              </a:rPr>
              <a:pPr defTabSz="857250">
                <a:lnSpc>
                  <a:spcPct val="90000"/>
                </a:lnSpc>
                <a:spcBef>
                  <a:spcPct val="0"/>
                </a:spcBef>
                <a:spcAft>
                  <a:spcPct val="0"/>
                </a:spcAft>
                <a:buClr>
                  <a:srgbClr val="000000"/>
                </a:buClr>
              </a:pPr>
              <a:t>24%</a:t>
            </a:fld>
            <a:endParaRPr lang="pt-PT" sz="938" kern="0">
              <a:solidFill>
                <a:srgbClr val="000000"/>
              </a:solidFill>
              <a:latin typeface="Arial"/>
              <a:sym typeface="+mn-lt"/>
            </a:endParaRPr>
          </a:p>
        </p:txBody>
      </p:sp>
      <p:sp>
        <p:nvSpPr>
          <p:cNvPr id="89" name="Rectangle 88">
            <a:extLst>
              <a:ext uri="{FF2B5EF4-FFF2-40B4-BE49-F238E27FC236}">
                <a16:creationId xmlns:a16="http://schemas.microsoft.com/office/drawing/2014/main" id="{51081166-B93F-4604-BF04-295DD38D9371}"/>
              </a:ext>
            </a:extLst>
          </p:cNvPr>
          <p:cNvSpPr/>
          <p:nvPr>
            <p:custDataLst>
              <p:tags r:id="rId44"/>
            </p:custDataLst>
          </p:nvPr>
        </p:nvSpPr>
        <p:spPr bwMode="gray">
          <a:xfrm>
            <a:off x="9247187" y="5983288"/>
            <a:ext cx="280988" cy="1285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defTabSz="857250">
              <a:lnSpc>
                <a:spcPct val="90000"/>
              </a:lnSpc>
              <a:spcBef>
                <a:spcPct val="0"/>
              </a:spcBef>
              <a:spcAft>
                <a:spcPct val="0"/>
              </a:spcAft>
              <a:buClr>
                <a:srgbClr val="000000"/>
              </a:buClr>
            </a:pPr>
            <a:fld id="{E1BEFF9B-C14D-4FD1-95B2-09C02A5408FF}" type="datetime'''''''''1''''''''''6%'''''''''''''">
              <a:rPr lang="pt-PT" altLang="en-US" sz="938" kern="0">
                <a:solidFill>
                  <a:srgbClr val="000000"/>
                </a:solidFill>
                <a:latin typeface="Arial"/>
                <a:sym typeface="Arial"/>
              </a:rPr>
              <a:pPr defTabSz="857250">
                <a:lnSpc>
                  <a:spcPct val="90000"/>
                </a:lnSpc>
                <a:spcBef>
                  <a:spcPct val="0"/>
                </a:spcBef>
                <a:spcAft>
                  <a:spcPct val="0"/>
                </a:spcAft>
                <a:buClr>
                  <a:srgbClr val="000000"/>
                </a:buClr>
              </a:pPr>
              <a:t>16%</a:t>
            </a:fld>
            <a:endParaRPr lang="pt-PT" sz="938" kern="0">
              <a:solidFill>
                <a:srgbClr val="000000"/>
              </a:solidFill>
              <a:latin typeface="Arial"/>
              <a:sym typeface="+mn-lt"/>
            </a:endParaRPr>
          </a:p>
        </p:txBody>
      </p:sp>
      <p:sp>
        <p:nvSpPr>
          <p:cNvPr id="92" name="Rectangle 91">
            <a:extLst>
              <a:ext uri="{FF2B5EF4-FFF2-40B4-BE49-F238E27FC236}">
                <a16:creationId xmlns:a16="http://schemas.microsoft.com/office/drawing/2014/main" id="{58DF1478-451D-4049-9596-E6339BD822AC}"/>
              </a:ext>
            </a:extLst>
          </p:cNvPr>
          <p:cNvSpPr/>
          <p:nvPr>
            <p:custDataLst>
              <p:tags r:id="rId45"/>
            </p:custDataLst>
          </p:nvPr>
        </p:nvSpPr>
        <p:spPr bwMode="auto">
          <a:xfrm>
            <a:off x="10093524" y="5762625"/>
            <a:ext cx="168176" cy="125413"/>
          </a:xfrm>
          <a:prstGeom prst="rect">
            <a:avLst/>
          </a:prstGeom>
          <a:solidFill>
            <a:srgbClr val="B48DCD"/>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buClr>
                <a:srgbClr val="000000"/>
              </a:buClr>
            </a:pPr>
            <a:endParaRPr lang="pt-PT" sz="1313" kern="0">
              <a:solidFill>
                <a:srgbClr val="FFFFFF"/>
              </a:solidFill>
              <a:latin typeface="Arial"/>
              <a:sym typeface="Arial"/>
            </a:endParaRPr>
          </a:p>
        </p:txBody>
      </p:sp>
      <p:sp>
        <p:nvSpPr>
          <p:cNvPr id="93" name="Rectangle 92">
            <a:extLst>
              <a:ext uri="{FF2B5EF4-FFF2-40B4-BE49-F238E27FC236}">
                <a16:creationId xmlns:a16="http://schemas.microsoft.com/office/drawing/2014/main" id="{C91A92E3-ED8C-4ED5-B26A-CCF03E1C5ABE}"/>
              </a:ext>
            </a:extLst>
          </p:cNvPr>
          <p:cNvSpPr/>
          <p:nvPr>
            <p:custDataLst>
              <p:tags r:id="rId46"/>
            </p:custDataLst>
          </p:nvPr>
        </p:nvSpPr>
        <p:spPr bwMode="auto">
          <a:xfrm>
            <a:off x="10093524" y="5956300"/>
            <a:ext cx="168176" cy="125413"/>
          </a:xfrm>
          <a:prstGeom prst="rect">
            <a:avLst/>
          </a:prstGeom>
          <a:solidFill>
            <a:srgbClr val="C9C8C0"/>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buClr>
                <a:srgbClr val="000000"/>
              </a:buClr>
            </a:pPr>
            <a:endParaRPr lang="en-GB" sz="1313" kern="0">
              <a:solidFill>
                <a:srgbClr val="FFFFFF"/>
              </a:solidFill>
              <a:latin typeface="Arial"/>
              <a:sym typeface="Arial"/>
            </a:endParaRPr>
          </a:p>
        </p:txBody>
      </p:sp>
      <p:sp>
        <p:nvSpPr>
          <p:cNvPr id="96" name="Rectangle 95">
            <a:extLst>
              <a:ext uri="{FF2B5EF4-FFF2-40B4-BE49-F238E27FC236}">
                <a16:creationId xmlns:a16="http://schemas.microsoft.com/office/drawing/2014/main" id="{A21BB5FE-EBE6-45A3-A6F6-4D754262C384}"/>
              </a:ext>
            </a:extLst>
          </p:cNvPr>
          <p:cNvSpPr/>
          <p:nvPr>
            <p:custDataLst>
              <p:tags r:id="rId47"/>
            </p:custDataLst>
          </p:nvPr>
        </p:nvSpPr>
        <p:spPr bwMode="auto">
          <a:xfrm>
            <a:off x="10312400" y="5757863"/>
            <a:ext cx="1431925" cy="14287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defTabSz="857250">
              <a:spcBef>
                <a:spcPct val="0"/>
              </a:spcBef>
              <a:spcAft>
                <a:spcPct val="0"/>
              </a:spcAft>
              <a:buClr>
                <a:srgbClr val="000000"/>
              </a:buClr>
            </a:pPr>
            <a:fld id="{D63BF607-96C8-4B8D-A16B-63A3FDB1FFCA}" type="datetime'At''t''ibu''''te ''i''''''s &quot;V''er''y Im''p''or''t''ant&quot;'''''">
              <a:rPr lang="pt-PT" altLang="en-US" sz="938" kern="0">
                <a:solidFill>
                  <a:srgbClr val="000000"/>
                </a:solidFill>
                <a:latin typeface="Arial"/>
                <a:sym typeface="Arial"/>
              </a:rPr>
              <a:pPr defTabSz="857250">
                <a:spcBef>
                  <a:spcPct val="0"/>
                </a:spcBef>
                <a:spcAft>
                  <a:spcPct val="0"/>
                </a:spcAft>
                <a:buClr>
                  <a:srgbClr val="000000"/>
                </a:buClr>
              </a:pPr>
              <a:t>Attibute is "Very Important"</a:t>
            </a:fld>
            <a:endParaRPr lang="pt-PT" sz="938" kern="0">
              <a:solidFill>
                <a:srgbClr val="000000"/>
              </a:solidFill>
              <a:latin typeface="Arial"/>
              <a:sym typeface="+mn-lt"/>
            </a:endParaRPr>
          </a:p>
        </p:txBody>
      </p:sp>
      <p:sp>
        <p:nvSpPr>
          <p:cNvPr id="95" name="Rectangle 94">
            <a:extLst>
              <a:ext uri="{FF2B5EF4-FFF2-40B4-BE49-F238E27FC236}">
                <a16:creationId xmlns:a16="http://schemas.microsoft.com/office/drawing/2014/main" id="{293EC6F1-578A-42B1-AF3F-167805A7DEC7}"/>
              </a:ext>
            </a:extLst>
          </p:cNvPr>
          <p:cNvSpPr/>
          <p:nvPr>
            <p:custDataLst>
              <p:tags r:id="rId48"/>
            </p:custDataLst>
          </p:nvPr>
        </p:nvSpPr>
        <p:spPr bwMode="auto">
          <a:xfrm>
            <a:off x="10312400" y="5951538"/>
            <a:ext cx="1338263" cy="14287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defTabSz="857250">
              <a:spcBef>
                <a:spcPct val="0"/>
              </a:spcBef>
              <a:spcAft>
                <a:spcPct val="0"/>
              </a:spcAft>
              <a:buClr>
                <a:srgbClr val="000000"/>
              </a:buClr>
            </a:pPr>
            <a:fld id="{A51FDB6C-E018-41AC-975F-4C8EDFD9CC99}" type="datetime'Att''ibute ''i''s'''' ''&quot;''''''V''er''y P''''''r''es''e''nt&quot;'">
              <a:rPr lang="pt-PT" altLang="en-US" sz="938" kern="0">
                <a:solidFill>
                  <a:srgbClr val="000000"/>
                </a:solidFill>
                <a:latin typeface="Arial"/>
                <a:sym typeface="Arial"/>
              </a:rPr>
              <a:pPr defTabSz="857250">
                <a:spcBef>
                  <a:spcPct val="0"/>
                </a:spcBef>
                <a:spcAft>
                  <a:spcPct val="0"/>
                </a:spcAft>
                <a:buClr>
                  <a:srgbClr val="000000"/>
                </a:buClr>
              </a:pPr>
              <a:t>Attibute is "Very Present"</a:t>
            </a:fld>
            <a:endParaRPr lang="pt-PT" sz="938" kern="0">
              <a:solidFill>
                <a:srgbClr val="000000"/>
              </a:solidFill>
              <a:latin typeface="Arial"/>
              <a:sym typeface="+mn-lt"/>
            </a:endParaRPr>
          </a:p>
        </p:txBody>
      </p:sp>
      <p:sp>
        <p:nvSpPr>
          <p:cNvPr id="39" name="Rectangle 38" hidden="1">
            <a:extLst>
              <a:ext uri="{FF2B5EF4-FFF2-40B4-BE49-F238E27FC236}">
                <a16:creationId xmlns:a16="http://schemas.microsoft.com/office/drawing/2014/main" id="{07900B07-A103-48CB-BBF4-F91A356C67C8}"/>
              </a:ext>
            </a:extLst>
          </p:cNvPr>
          <p:cNvSpPr/>
          <p:nvPr/>
        </p:nvSpPr>
        <p:spPr>
          <a:xfrm>
            <a:off x="0" y="0"/>
            <a:ext cx="148828"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857250">
              <a:buClr>
                <a:srgbClr val="000000"/>
              </a:buClr>
            </a:pPr>
            <a:endParaRPr lang="pt-PT" sz="938" kern="0" dirty="0">
              <a:solidFill>
                <a:srgbClr val="FFFFFF"/>
              </a:solidFill>
              <a:latin typeface="Arial" panose="020B0604020202020204" pitchFamily="34" charset="0"/>
              <a:sym typeface="Arial"/>
            </a:endParaRPr>
          </a:p>
        </p:txBody>
      </p:sp>
      <p:sp>
        <p:nvSpPr>
          <p:cNvPr id="65" name="AtkComment14/06/2021">
            <a:extLst>
              <a:ext uri="{FF2B5EF4-FFF2-40B4-BE49-F238E27FC236}">
                <a16:creationId xmlns:a16="http://schemas.microsoft.com/office/drawing/2014/main" id="{353B4E3B-39B4-42CB-AE1C-65892F7F3D6D}"/>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Becky</a:t>
            </a:r>
          </a:p>
        </p:txBody>
      </p:sp>
    </p:spTree>
    <p:extLst>
      <p:ext uri="{BB962C8B-B14F-4D97-AF65-F5344CB8AC3E}">
        <p14:creationId xmlns:p14="http://schemas.microsoft.com/office/powerpoint/2010/main" val="55938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3E0D0B-B2EE-4354-BF97-4ADBE0EBEDE8}"/>
              </a:ext>
            </a:extLst>
          </p:cNvPr>
          <p:cNvGraphicFramePr>
            <a:graphicFrameLocks noChangeAspect="1"/>
          </p:cNvGraphicFramePr>
          <p:nvPr>
            <p:custDataLst>
              <p:tags r:id="rId2"/>
            </p:custDataLst>
            <p:extLst>
              <p:ext uri="{D42A27DB-BD31-4B8C-83A1-F6EECF244321}">
                <p14:modId xmlns:p14="http://schemas.microsoft.com/office/powerpoint/2010/main" val="812575676"/>
              </p:ext>
            </p:extLst>
          </p:nvPr>
        </p:nvGraphicFramePr>
        <p:xfrm>
          <a:off x="1525489" y="1489"/>
          <a:ext cx="1489" cy="1489"/>
        </p:xfrm>
        <a:graphic>
          <a:graphicData uri="http://schemas.openxmlformats.org/presentationml/2006/ole">
            <mc:AlternateContent xmlns:mc="http://schemas.openxmlformats.org/markup-compatibility/2006">
              <mc:Choice xmlns:v="urn:schemas-microsoft-com:vml" Requires="v">
                <p:oleObj spid="_x0000_s62465" name="think-cell Slide" r:id="rId18" imgW="473" imgH="473" progId="TCLayout.ActiveDocument.1">
                  <p:embed/>
                </p:oleObj>
              </mc:Choice>
              <mc:Fallback>
                <p:oleObj name="think-cell Slide" r:id="rId18" imgW="473" imgH="473" progId="TCLayout.ActiveDocument.1">
                  <p:embed/>
                  <p:pic>
                    <p:nvPicPr>
                      <p:cNvPr id="4" name="Object 3" hidden="1">
                        <a:extLst>
                          <a:ext uri="{FF2B5EF4-FFF2-40B4-BE49-F238E27FC236}">
                            <a16:creationId xmlns:a16="http://schemas.microsoft.com/office/drawing/2014/main" id="{6A3E0D0B-B2EE-4354-BF97-4ADBE0EBEDE8}"/>
                          </a:ext>
                        </a:extLst>
                      </p:cNvPr>
                      <p:cNvPicPr/>
                      <p:nvPr/>
                    </p:nvPicPr>
                    <p:blipFill>
                      <a:blip r:embed="rId19"/>
                      <a:stretch>
                        <a:fillRect/>
                      </a:stretch>
                    </p:blipFill>
                    <p:spPr>
                      <a:xfrm>
                        <a:off x="1525489" y="1489"/>
                        <a:ext cx="1489" cy="1489"/>
                      </a:xfrm>
                      <a:prstGeom prst="rect">
                        <a:avLst/>
                      </a:prstGeom>
                    </p:spPr>
                  </p:pic>
                </p:oleObj>
              </mc:Fallback>
            </mc:AlternateContent>
          </a:graphicData>
        </a:graphic>
      </p:graphicFrame>
      <p:sp>
        <p:nvSpPr>
          <p:cNvPr id="38" name="Rectangle 37">
            <a:extLst>
              <a:ext uri="{FF2B5EF4-FFF2-40B4-BE49-F238E27FC236}">
                <a16:creationId xmlns:a16="http://schemas.microsoft.com/office/drawing/2014/main" id="{6522D3F7-9F0F-4CF0-9DD2-1FD300AEE017}"/>
              </a:ext>
            </a:extLst>
          </p:cNvPr>
          <p:cNvSpPr/>
          <p:nvPr/>
        </p:nvSpPr>
        <p:spPr>
          <a:xfrm>
            <a:off x="357188" y="1631828"/>
            <a:ext cx="11477625" cy="47013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buClr>
                <a:srgbClr val="000000"/>
              </a:buClr>
            </a:pPr>
            <a:endParaRPr lang="pt-PT" sz="1313" kern="0">
              <a:solidFill>
                <a:srgbClr val="FFFFFF"/>
              </a:solidFill>
              <a:latin typeface="Arial"/>
              <a:sym typeface="Arial"/>
            </a:endParaRPr>
          </a:p>
        </p:txBody>
      </p:sp>
      <p:sp>
        <p:nvSpPr>
          <p:cNvPr id="3" name="Rectangle 2" hidden="1">
            <a:extLst>
              <a:ext uri="{FF2B5EF4-FFF2-40B4-BE49-F238E27FC236}">
                <a16:creationId xmlns:a16="http://schemas.microsoft.com/office/drawing/2014/main" id="{5C33A38D-058C-451A-8CD0-C94404DD3DD1}"/>
              </a:ext>
            </a:extLst>
          </p:cNvPr>
          <p:cNvSpPr/>
          <p:nvPr>
            <p:custDataLst>
              <p:tags r:id="rId3"/>
            </p:custDataLst>
          </p:nvPr>
        </p:nvSpPr>
        <p:spPr>
          <a:xfrm>
            <a:off x="0" y="0"/>
            <a:ext cx="148828"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857250">
              <a:buClr>
                <a:srgbClr val="000000"/>
              </a:buClr>
            </a:pPr>
            <a:endParaRPr lang="pt-PT" sz="1125" kern="0" dirty="0">
              <a:solidFill>
                <a:srgbClr val="FFFFFF"/>
              </a:solidFill>
              <a:latin typeface="Arial"/>
              <a:sym typeface="+mn-lt"/>
            </a:endParaRPr>
          </a:p>
        </p:txBody>
      </p:sp>
      <p:sp>
        <p:nvSpPr>
          <p:cNvPr id="2" name="Rectangle 1" hidden="1">
            <a:extLst>
              <a:ext uri="{FF2B5EF4-FFF2-40B4-BE49-F238E27FC236}">
                <a16:creationId xmlns:a16="http://schemas.microsoft.com/office/drawing/2014/main" id="{47B373F5-E09E-4C23-981E-97D3A8EC88BE}"/>
              </a:ext>
            </a:extLst>
          </p:cNvPr>
          <p:cNvSpPr/>
          <p:nvPr>
            <p:custDataLst>
              <p:tags r:id="rId4"/>
            </p:custDataLst>
          </p:nvPr>
        </p:nvSpPr>
        <p:spPr>
          <a:xfrm>
            <a:off x="0" y="0"/>
            <a:ext cx="148828"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857250">
              <a:buClr>
                <a:srgbClr val="000000"/>
              </a:buClr>
            </a:pPr>
            <a:endParaRPr lang="en-US" sz="1125" kern="0" dirty="0">
              <a:solidFill>
                <a:srgbClr val="FFFFFF"/>
              </a:solidFill>
              <a:latin typeface="Arial"/>
              <a:sym typeface="+mn-lt"/>
            </a:endParaRPr>
          </a:p>
        </p:txBody>
      </p:sp>
      <p:sp>
        <p:nvSpPr>
          <p:cNvPr id="5" name="Google Shape;91;p6">
            <a:extLst>
              <a:ext uri="{FF2B5EF4-FFF2-40B4-BE49-F238E27FC236}">
                <a16:creationId xmlns:a16="http://schemas.microsoft.com/office/drawing/2014/main" id="{6DEF7AC6-17C9-4507-9739-E945510B5C1C}"/>
              </a:ext>
            </a:extLst>
          </p:cNvPr>
          <p:cNvSpPr txBox="1"/>
          <p:nvPr/>
        </p:nvSpPr>
        <p:spPr>
          <a:xfrm>
            <a:off x="357188" y="188641"/>
            <a:ext cx="11477625" cy="292992"/>
          </a:xfrm>
          <a:prstGeom prst="rect">
            <a:avLst/>
          </a:prstGeom>
          <a:noFill/>
          <a:ln>
            <a:noFill/>
          </a:ln>
        </p:spPr>
        <p:txBody>
          <a:bodyPr spcFirstLastPara="1" wrap="square" lIns="0" tIns="14156" rIns="0" bIns="0" anchor="t" anchorCtr="0">
            <a:noAutofit/>
          </a:bodyPr>
          <a:lstStyle/>
          <a:p>
            <a:pPr marL="12700" defTabSz="857250">
              <a:buClr>
                <a:srgbClr val="000000"/>
              </a:buClr>
            </a:pPr>
            <a:r>
              <a:rPr lang="en-US" sz="2250" kern="0" dirty="0">
                <a:solidFill>
                  <a:srgbClr val="554382"/>
                </a:solidFill>
                <a:latin typeface="Helvetica Neue"/>
                <a:ea typeface="Helvetica Neue"/>
                <a:cs typeface="Helvetica Neue"/>
                <a:sym typeface="Helvetica Neue"/>
              </a:rPr>
              <a:t>More than half of you are looking for guidance on best practices in implementing </a:t>
            </a:r>
            <a:r>
              <a:rPr lang="en-US" sz="2250" kern="0">
                <a:solidFill>
                  <a:srgbClr val="554382"/>
                </a:solidFill>
                <a:latin typeface="Helvetica Neue"/>
                <a:ea typeface="Helvetica Neue"/>
                <a:cs typeface="Helvetica Neue"/>
                <a:sym typeface="Helvetica Neue"/>
              </a:rPr>
              <a:t>your program</a:t>
            </a:r>
            <a:endParaRPr lang="en-US" sz="2250" kern="0" dirty="0">
              <a:solidFill>
                <a:srgbClr val="554382"/>
              </a:solidFill>
              <a:latin typeface="Helvetica Neue"/>
              <a:ea typeface="Helvetica Neue"/>
              <a:cs typeface="Helvetica Neue"/>
              <a:sym typeface="Helvetica Neue"/>
            </a:endParaRPr>
          </a:p>
        </p:txBody>
      </p:sp>
      <p:sp>
        <p:nvSpPr>
          <p:cNvPr id="6" name="Google Shape;92;p6">
            <a:extLst>
              <a:ext uri="{FF2B5EF4-FFF2-40B4-BE49-F238E27FC236}">
                <a16:creationId xmlns:a16="http://schemas.microsoft.com/office/drawing/2014/main" id="{90B4CEC0-D42A-4DAA-9C65-165244B046FE}"/>
              </a:ext>
            </a:extLst>
          </p:cNvPr>
          <p:cNvSpPr/>
          <p:nvPr/>
        </p:nvSpPr>
        <p:spPr>
          <a:xfrm>
            <a:off x="1860355" y="928688"/>
            <a:ext cx="8281987" cy="0"/>
          </a:xfrm>
          <a:custGeom>
            <a:avLst/>
            <a:gdLst/>
            <a:ahLst/>
            <a:cxnLst/>
            <a:rect l="l" t="t" r="r" b="b"/>
            <a:pathLst>
              <a:path w="8834120" h="120000" extrusionOk="0">
                <a:moveTo>
                  <a:pt x="0" y="0"/>
                </a:moveTo>
                <a:lnTo>
                  <a:pt x="8833985" y="0"/>
                </a:lnTo>
              </a:path>
            </a:pathLst>
          </a:custGeom>
          <a:noFill/>
          <a:ln w="57150" cap="flat" cmpd="sng">
            <a:solidFill>
              <a:srgbClr val="544382"/>
            </a:solidFill>
            <a:prstDash val="solid"/>
            <a:round/>
            <a:headEnd type="none" w="sm" len="sm"/>
            <a:tailEnd type="none" w="sm" len="sm"/>
          </a:ln>
        </p:spPr>
        <p:txBody>
          <a:bodyPr spcFirstLastPara="1" wrap="square" lIns="0" tIns="0" rIns="0" bIns="0" anchor="t" anchorCtr="0">
            <a:noAutofit/>
          </a:bodyPr>
          <a:lstStyle/>
          <a:p>
            <a:pPr defTabSz="857250">
              <a:buClr>
                <a:srgbClr val="000000"/>
              </a:buClr>
            </a:pPr>
            <a:endParaRPr sz="1500" kern="0">
              <a:solidFill>
                <a:srgbClr val="000000"/>
              </a:solidFill>
              <a:latin typeface="Calibri"/>
              <a:ea typeface="Calibri"/>
              <a:cs typeface="Calibri"/>
              <a:sym typeface="Calibri"/>
            </a:endParaRPr>
          </a:p>
        </p:txBody>
      </p:sp>
      <p:graphicFrame>
        <p:nvGraphicFramePr>
          <p:cNvPr id="31" name="Chart 30">
            <a:extLst>
              <a:ext uri="{FF2B5EF4-FFF2-40B4-BE49-F238E27FC236}">
                <a16:creationId xmlns:a16="http://schemas.microsoft.com/office/drawing/2014/main" id="{7E524CEA-1BEF-4E59-AB0A-7F42B4211803}"/>
              </a:ext>
            </a:extLst>
          </p:cNvPr>
          <p:cNvGraphicFramePr/>
          <p:nvPr>
            <p:custDataLst>
              <p:tags r:id="rId5"/>
            </p:custDataLst>
            <p:extLst>
              <p:ext uri="{D42A27DB-BD31-4B8C-83A1-F6EECF244321}">
                <p14:modId xmlns:p14="http://schemas.microsoft.com/office/powerpoint/2010/main" val="3025895462"/>
              </p:ext>
            </p:extLst>
          </p:nvPr>
        </p:nvGraphicFramePr>
        <p:xfrm>
          <a:off x="2978150" y="1717675"/>
          <a:ext cx="4737100" cy="4719638"/>
        </p:xfrm>
        <a:graphic>
          <a:graphicData uri="http://schemas.openxmlformats.org/drawingml/2006/chart">
            <c:chart xmlns:c="http://schemas.openxmlformats.org/drawingml/2006/chart" xmlns:r="http://schemas.openxmlformats.org/officeDocument/2006/relationships" r:id="rId20"/>
          </a:graphicData>
        </a:graphic>
      </p:graphicFrame>
      <p:sp>
        <p:nvSpPr>
          <p:cNvPr id="32" name="Rectangle 31">
            <a:extLst>
              <a:ext uri="{FF2B5EF4-FFF2-40B4-BE49-F238E27FC236}">
                <a16:creationId xmlns:a16="http://schemas.microsoft.com/office/drawing/2014/main" id="{46D3AB81-636D-44C7-BE7F-79CADD096774}"/>
              </a:ext>
            </a:extLst>
          </p:cNvPr>
          <p:cNvSpPr/>
          <p:nvPr>
            <p:custDataLst>
              <p:tags r:id="rId6"/>
            </p:custDataLst>
          </p:nvPr>
        </p:nvSpPr>
        <p:spPr bwMode="auto">
          <a:xfrm>
            <a:off x="901699" y="2168524"/>
            <a:ext cx="2063750"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33B333A8-5AC1-486D-8C19-C91AC7ACE5D0}" type="datetime'Best-pra''cti''c''es'' i''''n ''im''plement''a''t''i''on'''">
              <a:rPr lang="en-GB" altLang="en-US" sz="1125" kern="0">
                <a:solidFill>
                  <a:srgbClr val="000000"/>
                </a:solidFill>
                <a:latin typeface="Arial"/>
                <a:sym typeface="Arial"/>
              </a:rPr>
              <a:pPr algn="r" defTabSz="857250">
                <a:spcBef>
                  <a:spcPct val="0"/>
                </a:spcBef>
                <a:spcAft>
                  <a:spcPct val="0"/>
                </a:spcAft>
                <a:buClr>
                  <a:srgbClr val="000000"/>
                </a:buClr>
              </a:pPr>
              <a:t>Best-practices in implementation</a:t>
            </a:fld>
            <a:endParaRPr lang="en-GB" sz="1125" kern="0" dirty="0">
              <a:solidFill>
                <a:srgbClr val="000000"/>
              </a:solidFill>
              <a:latin typeface="Arial"/>
              <a:sym typeface="+mn-lt"/>
            </a:endParaRPr>
          </a:p>
        </p:txBody>
      </p:sp>
      <p:sp>
        <p:nvSpPr>
          <p:cNvPr id="23" name="Rectangle 22">
            <a:extLst>
              <a:ext uri="{FF2B5EF4-FFF2-40B4-BE49-F238E27FC236}">
                <a16:creationId xmlns:a16="http://schemas.microsoft.com/office/drawing/2014/main" id="{89971714-68FC-40B8-87A6-90B9CA382333}"/>
              </a:ext>
            </a:extLst>
          </p:cNvPr>
          <p:cNvSpPr/>
          <p:nvPr>
            <p:custDataLst>
              <p:tags r:id="rId7"/>
            </p:custDataLst>
          </p:nvPr>
        </p:nvSpPr>
        <p:spPr bwMode="gray">
          <a:xfrm>
            <a:off x="6018213" y="4000500"/>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74D5E82E-ABB0-4078-831C-5AC06964AF3B}" type="datetime'''''''''''''''''''3''''''''''''''''''3''''''''''%'''''''''">
              <a:rPr lang="en-GB" altLang="en-US" sz="1125" kern="0">
                <a:solidFill>
                  <a:srgbClr val="000000"/>
                </a:solidFill>
                <a:latin typeface="Arial"/>
                <a:sym typeface="Arial"/>
              </a:rPr>
              <a:pPr defTabSz="857250">
                <a:lnSpc>
                  <a:spcPct val="90000"/>
                </a:lnSpc>
                <a:spcBef>
                  <a:spcPct val="0"/>
                </a:spcBef>
                <a:spcAft>
                  <a:spcPct val="0"/>
                </a:spcAft>
                <a:buClr>
                  <a:srgbClr val="000000"/>
                </a:buClr>
              </a:pPr>
              <a:t>33%</a:t>
            </a:fld>
            <a:endParaRPr lang="en-GB" sz="1125" kern="0">
              <a:solidFill>
                <a:srgbClr val="000000"/>
              </a:solidFill>
              <a:latin typeface="Arial"/>
              <a:sym typeface="+mn-lt"/>
            </a:endParaRPr>
          </a:p>
        </p:txBody>
      </p:sp>
      <p:sp>
        <p:nvSpPr>
          <p:cNvPr id="69" name="Rectangle 68">
            <a:extLst>
              <a:ext uri="{FF2B5EF4-FFF2-40B4-BE49-F238E27FC236}">
                <a16:creationId xmlns:a16="http://schemas.microsoft.com/office/drawing/2014/main" id="{9DD90620-8098-4EBD-8794-E6B29E4ABB34}"/>
              </a:ext>
            </a:extLst>
          </p:cNvPr>
          <p:cNvSpPr/>
          <p:nvPr>
            <p:custDataLst>
              <p:tags r:id="rId8"/>
            </p:custDataLst>
          </p:nvPr>
        </p:nvSpPr>
        <p:spPr bwMode="auto">
          <a:xfrm>
            <a:off x="671513" y="3905249"/>
            <a:ext cx="2293938" cy="3429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1265B10A-4D8B-4380-BD96-9E921604726D}" type="thinkcell&lt;?xml version=&quot;1.0&quot; encoding=&quot;UTF-16&quot; standalone=&quot;yes&quot;?&gt;&lt;root reqver=&quot;27037&quot;&gt;&lt;version val=&quot;30734&quot;/&gt;&lt;PersistentType&gt;&lt;m_guid val=&quot;29405b9e-835b-49c6-ba62-96abb06ba47e&quot;/&gt;&lt;m_prec&gt;&lt;m_yearfmt&gt;&lt;begin val=&quot;0&quot;/&gt;&lt;end val=&quot;4&quot;/&gt;&lt;/m_yearfmt&gt;&lt;/m_prec&gt;&lt;/PersistentType&gt;&lt;/root&gt;">
              <a:rPr lang="en-US" altLang="en-US" sz="1125" kern="0">
                <a:solidFill>
                  <a:srgbClr val="000000"/>
                </a:solidFill>
                <a:latin typeface="Arial"/>
                <a:sym typeface="Arial"/>
              </a:rPr>
              <a:pPr algn="r" defTabSz="857250">
                <a:spcBef>
                  <a:spcPct val="0"/>
                </a:spcBef>
                <a:spcAft>
                  <a:spcPct val="0"/>
                </a:spcAft>
                <a:buClr>
                  <a:srgbClr val="000000"/>
                </a:buClr>
              </a:pPr>
              <a:t>Existing initiatives and organisations
 that provide support</a:t>
            </a:fld>
            <a:endParaRPr lang="en-GB" sz="1125" kern="0" dirty="0">
              <a:solidFill>
                <a:srgbClr val="000000"/>
              </a:solidFill>
              <a:latin typeface="Arial"/>
              <a:sym typeface="+mn-lt"/>
            </a:endParaRPr>
          </a:p>
        </p:txBody>
      </p:sp>
      <p:sp>
        <p:nvSpPr>
          <p:cNvPr id="81" name="Rectangle 80">
            <a:extLst>
              <a:ext uri="{FF2B5EF4-FFF2-40B4-BE49-F238E27FC236}">
                <a16:creationId xmlns:a16="http://schemas.microsoft.com/office/drawing/2014/main" id="{170834F6-EBC1-4B41-A851-6AC5D18306B0}"/>
              </a:ext>
            </a:extLst>
          </p:cNvPr>
          <p:cNvSpPr/>
          <p:nvPr>
            <p:custDataLst>
              <p:tags r:id="rId9"/>
            </p:custDataLst>
          </p:nvPr>
        </p:nvSpPr>
        <p:spPr bwMode="auto">
          <a:xfrm>
            <a:off x="941388" y="3079749"/>
            <a:ext cx="2024063"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20EB5A76-8B14-42B1-AC94-5902DB8A52FD}" type="datetime'Rele''v''''an''t po''''''''l''icies'' a''nd ''st''and''a''rds'">
              <a:rPr lang="en-US" altLang="en-US" sz="1125" kern="0">
                <a:solidFill>
                  <a:srgbClr val="000000"/>
                </a:solidFill>
                <a:latin typeface="Arial"/>
                <a:sym typeface="Arial"/>
              </a:rPr>
              <a:pPr algn="r" defTabSz="857250">
                <a:spcBef>
                  <a:spcPct val="0"/>
                </a:spcBef>
                <a:spcAft>
                  <a:spcPct val="0"/>
                </a:spcAft>
                <a:buClr>
                  <a:srgbClr val="000000"/>
                </a:buClr>
              </a:pPr>
              <a:t>Relevant policies and standards</a:t>
            </a:fld>
            <a:endParaRPr lang="en-GB" sz="1125" kern="0" dirty="0">
              <a:solidFill>
                <a:srgbClr val="000000"/>
              </a:solidFill>
              <a:latin typeface="Arial"/>
              <a:sym typeface="+mn-lt"/>
            </a:endParaRPr>
          </a:p>
        </p:txBody>
      </p:sp>
      <p:sp>
        <p:nvSpPr>
          <p:cNvPr id="25" name="Rectangle 24">
            <a:extLst>
              <a:ext uri="{FF2B5EF4-FFF2-40B4-BE49-F238E27FC236}">
                <a16:creationId xmlns:a16="http://schemas.microsoft.com/office/drawing/2014/main" id="{606F7AC0-75FA-4498-97CC-C5D7734B022D}"/>
              </a:ext>
            </a:extLst>
          </p:cNvPr>
          <p:cNvSpPr/>
          <p:nvPr>
            <p:custDataLst>
              <p:tags r:id="rId10"/>
            </p:custDataLst>
          </p:nvPr>
        </p:nvSpPr>
        <p:spPr bwMode="gray">
          <a:xfrm>
            <a:off x="6721475" y="3089275"/>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0D4D9580-D359-4C4A-AE96-C447886956C0}" type="datetime'''''''''''''''4''''''1''''%'''''''''''''">
              <a:rPr lang="en-GB" altLang="en-US" sz="1125" kern="0">
                <a:solidFill>
                  <a:srgbClr val="000000"/>
                </a:solidFill>
                <a:latin typeface="Arial"/>
                <a:sym typeface="Arial"/>
              </a:rPr>
              <a:pPr defTabSz="857250">
                <a:lnSpc>
                  <a:spcPct val="90000"/>
                </a:lnSpc>
                <a:spcBef>
                  <a:spcPct val="0"/>
                </a:spcBef>
                <a:spcAft>
                  <a:spcPct val="0"/>
                </a:spcAft>
                <a:buClr>
                  <a:srgbClr val="000000"/>
                </a:buClr>
              </a:pPr>
              <a:t>41%</a:t>
            </a:fld>
            <a:endParaRPr lang="en-GB" sz="1125" kern="0">
              <a:solidFill>
                <a:srgbClr val="000000"/>
              </a:solidFill>
              <a:latin typeface="Arial"/>
              <a:sym typeface="+mn-lt"/>
            </a:endParaRPr>
          </a:p>
        </p:txBody>
      </p:sp>
      <p:sp>
        <p:nvSpPr>
          <p:cNvPr id="42" name="Rectangle 41">
            <a:extLst>
              <a:ext uri="{FF2B5EF4-FFF2-40B4-BE49-F238E27FC236}">
                <a16:creationId xmlns:a16="http://schemas.microsoft.com/office/drawing/2014/main" id="{83739370-E67F-4115-AF64-066461FF3D22}"/>
              </a:ext>
            </a:extLst>
          </p:cNvPr>
          <p:cNvSpPr/>
          <p:nvPr>
            <p:custDataLst>
              <p:tags r:id="rId11"/>
            </p:custDataLst>
          </p:nvPr>
        </p:nvSpPr>
        <p:spPr bwMode="auto">
          <a:xfrm>
            <a:off x="1092199" y="4900612"/>
            <a:ext cx="1873250"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196C78C3-E02D-45CC-A627-23815168A9C6}" type="datetime'''''Key s''tages'''''' ''''of ''imple''''men''tati''''''''on'">
              <a:rPr lang="en-GB" altLang="en-US" sz="1125" kern="0">
                <a:solidFill>
                  <a:srgbClr val="000000"/>
                </a:solidFill>
                <a:latin typeface="Arial"/>
                <a:sym typeface="Arial"/>
              </a:rPr>
              <a:pPr algn="r" defTabSz="857250">
                <a:spcBef>
                  <a:spcPct val="0"/>
                </a:spcBef>
                <a:spcAft>
                  <a:spcPct val="0"/>
                </a:spcAft>
                <a:buClr>
                  <a:srgbClr val="000000"/>
                </a:buClr>
              </a:pPr>
              <a:t>Key stages of implementation</a:t>
            </a:fld>
            <a:endParaRPr lang="en-GB" sz="1125" kern="0" dirty="0">
              <a:solidFill>
                <a:srgbClr val="000000"/>
              </a:solidFill>
              <a:latin typeface="Arial"/>
              <a:sym typeface="+mn-lt"/>
            </a:endParaRPr>
          </a:p>
        </p:txBody>
      </p:sp>
      <p:sp>
        <p:nvSpPr>
          <p:cNvPr id="36" name="Rectangle 35">
            <a:extLst>
              <a:ext uri="{FF2B5EF4-FFF2-40B4-BE49-F238E27FC236}">
                <a16:creationId xmlns:a16="http://schemas.microsoft.com/office/drawing/2014/main" id="{A6F13C23-7E4A-4ED6-B029-D8831337C9DD}"/>
              </a:ext>
            </a:extLst>
          </p:cNvPr>
          <p:cNvSpPr/>
          <p:nvPr>
            <p:custDataLst>
              <p:tags r:id="rId12"/>
            </p:custDataLst>
          </p:nvPr>
        </p:nvSpPr>
        <p:spPr bwMode="auto">
          <a:xfrm>
            <a:off x="1147762" y="5811837"/>
            <a:ext cx="1817688" cy="1714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89D2B55B-8BC3-4018-89B3-E649AE991489}" type="datetime'The bu''s''iness'' c''a''''s''''e ''f''''''or act''io''''n'''">
              <a:rPr lang="en-US" altLang="en-US" sz="1125" kern="0">
                <a:solidFill>
                  <a:srgbClr val="000000"/>
                </a:solidFill>
                <a:latin typeface="Arial"/>
                <a:sym typeface="Arial"/>
              </a:rPr>
              <a:pPr algn="r" defTabSz="857250">
                <a:spcBef>
                  <a:spcPct val="0"/>
                </a:spcBef>
                <a:spcAft>
                  <a:spcPct val="0"/>
                </a:spcAft>
                <a:buClr>
                  <a:srgbClr val="000000"/>
                </a:buClr>
              </a:pPr>
              <a:t>The business case for action</a:t>
            </a:fld>
            <a:endParaRPr lang="en-GB" sz="1125" kern="0" dirty="0">
              <a:solidFill>
                <a:srgbClr val="000000"/>
              </a:solidFill>
              <a:latin typeface="Arial"/>
              <a:sym typeface="+mn-lt"/>
            </a:endParaRPr>
          </a:p>
        </p:txBody>
      </p:sp>
      <p:sp>
        <p:nvSpPr>
          <p:cNvPr id="22" name="Rectangle 21">
            <a:extLst>
              <a:ext uri="{FF2B5EF4-FFF2-40B4-BE49-F238E27FC236}">
                <a16:creationId xmlns:a16="http://schemas.microsoft.com/office/drawing/2014/main" id="{E77D77ED-B2D7-423C-9ED3-860339D13CF4}"/>
              </a:ext>
            </a:extLst>
          </p:cNvPr>
          <p:cNvSpPr/>
          <p:nvPr>
            <p:custDataLst>
              <p:tags r:id="rId13"/>
            </p:custDataLst>
          </p:nvPr>
        </p:nvSpPr>
        <p:spPr bwMode="gray">
          <a:xfrm>
            <a:off x="7658100" y="2178050"/>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C33432E4-0324-4091-BB53-EBA270010C0F}" type="datetime'''''''''''5''''1''''''''''%'''''''''''">
              <a:rPr lang="en-GB" altLang="en-US" sz="1125" kern="0">
                <a:solidFill>
                  <a:srgbClr val="000000"/>
                </a:solidFill>
                <a:latin typeface="Arial"/>
                <a:sym typeface="Arial"/>
              </a:rPr>
              <a:pPr defTabSz="857250">
                <a:lnSpc>
                  <a:spcPct val="90000"/>
                </a:lnSpc>
                <a:spcBef>
                  <a:spcPct val="0"/>
                </a:spcBef>
                <a:spcAft>
                  <a:spcPct val="0"/>
                </a:spcAft>
                <a:buClr>
                  <a:srgbClr val="000000"/>
                </a:buClr>
              </a:pPr>
              <a:t>51%</a:t>
            </a:fld>
            <a:endParaRPr lang="en-GB" sz="1125" kern="0" dirty="0">
              <a:solidFill>
                <a:srgbClr val="000000"/>
              </a:solidFill>
              <a:latin typeface="Arial"/>
              <a:sym typeface="+mn-lt"/>
            </a:endParaRPr>
          </a:p>
        </p:txBody>
      </p:sp>
      <p:sp>
        <p:nvSpPr>
          <p:cNvPr id="24" name="Rectangle 23">
            <a:extLst>
              <a:ext uri="{FF2B5EF4-FFF2-40B4-BE49-F238E27FC236}">
                <a16:creationId xmlns:a16="http://schemas.microsoft.com/office/drawing/2014/main" id="{D3FA5293-B9B5-44AC-ABAD-CC15079E6069}"/>
              </a:ext>
            </a:extLst>
          </p:cNvPr>
          <p:cNvSpPr/>
          <p:nvPr>
            <p:custDataLst>
              <p:tags r:id="rId14"/>
            </p:custDataLst>
          </p:nvPr>
        </p:nvSpPr>
        <p:spPr bwMode="gray">
          <a:xfrm>
            <a:off x="6018213" y="4910138"/>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90980A58-7E38-41CB-9297-7969756BC76C}" type="datetime'''''''''''''''''''3''''''''''''''3''''''%'''''''">
              <a:rPr lang="en-GB" altLang="en-US" sz="1125" kern="0">
                <a:solidFill>
                  <a:srgbClr val="000000"/>
                </a:solidFill>
                <a:latin typeface="Arial"/>
                <a:sym typeface="Arial"/>
              </a:rPr>
              <a:pPr defTabSz="857250">
                <a:lnSpc>
                  <a:spcPct val="90000"/>
                </a:lnSpc>
                <a:spcBef>
                  <a:spcPct val="0"/>
                </a:spcBef>
                <a:spcAft>
                  <a:spcPct val="0"/>
                </a:spcAft>
                <a:buClr>
                  <a:srgbClr val="000000"/>
                </a:buClr>
              </a:pPr>
              <a:t>33%</a:t>
            </a:fld>
            <a:endParaRPr lang="en-GB" sz="1125" kern="0">
              <a:solidFill>
                <a:srgbClr val="000000"/>
              </a:solidFill>
              <a:latin typeface="Arial"/>
              <a:sym typeface="+mn-lt"/>
            </a:endParaRPr>
          </a:p>
        </p:txBody>
      </p:sp>
      <p:sp>
        <p:nvSpPr>
          <p:cNvPr id="27" name="Rectangle 26">
            <a:extLst>
              <a:ext uri="{FF2B5EF4-FFF2-40B4-BE49-F238E27FC236}">
                <a16:creationId xmlns:a16="http://schemas.microsoft.com/office/drawing/2014/main" id="{7C1B7059-64AB-4063-A894-D553834EAA9D}"/>
              </a:ext>
            </a:extLst>
          </p:cNvPr>
          <p:cNvSpPr/>
          <p:nvPr>
            <p:custDataLst>
              <p:tags r:id="rId15"/>
            </p:custDataLst>
          </p:nvPr>
        </p:nvSpPr>
        <p:spPr bwMode="gray">
          <a:xfrm>
            <a:off x="4962525" y="5821363"/>
            <a:ext cx="333375" cy="15398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3813" tIns="0" rIns="23813" bIns="0" numCol="1" spcCol="0" rtlCol="0" anchor="ctr" anchorCtr="0">
            <a:noAutofit/>
          </a:bodyPr>
          <a:lstStyle/>
          <a:p>
            <a:pPr defTabSz="857250">
              <a:lnSpc>
                <a:spcPct val="90000"/>
              </a:lnSpc>
              <a:spcBef>
                <a:spcPct val="0"/>
              </a:spcBef>
              <a:spcAft>
                <a:spcPct val="0"/>
              </a:spcAft>
              <a:buClr>
                <a:srgbClr val="000000"/>
              </a:buClr>
            </a:pPr>
            <a:fld id="{E18B922E-8C88-4B72-9A95-49C9172563A9}" type="datetime'2''''''''''''''''''''''''''''''1''''''''%'''''''''">
              <a:rPr lang="en-GB" altLang="en-US" sz="1125" kern="0">
                <a:solidFill>
                  <a:srgbClr val="000000"/>
                </a:solidFill>
                <a:latin typeface="Arial"/>
                <a:sym typeface="Arial"/>
              </a:rPr>
              <a:pPr defTabSz="857250">
                <a:lnSpc>
                  <a:spcPct val="90000"/>
                </a:lnSpc>
                <a:spcBef>
                  <a:spcPct val="0"/>
                </a:spcBef>
                <a:spcAft>
                  <a:spcPct val="0"/>
                </a:spcAft>
                <a:buClr>
                  <a:srgbClr val="000000"/>
                </a:buClr>
              </a:pPr>
              <a:t>21%</a:t>
            </a:fld>
            <a:endParaRPr lang="en-GB" sz="1125" kern="0">
              <a:solidFill>
                <a:srgbClr val="000000"/>
              </a:solidFill>
              <a:latin typeface="Arial"/>
              <a:sym typeface="+mn-lt"/>
            </a:endParaRPr>
          </a:p>
        </p:txBody>
      </p:sp>
      <p:sp>
        <p:nvSpPr>
          <p:cNvPr id="88" name="TextBox 87">
            <a:extLst>
              <a:ext uri="{FF2B5EF4-FFF2-40B4-BE49-F238E27FC236}">
                <a16:creationId xmlns:a16="http://schemas.microsoft.com/office/drawing/2014/main" id="{A4F99D45-DF48-41B3-9B69-3CBC5F168776}"/>
              </a:ext>
            </a:extLst>
          </p:cNvPr>
          <p:cNvSpPr txBox="1"/>
          <p:nvPr/>
        </p:nvSpPr>
        <p:spPr>
          <a:xfrm>
            <a:off x="357188" y="1250275"/>
            <a:ext cx="8105180" cy="363689"/>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spAutoFit/>
          </a:bodyPr>
          <a:lstStyle/>
          <a:p>
            <a:pPr defTabSz="857250">
              <a:lnSpc>
                <a:spcPct val="90000"/>
              </a:lnSpc>
              <a:spcBef>
                <a:spcPct val="0"/>
              </a:spcBef>
              <a:spcAft>
                <a:spcPct val="0"/>
              </a:spcAft>
              <a:buClr>
                <a:srgbClr val="000000"/>
              </a:buClr>
            </a:pPr>
            <a:r>
              <a:rPr lang="en-GB" sz="1313" b="1" kern="0" dirty="0">
                <a:solidFill>
                  <a:srgbClr val="000000"/>
                </a:solidFill>
                <a:latin typeface="Arial" panose="020B0604020202020204" pitchFamily="34" charset="0"/>
                <a:cs typeface="Arial" panose="020B0604020202020204" pitchFamily="34" charset="0"/>
                <a:sym typeface="Arial"/>
              </a:rPr>
              <a:t>% of respondents that are ‘very interested’ in components to develop and strengthen a supplier diversity and/or gender-responsive </a:t>
            </a:r>
            <a:r>
              <a:rPr lang="en-GB" sz="1313" b="1" kern="0">
                <a:solidFill>
                  <a:srgbClr val="000000"/>
                </a:solidFill>
                <a:latin typeface="Arial" panose="020B0604020202020204" pitchFamily="34" charset="0"/>
                <a:cs typeface="Arial" panose="020B0604020202020204" pitchFamily="34" charset="0"/>
                <a:sym typeface="Arial"/>
              </a:rPr>
              <a:t>procurement program</a:t>
            </a:r>
            <a:endParaRPr lang="en-GB" sz="1313" b="1" kern="0" dirty="0">
              <a:solidFill>
                <a:srgbClr val="000000"/>
              </a:solidFill>
              <a:latin typeface="Arial" panose="020B0604020202020204" pitchFamily="34" charset="0"/>
              <a:cs typeface="Arial" panose="020B0604020202020204" pitchFamily="34" charset="0"/>
              <a:sym typeface="Arial"/>
            </a:endParaRPr>
          </a:p>
        </p:txBody>
      </p:sp>
      <p:pic>
        <p:nvPicPr>
          <p:cNvPr id="26" name="Picture 31" descr="Image result for kearney logo">
            <a:extLst>
              <a:ext uri="{FF2B5EF4-FFF2-40B4-BE49-F238E27FC236}">
                <a16:creationId xmlns:a16="http://schemas.microsoft.com/office/drawing/2014/main" id="{1E892109-71EE-421C-98C0-07A1327E41B4}"/>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9895647" y="6425044"/>
            <a:ext cx="2035969" cy="244316"/>
          </a:xfrm>
          <a:prstGeom prst="rect">
            <a:avLst/>
          </a:prstGeom>
          <a:noFill/>
          <a:extLst>
            <a:ext uri="{909E8E84-426E-40DD-AFC4-6F175D3DCCD1}">
              <a14:hiddenFill xmlns:a14="http://schemas.microsoft.com/office/drawing/2010/main">
                <a:solidFill>
                  <a:srgbClr val="FFFFFF"/>
                </a:solidFill>
              </a14:hiddenFill>
            </a:ext>
          </a:extLst>
        </p:spPr>
      </p:pic>
      <p:sp>
        <p:nvSpPr>
          <p:cNvPr id="148" name="TextBox 147">
            <a:extLst>
              <a:ext uri="{FF2B5EF4-FFF2-40B4-BE49-F238E27FC236}">
                <a16:creationId xmlns:a16="http://schemas.microsoft.com/office/drawing/2014/main" id="{36F1D9DE-45E4-449A-BD9E-F25F09686441}"/>
              </a:ext>
            </a:extLst>
          </p:cNvPr>
          <p:cNvSpPr txBox="1"/>
          <p:nvPr/>
        </p:nvSpPr>
        <p:spPr>
          <a:xfrm>
            <a:off x="366219" y="6417924"/>
            <a:ext cx="5998369" cy="345281"/>
          </a:xfrm>
          <a:prstGeom prst="rect">
            <a:avLst/>
          </a:prstGeom>
          <a:noFill/>
        </p:spPr>
        <p:txBody>
          <a:bodyPr vert="horz" wrap="square" lIns="0" tIns="0" rIns="0" bIns="0" rtlCol="0" anchor="t" anchorCtr="0">
            <a:noAutofit/>
          </a:bodyPr>
          <a:lstStyle/>
          <a:p>
            <a:pPr defTabSz="857250">
              <a:lnSpc>
                <a:spcPct val="90000"/>
              </a:lnSpc>
              <a:spcBef>
                <a:spcPct val="0"/>
              </a:spcBef>
              <a:buClr>
                <a:srgbClr val="000000"/>
              </a:buClr>
            </a:pPr>
            <a:r>
              <a:rPr lang="en-GB" sz="750" kern="0" dirty="0">
                <a:solidFill>
                  <a:srgbClr val="000000"/>
                </a:solidFill>
                <a:latin typeface="Arial" panose="020B0604020202020204" pitchFamily="34" charset="0"/>
                <a:cs typeface="Arial"/>
                <a:sym typeface="Arial"/>
              </a:rPr>
              <a:t>Source: Women’s Forum Survey; Kearney Analysis</a:t>
            </a:r>
          </a:p>
        </p:txBody>
      </p:sp>
      <p:pic>
        <p:nvPicPr>
          <p:cNvPr id="34" name="Picture 100" descr="photo of woman climbing mountain">
            <a:extLst>
              <a:ext uri="{FF2B5EF4-FFF2-40B4-BE49-F238E27FC236}">
                <a16:creationId xmlns:a16="http://schemas.microsoft.com/office/drawing/2014/main" id="{0B523ABE-4FB1-4366-8431-4471BFD88436}"/>
              </a:ext>
            </a:extLst>
          </p:cNvPr>
          <p:cNvPicPr>
            <a:picLocks noChangeAspect="1" noChangeArrowheads="1"/>
          </p:cNvPicPr>
          <p:nvPr/>
        </p:nvPicPr>
        <p:blipFill rotWithShape="1">
          <a:blip r:embed="rId22" cstate="screen">
            <a:extLst>
              <a:ext uri="{BEBA8EAE-BF5A-486C-A8C5-ECC9F3942E4B}">
                <a14:imgProps xmlns:a14="http://schemas.microsoft.com/office/drawing/2010/main">
                  <a14:imgLayer r:embed="rId23">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9789391" y="1631828"/>
            <a:ext cx="2037608" cy="4701326"/>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A1D77A71-56AF-474D-B45D-A2B87007285C}"/>
              </a:ext>
            </a:extLst>
          </p:cNvPr>
          <p:cNvSpPr/>
          <p:nvPr/>
        </p:nvSpPr>
        <p:spPr>
          <a:xfrm>
            <a:off x="8795204" y="1631828"/>
            <a:ext cx="715878" cy="44732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3750" rIns="0" bIns="0" rtlCol="0" anchor="t"/>
          <a:lstStyle/>
          <a:p>
            <a:pPr algn="ctr" defTabSz="857250">
              <a:buClr>
                <a:srgbClr val="000000"/>
              </a:buClr>
            </a:pPr>
            <a:r>
              <a:rPr lang="en-GB" sz="1031" b="1" kern="0" dirty="0">
                <a:solidFill>
                  <a:srgbClr val="000000"/>
                </a:solidFill>
                <a:latin typeface="Arial"/>
                <a:sym typeface="Arial"/>
              </a:rPr>
              <a:t>Overall Result</a:t>
            </a:r>
            <a:r>
              <a:rPr lang="en-GB" sz="1031" b="1" kern="0" baseline="30000" dirty="0">
                <a:solidFill>
                  <a:srgbClr val="000000"/>
                </a:solidFill>
                <a:latin typeface="Arial"/>
                <a:sym typeface="Arial"/>
              </a:rPr>
              <a:t>2</a:t>
            </a:r>
            <a:endParaRPr lang="pt-PT" sz="1031" b="1" kern="0" baseline="30000" dirty="0">
              <a:solidFill>
                <a:srgbClr val="000000"/>
              </a:solidFill>
              <a:latin typeface="Arial"/>
              <a:sym typeface="Arial"/>
            </a:endParaRPr>
          </a:p>
        </p:txBody>
      </p:sp>
      <p:sp>
        <p:nvSpPr>
          <p:cNvPr id="44" name="Rectangle 43">
            <a:extLst>
              <a:ext uri="{FF2B5EF4-FFF2-40B4-BE49-F238E27FC236}">
                <a16:creationId xmlns:a16="http://schemas.microsoft.com/office/drawing/2014/main" id="{F6F6BFB2-376E-4073-8CF6-44E2B96B6438}"/>
              </a:ext>
            </a:extLst>
          </p:cNvPr>
          <p:cNvSpPr/>
          <p:nvPr/>
        </p:nvSpPr>
        <p:spPr>
          <a:xfrm>
            <a:off x="8884615" y="2121196"/>
            <a:ext cx="587336" cy="181845"/>
          </a:xfrm>
          <a:prstGeom prst="rect">
            <a:avLst/>
          </a:prstGeom>
        </p:spPr>
        <p:txBody>
          <a:bodyPr wrap="square" lIns="0" tIns="0" rIns="0" bIns="0">
            <a:spAutoFit/>
          </a:bodyPr>
          <a:lstStyle/>
          <a:p>
            <a:pPr algn="ctr" defTabSz="857250">
              <a:lnSpc>
                <a:spcPct val="90000"/>
              </a:lnSpc>
              <a:spcBef>
                <a:spcPts val="844"/>
              </a:spcBef>
              <a:buClr>
                <a:srgbClr val="1F497D"/>
              </a:buClr>
            </a:pPr>
            <a:r>
              <a:rPr lang="en-GB" sz="1313" b="1" kern="0" dirty="0">
                <a:solidFill>
                  <a:srgbClr val="8064A2">
                    <a:lumMod val="75000"/>
                  </a:srgbClr>
                </a:solidFill>
                <a:latin typeface="Arial" panose="020B0604020202020204" pitchFamily="34" charset="0"/>
                <a:cs typeface="Arial"/>
                <a:sym typeface="Arial"/>
              </a:rPr>
              <a:t>50% (1)</a:t>
            </a:r>
            <a:endParaRPr lang="en-US" sz="1313" b="1" kern="0" dirty="0">
              <a:solidFill>
                <a:srgbClr val="8064A2">
                  <a:lumMod val="75000"/>
                </a:srgbClr>
              </a:solidFill>
              <a:latin typeface="Arial" panose="020B0604020202020204" pitchFamily="34" charset="0"/>
              <a:cs typeface="Arial"/>
              <a:sym typeface="Arial"/>
            </a:endParaRPr>
          </a:p>
        </p:txBody>
      </p:sp>
      <p:sp>
        <p:nvSpPr>
          <p:cNvPr id="45" name="Rectangle 44">
            <a:extLst>
              <a:ext uri="{FF2B5EF4-FFF2-40B4-BE49-F238E27FC236}">
                <a16:creationId xmlns:a16="http://schemas.microsoft.com/office/drawing/2014/main" id="{67F09F72-DD05-48C4-8F94-5506523C39E7}"/>
              </a:ext>
            </a:extLst>
          </p:cNvPr>
          <p:cNvSpPr/>
          <p:nvPr/>
        </p:nvSpPr>
        <p:spPr>
          <a:xfrm>
            <a:off x="8884615" y="2995911"/>
            <a:ext cx="587336" cy="181845"/>
          </a:xfrm>
          <a:prstGeom prst="rect">
            <a:avLst/>
          </a:prstGeom>
        </p:spPr>
        <p:txBody>
          <a:bodyPr wrap="square" lIns="0" tIns="0" rIns="0" bIns="0">
            <a:spAutoFit/>
          </a:bodyPr>
          <a:lstStyle/>
          <a:p>
            <a:pPr algn="ctr" defTabSz="857250">
              <a:lnSpc>
                <a:spcPct val="90000"/>
              </a:lnSpc>
              <a:spcBef>
                <a:spcPts val="844"/>
              </a:spcBef>
              <a:buClr>
                <a:srgbClr val="1F497D"/>
              </a:buClr>
            </a:pPr>
            <a:r>
              <a:rPr lang="en-GB" sz="1313" b="1" kern="0" dirty="0">
                <a:solidFill>
                  <a:srgbClr val="8064A2">
                    <a:lumMod val="75000"/>
                  </a:srgbClr>
                </a:solidFill>
                <a:latin typeface="Arial" panose="020B0604020202020204" pitchFamily="34" charset="0"/>
                <a:cs typeface="Arial"/>
                <a:sym typeface="Arial"/>
              </a:rPr>
              <a:t>31% (4)</a:t>
            </a:r>
            <a:endParaRPr lang="en-US" sz="1313" b="1" kern="0" dirty="0">
              <a:solidFill>
                <a:srgbClr val="8064A2">
                  <a:lumMod val="75000"/>
                </a:srgbClr>
              </a:solidFill>
              <a:latin typeface="Arial" panose="020B0604020202020204" pitchFamily="34" charset="0"/>
              <a:cs typeface="Arial"/>
              <a:sym typeface="Arial"/>
            </a:endParaRPr>
          </a:p>
        </p:txBody>
      </p:sp>
      <p:sp>
        <p:nvSpPr>
          <p:cNvPr id="46" name="Rectangle 45">
            <a:extLst>
              <a:ext uri="{FF2B5EF4-FFF2-40B4-BE49-F238E27FC236}">
                <a16:creationId xmlns:a16="http://schemas.microsoft.com/office/drawing/2014/main" id="{B5A171BF-726C-4EC4-BDA0-B0F5F92E41C2}"/>
              </a:ext>
            </a:extLst>
          </p:cNvPr>
          <p:cNvSpPr/>
          <p:nvPr/>
        </p:nvSpPr>
        <p:spPr>
          <a:xfrm>
            <a:off x="8884615" y="3858308"/>
            <a:ext cx="587336" cy="181845"/>
          </a:xfrm>
          <a:prstGeom prst="rect">
            <a:avLst/>
          </a:prstGeom>
        </p:spPr>
        <p:txBody>
          <a:bodyPr wrap="square" lIns="0" tIns="0" rIns="0" bIns="0">
            <a:spAutoFit/>
          </a:bodyPr>
          <a:lstStyle/>
          <a:p>
            <a:pPr algn="ctr" defTabSz="857250">
              <a:lnSpc>
                <a:spcPct val="90000"/>
              </a:lnSpc>
              <a:spcBef>
                <a:spcPts val="844"/>
              </a:spcBef>
              <a:buClr>
                <a:srgbClr val="1F497D"/>
              </a:buClr>
            </a:pPr>
            <a:r>
              <a:rPr lang="en-GB" sz="1313" b="1" kern="0" dirty="0">
                <a:solidFill>
                  <a:srgbClr val="8064A2">
                    <a:lumMod val="75000"/>
                  </a:srgbClr>
                </a:solidFill>
                <a:latin typeface="Arial" panose="020B0604020202020204" pitchFamily="34" charset="0"/>
                <a:cs typeface="Arial"/>
                <a:sym typeface="Arial"/>
              </a:rPr>
              <a:t>40% (2)</a:t>
            </a:r>
            <a:endParaRPr lang="en-US" sz="1313" b="1" kern="0" dirty="0">
              <a:solidFill>
                <a:srgbClr val="8064A2">
                  <a:lumMod val="75000"/>
                </a:srgbClr>
              </a:solidFill>
              <a:latin typeface="Arial" panose="020B0604020202020204" pitchFamily="34" charset="0"/>
              <a:cs typeface="Arial"/>
              <a:sym typeface="Arial"/>
            </a:endParaRPr>
          </a:p>
        </p:txBody>
      </p:sp>
      <p:sp>
        <p:nvSpPr>
          <p:cNvPr id="47" name="Rectangle 46">
            <a:extLst>
              <a:ext uri="{FF2B5EF4-FFF2-40B4-BE49-F238E27FC236}">
                <a16:creationId xmlns:a16="http://schemas.microsoft.com/office/drawing/2014/main" id="{63DBA70D-1351-4932-AF05-A5002029824A}"/>
              </a:ext>
            </a:extLst>
          </p:cNvPr>
          <p:cNvSpPr/>
          <p:nvPr/>
        </p:nvSpPr>
        <p:spPr>
          <a:xfrm>
            <a:off x="8884615" y="4710411"/>
            <a:ext cx="587336" cy="181845"/>
          </a:xfrm>
          <a:prstGeom prst="rect">
            <a:avLst/>
          </a:prstGeom>
        </p:spPr>
        <p:txBody>
          <a:bodyPr wrap="square" lIns="0" tIns="0" rIns="0" bIns="0">
            <a:spAutoFit/>
          </a:bodyPr>
          <a:lstStyle/>
          <a:p>
            <a:pPr algn="ctr" defTabSz="857250">
              <a:lnSpc>
                <a:spcPct val="90000"/>
              </a:lnSpc>
              <a:spcBef>
                <a:spcPts val="844"/>
              </a:spcBef>
              <a:buClr>
                <a:srgbClr val="1F497D"/>
              </a:buClr>
            </a:pPr>
            <a:r>
              <a:rPr lang="en-GB" sz="1313" b="1" kern="0" dirty="0">
                <a:solidFill>
                  <a:srgbClr val="8064A2">
                    <a:lumMod val="75000"/>
                  </a:srgbClr>
                </a:solidFill>
                <a:latin typeface="Arial" panose="020B0604020202020204" pitchFamily="34" charset="0"/>
                <a:cs typeface="Arial"/>
                <a:sym typeface="Arial"/>
              </a:rPr>
              <a:t>34% (3)</a:t>
            </a:r>
            <a:endParaRPr lang="en-US" sz="1313" b="1" kern="0" dirty="0">
              <a:solidFill>
                <a:srgbClr val="8064A2">
                  <a:lumMod val="75000"/>
                </a:srgbClr>
              </a:solidFill>
              <a:latin typeface="Arial" panose="020B0604020202020204" pitchFamily="34" charset="0"/>
              <a:cs typeface="Arial"/>
              <a:sym typeface="Arial"/>
            </a:endParaRPr>
          </a:p>
        </p:txBody>
      </p:sp>
      <p:sp>
        <p:nvSpPr>
          <p:cNvPr id="48" name="Rectangle 47">
            <a:extLst>
              <a:ext uri="{FF2B5EF4-FFF2-40B4-BE49-F238E27FC236}">
                <a16:creationId xmlns:a16="http://schemas.microsoft.com/office/drawing/2014/main" id="{2C2F17F6-3501-4FFC-B85C-D61298ED9BB3}"/>
              </a:ext>
            </a:extLst>
          </p:cNvPr>
          <p:cNvSpPr/>
          <p:nvPr/>
        </p:nvSpPr>
        <p:spPr>
          <a:xfrm>
            <a:off x="8884615" y="5564684"/>
            <a:ext cx="587336" cy="181845"/>
          </a:xfrm>
          <a:prstGeom prst="rect">
            <a:avLst/>
          </a:prstGeom>
        </p:spPr>
        <p:txBody>
          <a:bodyPr wrap="square" lIns="0" tIns="0" rIns="0" bIns="0">
            <a:spAutoFit/>
          </a:bodyPr>
          <a:lstStyle/>
          <a:p>
            <a:pPr algn="ctr" defTabSz="857250">
              <a:lnSpc>
                <a:spcPct val="90000"/>
              </a:lnSpc>
              <a:spcBef>
                <a:spcPts val="844"/>
              </a:spcBef>
              <a:buClr>
                <a:srgbClr val="1F497D"/>
              </a:buClr>
            </a:pPr>
            <a:r>
              <a:rPr lang="en-GB" sz="1313" b="1" kern="0" dirty="0">
                <a:solidFill>
                  <a:srgbClr val="8064A2">
                    <a:lumMod val="75000"/>
                  </a:srgbClr>
                </a:solidFill>
                <a:latin typeface="Arial" panose="020B0604020202020204" pitchFamily="34" charset="0"/>
                <a:cs typeface="Arial"/>
                <a:sym typeface="Arial"/>
              </a:rPr>
              <a:t>28% (5)</a:t>
            </a:r>
            <a:endParaRPr lang="en-US" sz="1313" b="1" kern="0" dirty="0">
              <a:solidFill>
                <a:srgbClr val="8064A2">
                  <a:lumMod val="75000"/>
                </a:srgbClr>
              </a:solidFill>
              <a:latin typeface="Arial" panose="020B0604020202020204" pitchFamily="34" charset="0"/>
              <a:cs typeface="Arial"/>
              <a:sym typeface="Arial"/>
            </a:endParaRPr>
          </a:p>
        </p:txBody>
      </p:sp>
      <p:sp>
        <p:nvSpPr>
          <p:cNvPr id="29" name="AtkComment14/06/2021">
            <a:extLst>
              <a:ext uri="{FF2B5EF4-FFF2-40B4-BE49-F238E27FC236}">
                <a16:creationId xmlns:a16="http://schemas.microsoft.com/office/drawing/2014/main" id="{3E7D2B7B-B245-4BAF-869F-032402CDA68F}"/>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Becky</a:t>
            </a:r>
          </a:p>
        </p:txBody>
      </p:sp>
    </p:spTree>
    <p:extLst>
      <p:ext uri="{BB962C8B-B14F-4D97-AF65-F5344CB8AC3E}">
        <p14:creationId xmlns:p14="http://schemas.microsoft.com/office/powerpoint/2010/main" val="2940895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70EBF2-D1B0-4626-A7AE-F32D0F898AC7}"/>
              </a:ext>
            </a:extLst>
          </p:cNvPr>
          <p:cNvGraphicFramePr>
            <a:graphicFrameLocks noChangeAspect="1"/>
          </p:cNvGraphicFramePr>
          <p:nvPr>
            <p:custDataLst>
              <p:tags r:id="rId2"/>
            </p:custDataLst>
            <p:extLst>
              <p:ext uri="{D42A27DB-BD31-4B8C-83A1-F6EECF244321}">
                <p14:modId xmlns:p14="http://schemas.microsoft.com/office/powerpoint/2010/main" val="1502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3"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D770EBF2-D1B0-4626-A7AE-F32D0F898A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B83734E-9CD5-4C04-A9F8-44636CEE497D}"/>
              </a:ext>
            </a:extLst>
          </p:cNvPr>
          <p:cNvSpPr>
            <a:spLocks noGrp="1"/>
          </p:cNvSpPr>
          <p:nvPr>
            <p:ph type="title"/>
          </p:nvPr>
        </p:nvSpPr>
        <p:spPr/>
        <p:txBody>
          <a:bodyPr vert="horz"/>
          <a:lstStyle/>
          <a:p>
            <a:r>
              <a:rPr lang="en-GB" dirty="0"/>
              <a:t>You want to understand more about implementation</a:t>
            </a:r>
          </a:p>
        </p:txBody>
      </p:sp>
      <p:sp>
        <p:nvSpPr>
          <p:cNvPr id="10" name="TextBox 9">
            <a:extLst>
              <a:ext uri="{FF2B5EF4-FFF2-40B4-BE49-F238E27FC236}">
                <a16:creationId xmlns:a16="http://schemas.microsoft.com/office/drawing/2014/main" id="{5CCD7D57-F0A2-4F01-929A-314C0E310F89}"/>
              </a:ext>
            </a:extLst>
          </p:cNvPr>
          <p:cNvSpPr txBox="1"/>
          <p:nvPr/>
        </p:nvSpPr>
        <p:spPr>
          <a:xfrm>
            <a:off x="3650451" y="703729"/>
            <a:ext cx="7451439" cy="1386085"/>
          </a:xfrm>
          <a:prstGeom prst="rect">
            <a:avLst/>
          </a:prstGeom>
          <a:noFill/>
        </p:spPr>
        <p:txBody>
          <a:bodyPr wrap="square" lIns="0" tIns="0" rIns="0" bIns="0" rtlCol="0">
            <a:spAutoFit/>
          </a:bodyPr>
          <a:lstStyle/>
          <a:p>
            <a:pPr lvl="0">
              <a:lnSpc>
                <a:spcPct val="150000"/>
              </a:lnSpc>
              <a:defRPr/>
            </a:pPr>
            <a:r>
              <a:rPr lang="en-GB" sz="3200" b="1" i="1" dirty="0">
                <a:solidFill>
                  <a:srgbClr val="7823DC"/>
                </a:solidFill>
              </a:rPr>
              <a:t>So we have developed a self-service tool to help with this</a:t>
            </a:r>
          </a:p>
        </p:txBody>
      </p:sp>
      <p:pic>
        <p:nvPicPr>
          <p:cNvPr id="6" name="Picture 5">
            <a:extLst>
              <a:ext uri="{FF2B5EF4-FFF2-40B4-BE49-F238E27FC236}">
                <a16:creationId xmlns:a16="http://schemas.microsoft.com/office/drawing/2014/main" id="{A23A74A2-65F4-42BA-8718-CDE08C3DAE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86197" y="2596991"/>
            <a:ext cx="6379949" cy="3143088"/>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7" name="AtkComment14/06/2021">
            <a:extLst>
              <a:ext uri="{FF2B5EF4-FFF2-40B4-BE49-F238E27FC236}">
                <a16:creationId xmlns:a16="http://schemas.microsoft.com/office/drawing/2014/main" id="{EADA61FE-9750-419F-8260-66E336BCEA7B}"/>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Becky</a:t>
            </a:r>
          </a:p>
        </p:txBody>
      </p:sp>
    </p:spTree>
    <p:extLst>
      <p:ext uri="{BB962C8B-B14F-4D97-AF65-F5344CB8AC3E}">
        <p14:creationId xmlns:p14="http://schemas.microsoft.com/office/powerpoint/2010/main" val="1237829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ABA287F-E4A5-42A9-BA74-362AAFADFA4C}"/>
              </a:ext>
            </a:extLst>
          </p:cNvPr>
          <p:cNvGraphicFramePr>
            <a:graphicFrameLocks noChangeAspect="1"/>
          </p:cNvGraphicFramePr>
          <p:nvPr>
            <p:custDataLst>
              <p:tags r:id="rId2"/>
            </p:custDataLst>
            <p:extLst>
              <p:ext uri="{D42A27DB-BD31-4B8C-83A1-F6EECF244321}">
                <p14:modId xmlns:p14="http://schemas.microsoft.com/office/powerpoint/2010/main" val="1633542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1" name="think-cell Slide" r:id="rId6" imgW="592" imgH="591" progId="TCLayout.ActiveDocument.1">
                  <p:embed/>
                </p:oleObj>
              </mc:Choice>
              <mc:Fallback>
                <p:oleObj name="think-cell Slide" r:id="rId6" imgW="592" imgH="591" progId="TCLayout.ActiveDocument.1">
                  <p:embed/>
                  <p:pic>
                    <p:nvPicPr>
                      <p:cNvPr id="12" name="Object 11" hidden="1">
                        <a:extLst>
                          <a:ext uri="{FF2B5EF4-FFF2-40B4-BE49-F238E27FC236}">
                            <a16:creationId xmlns:a16="http://schemas.microsoft.com/office/drawing/2014/main" id="{5ABA287F-E4A5-42A9-BA74-362AAFADFA4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C8BEE473-6FD6-46A3-B3A9-2EC5831D21E7}"/>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nSpc>
                <a:spcPct val="90000"/>
              </a:lnSpc>
            </a:pPr>
            <a:endParaRPr lang="en-US" sz="2000" b="1" dirty="0" err="1">
              <a:solidFill>
                <a:schemeClr val="tx1"/>
              </a:solidFill>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03149450-8901-4FEE-A2DA-5BC5CF91AAA3}"/>
              </a:ext>
            </a:extLst>
          </p:cNvPr>
          <p:cNvSpPr/>
          <p:nvPr/>
        </p:nvSpPr>
        <p:spPr>
          <a:xfrm>
            <a:off x="3044825" y="8313"/>
            <a:ext cx="4575175"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solidFill>
                <a:srgbClr val="1E1E1E"/>
              </a:solidFill>
              <a:effectLst/>
              <a:uLnTx/>
              <a:uFillTx/>
              <a:latin typeface="Arial" panose="020B0604020202020204"/>
              <a:ea typeface="+mn-ea"/>
              <a:cs typeface="+mn-cs"/>
            </a:endParaRPr>
          </a:p>
        </p:txBody>
      </p:sp>
      <p:sp>
        <p:nvSpPr>
          <p:cNvPr id="24" name="Text Placeholder 23">
            <a:extLst>
              <a:ext uri="{FF2B5EF4-FFF2-40B4-BE49-F238E27FC236}">
                <a16:creationId xmlns:a16="http://schemas.microsoft.com/office/drawing/2014/main" id="{9734E460-D5DA-E048-8932-8D8A3324552B}"/>
              </a:ext>
            </a:extLst>
          </p:cNvPr>
          <p:cNvSpPr>
            <a:spLocks noGrp="1"/>
          </p:cNvSpPr>
          <p:nvPr>
            <p:ph type="body" sz="quarter" idx="16"/>
          </p:nvPr>
        </p:nvSpPr>
        <p:spPr/>
        <p:txBody>
          <a:bodyPr/>
          <a:lstStyle/>
          <a:p>
            <a:pPr lvl="0"/>
            <a:r>
              <a:rPr lang="en-US" dirty="0"/>
              <a:t>Inclusive Sourcing Journey Questionnaire</a:t>
            </a:r>
          </a:p>
          <a:p>
            <a:pPr lvl="1"/>
            <a:r>
              <a:rPr lang="en-US" dirty="0"/>
              <a:t>Online self-assessment tool</a:t>
            </a:r>
          </a:p>
          <a:p>
            <a:pPr lvl="1"/>
            <a:r>
              <a:rPr lang="en-US" b="0" i="1" dirty="0"/>
              <a:t>Available via the Kearney website</a:t>
            </a:r>
          </a:p>
          <a:p>
            <a:pPr lvl="1"/>
            <a:endParaRPr lang="en-US" dirty="0"/>
          </a:p>
        </p:txBody>
      </p:sp>
      <p:sp>
        <p:nvSpPr>
          <p:cNvPr id="25" name="Text Placeholder 24">
            <a:extLst>
              <a:ext uri="{FF2B5EF4-FFF2-40B4-BE49-F238E27FC236}">
                <a16:creationId xmlns:a16="http://schemas.microsoft.com/office/drawing/2014/main" id="{058ECAD9-D886-0C44-95B0-460C9DBE2686}"/>
              </a:ext>
            </a:extLst>
          </p:cNvPr>
          <p:cNvSpPr>
            <a:spLocks noGrp="1"/>
          </p:cNvSpPr>
          <p:nvPr>
            <p:ph type="body" sz="quarter" idx="17"/>
          </p:nvPr>
        </p:nvSpPr>
        <p:spPr>
          <a:xfrm>
            <a:off x="8004174" y="381000"/>
            <a:ext cx="3806825" cy="374650"/>
          </a:xfrm>
        </p:spPr>
        <p:txBody>
          <a:bodyPr/>
          <a:lstStyle/>
          <a:p>
            <a:pPr lvl="0"/>
            <a:r>
              <a:rPr lang="en-US" dirty="0"/>
              <a:t>Benchmarking and Roadmap Report</a:t>
            </a:r>
          </a:p>
          <a:p>
            <a:pPr lvl="1"/>
            <a:r>
              <a:rPr lang="en-US" dirty="0"/>
              <a:t>Individualized output report</a:t>
            </a:r>
          </a:p>
          <a:p>
            <a:pPr lvl="1"/>
            <a:r>
              <a:rPr lang="en-US" sz="1200" b="0" i="1" dirty="0"/>
              <a:t>The output will help participants build a successful supplier </a:t>
            </a:r>
            <a:r>
              <a:rPr lang="en-US" sz="1200" b="0" i="1"/>
              <a:t>diversity program</a:t>
            </a:r>
            <a:endParaRPr lang="en-US" sz="1200" b="0" i="1" dirty="0"/>
          </a:p>
        </p:txBody>
      </p:sp>
      <p:sp>
        <p:nvSpPr>
          <p:cNvPr id="22" name="Title 21">
            <a:extLst>
              <a:ext uri="{FF2B5EF4-FFF2-40B4-BE49-F238E27FC236}">
                <a16:creationId xmlns:a16="http://schemas.microsoft.com/office/drawing/2014/main" id="{2F4EB08A-37E2-1D44-9817-79DFCC033212}"/>
              </a:ext>
            </a:extLst>
          </p:cNvPr>
          <p:cNvSpPr>
            <a:spLocks noGrp="1"/>
          </p:cNvSpPr>
          <p:nvPr>
            <p:ph type="title"/>
          </p:nvPr>
        </p:nvSpPr>
        <p:spPr/>
        <p:txBody>
          <a:bodyPr vert="horz"/>
          <a:lstStyle/>
          <a:p>
            <a:r>
              <a:rPr lang="en-US" dirty="0"/>
              <a:t>The new Kearney Inclusive Sourcing Journey Tool helps businesses develop a roadmap to improving diversity in their supply chain</a:t>
            </a:r>
          </a:p>
        </p:txBody>
      </p:sp>
      <p:pic>
        <p:nvPicPr>
          <p:cNvPr id="9" name="Graphic 8">
            <a:extLst>
              <a:ext uri="{FF2B5EF4-FFF2-40B4-BE49-F238E27FC236}">
                <a16:creationId xmlns:a16="http://schemas.microsoft.com/office/drawing/2014/main" id="{6FD025E4-9087-4688-A54C-1DB190B20F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35825" y="3079423"/>
            <a:ext cx="762000" cy="762000"/>
          </a:xfrm>
          <a:prstGeom prst="rect">
            <a:avLst/>
          </a:prstGeom>
        </p:spPr>
      </p:pic>
      <p:pic>
        <p:nvPicPr>
          <p:cNvPr id="5" name="Picture 4">
            <a:extLst>
              <a:ext uri="{FF2B5EF4-FFF2-40B4-BE49-F238E27FC236}">
                <a16:creationId xmlns:a16="http://schemas.microsoft.com/office/drawing/2014/main" id="{70ECA44F-78E7-405B-804E-A1675337605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127596" y="1159971"/>
            <a:ext cx="3122395" cy="1538251"/>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FA5E5D9-C74E-4F5D-93CA-D1FFD27AE36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94487" y="2348270"/>
            <a:ext cx="3121200" cy="1589273"/>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0E24CBF-6086-4DD9-B23D-C8A3F75A32B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28193" y="3587591"/>
            <a:ext cx="3121200" cy="1583573"/>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1B4C944-BC13-4C80-B673-8101E280E2B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405597" y="4821211"/>
            <a:ext cx="3121200" cy="1585189"/>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E5C9017F-E3A5-4B70-A13B-CE025E837607}"/>
              </a:ext>
            </a:extLst>
          </p:cNvPr>
          <p:cNvSpPr txBox="1"/>
          <p:nvPr/>
        </p:nvSpPr>
        <p:spPr>
          <a:xfrm>
            <a:off x="381000" y="3810000"/>
            <a:ext cx="2286000" cy="1901825"/>
          </a:xfrm>
          <a:prstGeom prst="rect">
            <a:avLst/>
          </a:prstGeom>
          <a:noFill/>
        </p:spPr>
        <p:txBody>
          <a:bodyPr wrap="square" lIns="0" tIns="0" rIns="0" bIns="0" rtlCol="0" anchor="t">
            <a:noAutofit/>
          </a:bodyPr>
          <a:lstStyle/>
          <a:p>
            <a:pPr>
              <a:lnSpc>
                <a:spcPct val="90000"/>
              </a:lnSpc>
            </a:pPr>
            <a:r>
              <a:rPr lang="en-GB" sz="1400" dirty="0">
                <a:latin typeface="Arial" panose="020B0604020202020204" pitchFamily="34" charset="0"/>
              </a:rPr>
              <a:t>The objective is to assess and benchmark the current procurement practices of organisations, and to generate a customized roadmap of the actions and key steps they should take to enable diversity and women’s empowerment in their supply chains</a:t>
            </a:r>
          </a:p>
        </p:txBody>
      </p:sp>
      <p:pic>
        <p:nvPicPr>
          <p:cNvPr id="42" name="Picture 41">
            <a:extLst>
              <a:ext uri="{FF2B5EF4-FFF2-40B4-BE49-F238E27FC236}">
                <a16:creationId xmlns:a16="http://schemas.microsoft.com/office/drawing/2014/main" id="{3B27BD8A-7DC4-46EE-82F2-D91D340C903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924800" y="4769034"/>
            <a:ext cx="3048265" cy="1714649"/>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pic>
        <p:nvPicPr>
          <p:cNvPr id="43" name="Picture 42">
            <a:extLst>
              <a:ext uri="{FF2B5EF4-FFF2-40B4-BE49-F238E27FC236}">
                <a16:creationId xmlns:a16="http://schemas.microsoft.com/office/drawing/2014/main" id="{9158E374-DEB8-485C-9A5E-69B7ACBE934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769927" y="2952675"/>
            <a:ext cx="3048265" cy="1714649"/>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pic>
        <p:nvPicPr>
          <p:cNvPr id="44" name="Picture 43">
            <a:extLst>
              <a:ext uri="{FF2B5EF4-FFF2-40B4-BE49-F238E27FC236}">
                <a16:creationId xmlns:a16="http://schemas.microsoft.com/office/drawing/2014/main" id="{CA932E02-5811-4E65-B589-2948A133E87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021057" y="1159971"/>
            <a:ext cx="3048265" cy="1714649"/>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17" name="AtkComment14/06/2021">
            <a:extLst>
              <a:ext uri="{FF2B5EF4-FFF2-40B4-BE49-F238E27FC236}">
                <a16:creationId xmlns:a16="http://schemas.microsoft.com/office/drawing/2014/main" id="{F890060C-1C1F-4711-AAE2-E04E0D96D242}"/>
              </a:ext>
            </a:extLst>
          </p:cNvPr>
          <p:cNvSpPr/>
          <p:nvPr/>
        </p:nvSpPr>
        <p:spPr>
          <a:xfrm>
            <a:off x="-1049155" y="0"/>
            <a:ext cx="948089" cy="740008"/>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Becky</a:t>
            </a:r>
          </a:p>
          <a:p>
            <a:pPr>
              <a:lnSpc>
                <a:spcPct val="90000"/>
              </a:lnSpc>
            </a:pPr>
            <a:r>
              <a:rPr lang="en-GB" sz="1000" dirty="0">
                <a:solidFill>
                  <a:srgbClr val="000000"/>
                </a:solidFill>
                <a:latin typeface="Arial" panose="020B0604020202020204" pitchFamily="34" charset="0"/>
              </a:rPr>
              <a:t>Herve to re-enforce</a:t>
            </a:r>
          </a:p>
        </p:txBody>
      </p:sp>
    </p:spTree>
    <p:extLst>
      <p:ext uri="{BB962C8B-B14F-4D97-AF65-F5344CB8AC3E}">
        <p14:creationId xmlns:p14="http://schemas.microsoft.com/office/powerpoint/2010/main" val="1126979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099D6289-5242-44D5-811F-74F1D99C481B}"/>
              </a:ext>
            </a:extLst>
          </p:cNvPr>
          <p:cNvGraphicFramePr>
            <a:graphicFrameLocks noChangeAspect="1"/>
          </p:cNvGraphicFramePr>
          <p:nvPr>
            <p:custDataLst>
              <p:tags r:id="rId2"/>
            </p:custDataLst>
            <p:extLst>
              <p:ext uri="{D42A27DB-BD31-4B8C-83A1-F6EECF244321}">
                <p14:modId xmlns:p14="http://schemas.microsoft.com/office/powerpoint/2010/main" val="3930598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09" name="think-cell Slide" r:id="rId6" imgW="592" imgH="591" progId="TCLayout.ActiveDocument.1">
                  <p:embed/>
                </p:oleObj>
              </mc:Choice>
              <mc:Fallback>
                <p:oleObj name="think-cell Slide" r:id="rId6" imgW="592" imgH="591" progId="TCLayout.ActiveDocument.1">
                  <p:embed/>
                  <p:pic>
                    <p:nvPicPr>
                      <p:cNvPr id="16" name="Object 15" hidden="1">
                        <a:extLst>
                          <a:ext uri="{FF2B5EF4-FFF2-40B4-BE49-F238E27FC236}">
                            <a16:creationId xmlns:a16="http://schemas.microsoft.com/office/drawing/2014/main" id="{099D6289-5242-44D5-811F-74F1D99C48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5CB90788-0983-410C-836A-7722A55277A2}"/>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nSpc>
                <a:spcPct val="90000"/>
              </a:lnSpc>
            </a:pPr>
            <a:endParaRPr lang="en-GB" sz="2000" b="1"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11BEF527-1C9E-43C7-8C86-B28A5FC84726}"/>
              </a:ext>
            </a:extLst>
          </p:cNvPr>
          <p:cNvSpPr>
            <a:spLocks noGrp="1"/>
          </p:cNvSpPr>
          <p:nvPr>
            <p:ph type="title"/>
          </p:nvPr>
        </p:nvSpPr>
        <p:spPr/>
        <p:txBody>
          <a:bodyPr vert="horz"/>
          <a:lstStyle/>
          <a:p>
            <a:r>
              <a:rPr lang="en-GB" dirty="0"/>
              <a:t>The ISJ benchmarks your practices against peers in 3 key areas….</a:t>
            </a:r>
          </a:p>
        </p:txBody>
      </p:sp>
      <p:sp>
        <p:nvSpPr>
          <p:cNvPr id="6" name="TextBox 5">
            <a:extLst>
              <a:ext uri="{FF2B5EF4-FFF2-40B4-BE49-F238E27FC236}">
                <a16:creationId xmlns:a16="http://schemas.microsoft.com/office/drawing/2014/main" id="{1A4D990B-776D-4A95-BE32-32FC8640D4C3}"/>
              </a:ext>
            </a:extLst>
          </p:cNvPr>
          <p:cNvSpPr txBox="1"/>
          <p:nvPr/>
        </p:nvSpPr>
        <p:spPr>
          <a:xfrm>
            <a:off x="3422772" y="1144224"/>
            <a:ext cx="8007228" cy="387798"/>
          </a:xfrm>
          <a:prstGeom prst="rect">
            <a:avLst/>
          </a:prstGeom>
          <a:noFill/>
        </p:spPr>
        <p:txBody>
          <a:bodyPr wrap="square" lIns="0" tIns="0" rIns="0" bIns="0" rtlCol="0">
            <a:spAutoFit/>
          </a:bodyPr>
          <a:lstStyle/>
          <a:p>
            <a:pPr algn="l">
              <a:lnSpc>
                <a:spcPct val="90000"/>
              </a:lnSpc>
            </a:pPr>
            <a:r>
              <a:rPr lang="en-GB" sz="1400" dirty="0"/>
              <a:t>The maturity model considers 3 key areas related to how a Procurement Function is set up, and how these areas can support gender-inclusive purchasing</a:t>
            </a:r>
          </a:p>
        </p:txBody>
      </p:sp>
      <p:sp>
        <p:nvSpPr>
          <p:cNvPr id="19" name="Rectangle 18">
            <a:extLst>
              <a:ext uri="{FF2B5EF4-FFF2-40B4-BE49-F238E27FC236}">
                <a16:creationId xmlns:a16="http://schemas.microsoft.com/office/drawing/2014/main" id="{9AF16D4B-8EF8-4A29-AAD0-0163933D7A0D}"/>
              </a:ext>
            </a:extLst>
          </p:cNvPr>
          <p:cNvSpPr/>
          <p:nvPr/>
        </p:nvSpPr>
        <p:spPr>
          <a:xfrm>
            <a:off x="6759191" y="1983969"/>
            <a:ext cx="4525053" cy="504000"/>
          </a:xfrm>
          <a:prstGeom prst="rect">
            <a:avLst/>
          </a:prstGeom>
          <a:solidFill>
            <a:srgbClr val="7F2FD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lnSpc>
                <a:spcPct val="90000"/>
              </a:lnSpc>
            </a:pPr>
            <a:r>
              <a:rPr lang="en-GB" sz="1400" b="1">
                <a:solidFill>
                  <a:schemeClr val="bg1"/>
                </a:solidFill>
              </a:rPr>
              <a:t>Premise, vision and strategy formulation</a:t>
            </a:r>
            <a:endParaRPr lang="en-GB" sz="1400" b="1" err="1">
              <a:solidFill>
                <a:schemeClr val="bg1"/>
              </a:solidFill>
            </a:endParaRPr>
          </a:p>
        </p:txBody>
      </p:sp>
      <p:sp>
        <p:nvSpPr>
          <p:cNvPr id="20" name="Rectangle 19">
            <a:extLst>
              <a:ext uri="{FF2B5EF4-FFF2-40B4-BE49-F238E27FC236}">
                <a16:creationId xmlns:a16="http://schemas.microsoft.com/office/drawing/2014/main" id="{6A72B919-DA04-487F-87CB-45464D5439CE}"/>
              </a:ext>
            </a:extLst>
          </p:cNvPr>
          <p:cNvSpPr/>
          <p:nvPr/>
        </p:nvSpPr>
        <p:spPr>
          <a:xfrm>
            <a:off x="6759191" y="2549009"/>
            <a:ext cx="4525053" cy="504000"/>
          </a:xfrm>
          <a:prstGeom prst="rect">
            <a:avLst/>
          </a:prstGeom>
          <a:solidFill>
            <a:srgbClr val="7F2FD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lnSpc>
                <a:spcPct val="90000"/>
              </a:lnSpc>
            </a:pPr>
            <a:r>
              <a:rPr lang="en-GB" sz="1400" b="1">
                <a:solidFill>
                  <a:schemeClr val="bg1"/>
                </a:solidFill>
              </a:rPr>
              <a:t>Business case</a:t>
            </a:r>
            <a:endParaRPr lang="en-GB" sz="1400" b="1" err="1">
              <a:solidFill>
                <a:schemeClr val="bg1"/>
              </a:solidFill>
            </a:endParaRPr>
          </a:p>
        </p:txBody>
      </p:sp>
      <p:sp>
        <p:nvSpPr>
          <p:cNvPr id="21" name="Rectangle 20">
            <a:extLst>
              <a:ext uri="{FF2B5EF4-FFF2-40B4-BE49-F238E27FC236}">
                <a16:creationId xmlns:a16="http://schemas.microsoft.com/office/drawing/2014/main" id="{88BEB702-FCF4-483B-87E4-0140E2BF10DF}"/>
              </a:ext>
            </a:extLst>
          </p:cNvPr>
          <p:cNvSpPr/>
          <p:nvPr/>
        </p:nvSpPr>
        <p:spPr>
          <a:xfrm>
            <a:off x="6759191" y="3114049"/>
            <a:ext cx="4525053" cy="504000"/>
          </a:xfrm>
          <a:prstGeom prst="rect">
            <a:avLst/>
          </a:prstGeom>
          <a:solidFill>
            <a:srgbClr val="7F2FD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lnSpc>
                <a:spcPct val="90000"/>
              </a:lnSpc>
            </a:pPr>
            <a:r>
              <a:rPr lang="en-GB" sz="1400" b="1">
                <a:solidFill>
                  <a:schemeClr val="bg1"/>
                </a:solidFill>
              </a:rPr>
              <a:t>Leadership involvement</a:t>
            </a:r>
            <a:endParaRPr lang="en-GB" sz="1400" b="1" err="1">
              <a:solidFill>
                <a:schemeClr val="bg1"/>
              </a:solidFill>
            </a:endParaRPr>
          </a:p>
        </p:txBody>
      </p:sp>
      <p:sp>
        <p:nvSpPr>
          <p:cNvPr id="22" name="Rectangle 21">
            <a:extLst>
              <a:ext uri="{FF2B5EF4-FFF2-40B4-BE49-F238E27FC236}">
                <a16:creationId xmlns:a16="http://schemas.microsoft.com/office/drawing/2014/main" id="{15632AC6-458F-4B6A-9D21-DD1617CE2B8D}"/>
              </a:ext>
            </a:extLst>
          </p:cNvPr>
          <p:cNvSpPr/>
          <p:nvPr/>
        </p:nvSpPr>
        <p:spPr>
          <a:xfrm>
            <a:off x="6759191" y="3679089"/>
            <a:ext cx="4525053" cy="504000"/>
          </a:xfrm>
          <a:prstGeom prst="rect">
            <a:avLst/>
          </a:prstGeom>
          <a:solidFill>
            <a:srgbClr val="AF7DE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lnSpc>
                <a:spcPct val="90000"/>
              </a:lnSpc>
            </a:pPr>
            <a:r>
              <a:rPr lang="en-GB" sz="1400" b="1">
                <a:solidFill>
                  <a:schemeClr val="bg1"/>
                </a:solidFill>
              </a:rPr>
              <a:t>Sourcing strategy &amp; processes</a:t>
            </a:r>
            <a:endParaRPr lang="en-GB" sz="1400" b="1" err="1">
              <a:solidFill>
                <a:schemeClr val="bg1"/>
              </a:solidFill>
            </a:endParaRPr>
          </a:p>
        </p:txBody>
      </p:sp>
      <p:sp>
        <p:nvSpPr>
          <p:cNvPr id="23" name="Rectangle 22">
            <a:extLst>
              <a:ext uri="{FF2B5EF4-FFF2-40B4-BE49-F238E27FC236}">
                <a16:creationId xmlns:a16="http://schemas.microsoft.com/office/drawing/2014/main" id="{60B99DC8-FAB8-436B-AD7C-65ECE9C0ABCE}"/>
              </a:ext>
            </a:extLst>
          </p:cNvPr>
          <p:cNvSpPr/>
          <p:nvPr/>
        </p:nvSpPr>
        <p:spPr>
          <a:xfrm>
            <a:off x="6759191" y="4244129"/>
            <a:ext cx="4525053" cy="504000"/>
          </a:xfrm>
          <a:prstGeom prst="rect">
            <a:avLst/>
          </a:prstGeom>
          <a:solidFill>
            <a:srgbClr val="AF7DE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lnSpc>
                <a:spcPct val="90000"/>
              </a:lnSpc>
            </a:pPr>
            <a:r>
              <a:rPr lang="en-GB" sz="1400" b="1">
                <a:solidFill>
                  <a:schemeClr val="bg1"/>
                </a:solidFill>
              </a:rPr>
              <a:t>Supplier segmentation</a:t>
            </a:r>
            <a:endParaRPr lang="en-GB" sz="1400" b="1" err="1">
              <a:solidFill>
                <a:schemeClr val="bg1"/>
              </a:solidFill>
            </a:endParaRPr>
          </a:p>
        </p:txBody>
      </p:sp>
      <p:sp>
        <p:nvSpPr>
          <p:cNvPr id="24" name="Rectangle 23">
            <a:extLst>
              <a:ext uri="{FF2B5EF4-FFF2-40B4-BE49-F238E27FC236}">
                <a16:creationId xmlns:a16="http://schemas.microsoft.com/office/drawing/2014/main" id="{921D5B1B-C024-4A8D-9966-06C95FBF980A}"/>
              </a:ext>
            </a:extLst>
          </p:cNvPr>
          <p:cNvSpPr/>
          <p:nvPr/>
        </p:nvSpPr>
        <p:spPr>
          <a:xfrm>
            <a:off x="6759191" y="4809169"/>
            <a:ext cx="4525053" cy="504000"/>
          </a:xfrm>
          <a:prstGeom prst="rect">
            <a:avLst/>
          </a:prstGeom>
          <a:solidFill>
            <a:srgbClr val="AF7DE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lnSpc>
                <a:spcPct val="90000"/>
              </a:lnSpc>
            </a:pPr>
            <a:r>
              <a:rPr lang="en-GB" sz="1400" b="1">
                <a:solidFill>
                  <a:schemeClr val="bg1"/>
                </a:solidFill>
              </a:rPr>
              <a:t>Verification &amp; certification</a:t>
            </a:r>
            <a:endParaRPr lang="en-GB" sz="1400" b="1" err="1">
              <a:solidFill>
                <a:schemeClr val="bg1"/>
              </a:solidFill>
            </a:endParaRPr>
          </a:p>
        </p:txBody>
      </p:sp>
      <p:sp>
        <p:nvSpPr>
          <p:cNvPr id="25" name="Rectangle 24">
            <a:extLst>
              <a:ext uri="{FF2B5EF4-FFF2-40B4-BE49-F238E27FC236}">
                <a16:creationId xmlns:a16="http://schemas.microsoft.com/office/drawing/2014/main" id="{1781CFCF-B6FA-43D5-8F26-24D2E9C8BC86}"/>
              </a:ext>
            </a:extLst>
          </p:cNvPr>
          <p:cNvSpPr/>
          <p:nvPr/>
        </p:nvSpPr>
        <p:spPr>
          <a:xfrm>
            <a:off x="6759191" y="5374209"/>
            <a:ext cx="4525053" cy="504000"/>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lnSpc>
                <a:spcPct val="90000"/>
              </a:lnSpc>
            </a:pPr>
            <a:r>
              <a:rPr lang="en-GB" sz="1400" b="1">
                <a:solidFill>
                  <a:schemeClr val="bg1"/>
                </a:solidFill>
              </a:rPr>
              <a:t>Training &amp; Development</a:t>
            </a:r>
            <a:endParaRPr lang="en-GB" sz="1400" b="1" err="1">
              <a:solidFill>
                <a:schemeClr val="bg1"/>
              </a:solidFill>
            </a:endParaRPr>
          </a:p>
        </p:txBody>
      </p:sp>
      <p:sp>
        <p:nvSpPr>
          <p:cNvPr id="26" name="Rectangle 25">
            <a:extLst>
              <a:ext uri="{FF2B5EF4-FFF2-40B4-BE49-F238E27FC236}">
                <a16:creationId xmlns:a16="http://schemas.microsoft.com/office/drawing/2014/main" id="{41E40B6A-2C51-4D25-8158-9CD6AF3AEE2E}"/>
              </a:ext>
            </a:extLst>
          </p:cNvPr>
          <p:cNvSpPr/>
          <p:nvPr/>
        </p:nvSpPr>
        <p:spPr>
          <a:xfrm>
            <a:off x="6759191" y="5939252"/>
            <a:ext cx="4525053" cy="504000"/>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lnSpc>
                <a:spcPct val="90000"/>
              </a:lnSpc>
            </a:pPr>
            <a:r>
              <a:rPr lang="en-GB" sz="1400" b="1" dirty="0">
                <a:solidFill>
                  <a:schemeClr val="bg1"/>
                </a:solidFill>
              </a:rPr>
              <a:t>Performance Mgmt. &amp; Incentives </a:t>
            </a:r>
          </a:p>
        </p:txBody>
      </p:sp>
      <p:sp>
        <p:nvSpPr>
          <p:cNvPr id="27" name="Rectangle 26">
            <a:extLst>
              <a:ext uri="{FF2B5EF4-FFF2-40B4-BE49-F238E27FC236}">
                <a16:creationId xmlns:a16="http://schemas.microsoft.com/office/drawing/2014/main" id="{F64172DD-7C25-4D37-8C8B-D17E92B7D7C5}"/>
              </a:ext>
            </a:extLst>
          </p:cNvPr>
          <p:cNvSpPr/>
          <p:nvPr/>
        </p:nvSpPr>
        <p:spPr>
          <a:xfrm rot="16200000">
            <a:off x="4416628" y="1656483"/>
            <a:ext cx="1634082" cy="22890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9" tIns="72009" rIns="72009" bIns="72009" rtlCol="0" anchor="ctr"/>
          <a:lstStyle/>
          <a:p>
            <a:pPr algn="ctr">
              <a:lnSpc>
                <a:spcPct val="90000"/>
              </a:lnSpc>
            </a:pPr>
            <a:r>
              <a:rPr lang="en-GB" sz="1400" b="1" i="1" dirty="0">
                <a:solidFill>
                  <a:schemeClr val="bg1"/>
                </a:solidFill>
              </a:rPr>
              <a:t>Clear strategy &amp; Business Case</a:t>
            </a:r>
          </a:p>
        </p:txBody>
      </p:sp>
      <p:sp>
        <p:nvSpPr>
          <p:cNvPr id="28" name="Rectangle 27">
            <a:extLst>
              <a:ext uri="{FF2B5EF4-FFF2-40B4-BE49-F238E27FC236}">
                <a16:creationId xmlns:a16="http://schemas.microsoft.com/office/drawing/2014/main" id="{17AF7B3F-33C2-4917-A9F2-A5A3172E28B8}"/>
              </a:ext>
            </a:extLst>
          </p:cNvPr>
          <p:cNvSpPr/>
          <p:nvPr/>
        </p:nvSpPr>
        <p:spPr>
          <a:xfrm rot="16200000">
            <a:off x="4413448" y="3351601"/>
            <a:ext cx="1634081" cy="22890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9" tIns="72009" rIns="72009" bIns="72009" rtlCol="0" anchor="ctr"/>
          <a:lstStyle/>
          <a:p>
            <a:pPr algn="ctr">
              <a:lnSpc>
                <a:spcPct val="90000"/>
              </a:lnSpc>
            </a:pPr>
            <a:r>
              <a:rPr lang="en-GB" sz="1400" b="1" i="1" dirty="0">
                <a:solidFill>
                  <a:schemeClr val="bg1"/>
                </a:solidFill>
              </a:rPr>
              <a:t>Supply Chain Processes</a:t>
            </a:r>
          </a:p>
        </p:txBody>
      </p:sp>
      <p:sp>
        <p:nvSpPr>
          <p:cNvPr id="29" name="Rectangle 28">
            <a:extLst>
              <a:ext uri="{FF2B5EF4-FFF2-40B4-BE49-F238E27FC236}">
                <a16:creationId xmlns:a16="http://schemas.microsoft.com/office/drawing/2014/main" id="{229F4479-6415-4E13-BF5C-EB9AB49D3CE3}"/>
              </a:ext>
            </a:extLst>
          </p:cNvPr>
          <p:cNvSpPr/>
          <p:nvPr/>
        </p:nvSpPr>
        <p:spPr>
          <a:xfrm rot="16200000">
            <a:off x="4705769" y="4754404"/>
            <a:ext cx="1049438" cy="2289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9" tIns="72009" rIns="72009" bIns="72009" rtlCol="0" anchor="ctr"/>
          <a:lstStyle/>
          <a:p>
            <a:pPr algn="ctr">
              <a:lnSpc>
                <a:spcPct val="90000"/>
              </a:lnSpc>
            </a:pPr>
            <a:r>
              <a:rPr lang="en-GB" sz="1400" b="1" i="1">
                <a:solidFill>
                  <a:schemeClr val="bg1"/>
                </a:solidFill>
              </a:rPr>
              <a:t>Enablers</a:t>
            </a:r>
            <a:endParaRPr lang="en-GB" sz="1400" b="1" i="1" err="1">
              <a:solidFill>
                <a:schemeClr val="bg1"/>
              </a:solidFill>
            </a:endParaRPr>
          </a:p>
        </p:txBody>
      </p:sp>
      <p:sp>
        <p:nvSpPr>
          <p:cNvPr id="30" name="Text Placeholder 4">
            <a:extLst>
              <a:ext uri="{FF2B5EF4-FFF2-40B4-BE49-F238E27FC236}">
                <a16:creationId xmlns:a16="http://schemas.microsoft.com/office/drawing/2014/main" id="{5A14D4FD-E1F3-47EF-BF6F-04B50340BD90}"/>
              </a:ext>
            </a:extLst>
          </p:cNvPr>
          <p:cNvSpPr txBox="1">
            <a:spLocks/>
          </p:cNvSpPr>
          <p:nvPr/>
        </p:nvSpPr>
        <p:spPr>
          <a:xfrm>
            <a:off x="3430588" y="378648"/>
            <a:ext cx="7426882" cy="75882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800" b="1" kern="1200" noProof="0">
                <a:solidFill>
                  <a:schemeClr val="tx2"/>
                </a:solidFill>
                <a:latin typeface="+mn-lt"/>
                <a:ea typeface="+mn-ea"/>
                <a:cs typeface="+mn-cs"/>
              </a:defRPr>
            </a:lvl1pPr>
            <a:lvl2pPr marL="0" indent="0" algn="l" defTabSz="914400" rtl="0" eaLnBrk="1" latinLnBrk="0" hangingPunct="1">
              <a:lnSpc>
                <a:spcPct val="90000"/>
              </a:lnSpc>
              <a:spcBef>
                <a:spcPts val="0"/>
              </a:spcBef>
              <a:spcAft>
                <a:spcPts val="0"/>
              </a:spcAft>
              <a:buFont typeface="System Font Regular"/>
              <a:buNone/>
              <a:tabLst/>
              <a:defRPr sz="1800" b="1" kern="1200">
                <a:solidFill>
                  <a:schemeClr val="tx1"/>
                </a:solidFill>
                <a:latin typeface="+mn-lt"/>
                <a:ea typeface="+mn-ea"/>
                <a:cs typeface="+mn-cs"/>
              </a:defRPr>
            </a:lvl2pPr>
            <a:lvl3pPr marL="0" indent="0" algn="l" defTabSz="914400" rtl="0" eaLnBrk="1" latinLnBrk="0" hangingPunct="1">
              <a:lnSpc>
                <a:spcPct val="90000"/>
              </a:lnSpc>
              <a:spcBef>
                <a:spcPts val="0"/>
              </a:spcBef>
              <a:spcAft>
                <a:spcPts val="0"/>
              </a:spcAft>
              <a:buFont typeface="System Font Regular"/>
              <a:buNone/>
              <a:tabLst/>
              <a:defRPr sz="11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0"/>
              </a:spcAft>
              <a:buFont typeface="System Font Regular"/>
              <a:buNone/>
              <a:tabLst/>
              <a:defRPr sz="110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0"/>
              </a:spcAft>
              <a:buFont typeface="System Font Regular"/>
              <a:buNone/>
              <a:tabLst/>
              <a:defRPr sz="11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lvl="0">
              <a:defRPr/>
            </a:pPr>
            <a:r>
              <a:rPr lang="en-GB" dirty="0"/>
              <a:t>ISJ Maturity Model Outline</a:t>
            </a:r>
            <a:endParaRPr kumimoji="0" lang="en-US"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18" name="AtkComment14/06/2021">
            <a:extLst>
              <a:ext uri="{FF2B5EF4-FFF2-40B4-BE49-F238E27FC236}">
                <a16:creationId xmlns:a16="http://schemas.microsoft.com/office/drawing/2014/main" id="{801BF68F-A746-458F-B0C9-18A6D1DA916E}"/>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Becky</a:t>
            </a:r>
          </a:p>
        </p:txBody>
      </p:sp>
      <p:sp>
        <p:nvSpPr>
          <p:cNvPr id="3" name="Rectangle 2">
            <a:extLst>
              <a:ext uri="{FF2B5EF4-FFF2-40B4-BE49-F238E27FC236}">
                <a16:creationId xmlns:a16="http://schemas.microsoft.com/office/drawing/2014/main" id="{1A298C37-A712-4239-8215-A28865EF39D2}"/>
              </a:ext>
            </a:extLst>
          </p:cNvPr>
          <p:cNvSpPr/>
          <p:nvPr/>
        </p:nvSpPr>
        <p:spPr>
          <a:xfrm>
            <a:off x="6672104" y="1883327"/>
            <a:ext cx="4757895" cy="4662435"/>
          </a:xfrm>
          <a:prstGeom prst="rect">
            <a:avLst/>
          </a:prstGeom>
          <a:solidFill>
            <a:srgbClr val="F5F5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GB" sz="1400" dirty="0" err="1">
              <a:solidFill>
                <a:schemeClr val="tx1"/>
              </a:solidFill>
            </a:endParaRPr>
          </a:p>
        </p:txBody>
      </p:sp>
      <p:sp>
        <p:nvSpPr>
          <p:cNvPr id="4" name="Oval 3">
            <a:extLst>
              <a:ext uri="{FF2B5EF4-FFF2-40B4-BE49-F238E27FC236}">
                <a16:creationId xmlns:a16="http://schemas.microsoft.com/office/drawing/2014/main" id="{1D7A419A-62AF-42A5-AAC9-F5668CE20B2C}"/>
              </a:ext>
            </a:extLst>
          </p:cNvPr>
          <p:cNvSpPr/>
          <p:nvPr/>
        </p:nvSpPr>
        <p:spPr>
          <a:xfrm>
            <a:off x="3320506" y="2064127"/>
            <a:ext cx="481090" cy="482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ctr"/>
          <a:lstStyle/>
          <a:p>
            <a:pPr algn="ctr">
              <a:lnSpc>
                <a:spcPct val="90000"/>
              </a:lnSpc>
            </a:pPr>
            <a:r>
              <a:rPr lang="en-GB" sz="2400" b="1" dirty="0">
                <a:solidFill>
                  <a:schemeClr val="tx1"/>
                </a:solidFill>
              </a:rPr>
              <a:t>1</a:t>
            </a:r>
          </a:p>
        </p:txBody>
      </p:sp>
      <p:sp>
        <p:nvSpPr>
          <p:cNvPr id="31" name="Oval 30">
            <a:extLst>
              <a:ext uri="{FF2B5EF4-FFF2-40B4-BE49-F238E27FC236}">
                <a16:creationId xmlns:a16="http://schemas.microsoft.com/office/drawing/2014/main" id="{421DACF1-7FDB-46B7-AC19-3905AC3C6E9C}"/>
              </a:ext>
            </a:extLst>
          </p:cNvPr>
          <p:cNvSpPr/>
          <p:nvPr/>
        </p:nvSpPr>
        <p:spPr>
          <a:xfrm>
            <a:off x="3320506" y="3700689"/>
            <a:ext cx="481090" cy="482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ctr"/>
          <a:lstStyle/>
          <a:p>
            <a:pPr algn="ctr">
              <a:lnSpc>
                <a:spcPct val="90000"/>
              </a:lnSpc>
            </a:pPr>
            <a:r>
              <a:rPr lang="en-GB" sz="2400" b="1" dirty="0">
                <a:solidFill>
                  <a:schemeClr val="tx1"/>
                </a:solidFill>
              </a:rPr>
              <a:t>2</a:t>
            </a:r>
          </a:p>
        </p:txBody>
      </p:sp>
      <p:sp>
        <p:nvSpPr>
          <p:cNvPr id="32" name="Oval 31">
            <a:extLst>
              <a:ext uri="{FF2B5EF4-FFF2-40B4-BE49-F238E27FC236}">
                <a16:creationId xmlns:a16="http://schemas.microsoft.com/office/drawing/2014/main" id="{6EC58919-B4C0-4C25-AB84-30657D6FFF09}"/>
              </a:ext>
            </a:extLst>
          </p:cNvPr>
          <p:cNvSpPr/>
          <p:nvPr/>
        </p:nvSpPr>
        <p:spPr>
          <a:xfrm>
            <a:off x="3314144" y="5395809"/>
            <a:ext cx="481090" cy="482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ctr"/>
          <a:lstStyle/>
          <a:p>
            <a:pPr algn="ctr">
              <a:lnSpc>
                <a:spcPct val="90000"/>
              </a:lnSpc>
            </a:pPr>
            <a:r>
              <a:rPr lang="en-GB" sz="2400" b="1" dirty="0">
                <a:solidFill>
                  <a:schemeClr val="tx1"/>
                </a:solidFill>
              </a:rPr>
              <a:t>3</a:t>
            </a:r>
          </a:p>
        </p:txBody>
      </p:sp>
    </p:spTree>
    <p:extLst>
      <p:ext uri="{BB962C8B-B14F-4D97-AF65-F5344CB8AC3E}">
        <p14:creationId xmlns:p14="http://schemas.microsoft.com/office/powerpoint/2010/main" val="27741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3B98A8B-D1C7-4235-8D25-9D921999DDDB}"/>
              </a:ext>
            </a:extLst>
          </p:cNvPr>
          <p:cNvGraphicFramePr>
            <a:graphicFrameLocks noChangeAspect="1"/>
          </p:cNvGraphicFramePr>
          <p:nvPr>
            <p:custDataLst>
              <p:tags r:id="rId2"/>
            </p:custDataLst>
            <p:extLst>
              <p:ext uri="{D42A27DB-BD31-4B8C-83A1-F6EECF244321}">
                <p14:modId xmlns:p14="http://schemas.microsoft.com/office/powerpoint/2010/main" val="2999307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7" name="think-cell Slide" r:id="rId6" imgW="473" imgH="473" progId="TCLayout.ActiveDocument.1">
                  <p:embed/>
                </p:oleObj>
              </mc:Choice>
              <mc:Fallback>
                <p:oleObj name="think-cell Slide" r:id="rId6" imgW="473" imgH="473" progId="TCLayout.ActiveDocument.1">
                  <p:embed/>
                  <p:pic>
                    <p:nvPicPr>
                      <p:cNvPr id="4" name="Object 3" hidden="1">
                        <a:extLst>
                          <a:ext uri="{FF2B5EF4-FFF2-40B4-BE49-F238E27FC236}">
                            <a16:creationId xmlns:a16="http://schemas.microsoft.com/office/drawing/2014/main" id="{23B98A8B-D1C7-4235-8D25-9D921999DDD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CC1E7F1-9066-4A2D-BEDA-328023128FE0}"/>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nSpc>
                <a:spcPct val="90000"/>
              </a:lnSpc>
            </a:pPr>
            <a:endParaRPr lang="en-GB" sz="2000" b="1" dirty="0">
              <a:solidFill>
                <a:schemeClr val="tx1"/>
              </a:solidFill>
              <a:latin typeface="Arial" panose="020B0604020202020204" pitchFamily="34" charset="0"/>
              <a:ea typeface="+mj-ea"/>
              <a:cs typeface="+mj-cs"/>
              <a:sym typeface="Arial" panose="020B0604020202020204" pitchFamily="34" charset="0"/>
            </a:endParaRPr>
          </a:p>
        </p:txBody>
      </p:sp>
      <p:sp>
        <p:nvSpPr>
          <p:cNvPr id="42" name="Rectangle 41">
            <a:extLst>
              <a:ext uri="{FF2B5EF4-FFF2-40B4-BE49-F238E27FC236}">
                <a16:creationId xmlns:a16="http://schemas.microsoft.com/office/drawing/2014/main" id="{D14BFD29-E099-446B-8DE8-AF6AA8B73841}"/>
              </a:ext>
            </a:extLst>
          </p:cNvPr>
          <p:cNvSpPr/>
          <p:nvPr/>
        </p:nvSpPr>
        <p:spPr>
          <a:xfrm>
            <a:off x="3048000" y="801162"/>
            <a:ext cx="2754080" cy="605573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381600" tIns="381600" rIns="381600" bIns="0" rtlCol="0" anchor="t"/>
          <a:lstStyle/>
          <a:p>
            <a:pPr lvl="0">
              <a:lnSpc>
                <a:spcPct val="90000"/>
              </a:lnSpc>
              <a:spcBef>
                <a:spcPts val="600"/>
              </a:spcBef>
            </a:pPr>
            <a:endParaRPr lang="en-GB" sz="1400" dirty="0">
              <a:solidFill>
                <a:schemeClr val="tx1"/>
              </a:solidFill>
              <a:latin typeface="Arial" panose="020B0604020202020204" pitchFamily="34" charset="0"/>
            </a:endParaRPr>
          </a:p>
        </p:txBody>
      </p:sp>
      <p:sp>
        <p:nvSpPr>
          <p:cNvPr id="43" name="Rectangle 42">
            <a:extLst>
              <a:ext uri="{FF2B5EF4-FFF2-40B4-BE49-F238E27FC236}">
                <a16:creationId xmlns:a16="http://schemas.microsoft.com/office/drawing/2014/main" id="{1A246F5C-AFA0-43C1-B640-443AECC7FFD6}"/>
              </a:ext>
            </a:extLst>
          </p:cNvPr>
          <p:cNvSpPr/>
          <p:nvPr/>
        </p:nvSpPr>
        <p:spPr>
          <a:xfrm>
            <a:off x="5802081" y="801162"/>
            <a:ext cx="2130530" cy="60557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1600" tIns="381600" rIns="381600" bIns="0" rtlCol="0" anchor="t"/>
          <a:lstStyle/>
          <a:p>
            <a:pPr lvl="0">
              <a:lnSpc>
                <a:spcPct val="90000"/>
              </a:lnSpc>
              <a:spcBef>
                <a:spcPts val="600"/>
              </a:spcBef>
            </a:pPr>
            <a:endParaRPr lang="en-GB" sz="1400" dirty="0">
              <a:solidFill>
                <a:srgbClr val="000000"/>
              </a:solidFill>
              <a:latin typeface="Arial" panose="020B0604020202020204" pitchFamily="34" charset="0"/>
            </a:endParaRPr>
          </a:p>
        </p:txBody>
      </p:sp>
      <p:sp>
        <p:nvSpPr>
          <p:cNvPr id="41" name="Rectangle 40">
            <a:extLst>
              <a:ext uri="{FF2B5EF4-FFF2-40B4-BE49-F238E27FC236}">
                <a16:creationId xmlns:a16="http://schemas.microsoft.com/office/drawing/2014/main" id="{EC005E0B-92F5-4C10-B298-7805FA4F4A7A}"/>
              </a:ext>
            </a:extLst>
          </p:cNvPr>
          <p:cNvSpPr/>
          <p:nvPr/>
        </p:nvSpPr>
        <p:spPr>
          <a:xfrm>
            <a:off x="7932610" y="801162"/>
            <a:ext cx="2139387" cy="605573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381600" tIns="381600" rIns="381600" bIns="0" rtlCol="0" anchor="t"/>
          <a:lstStyle/>
          <a:p>
            <a:pPr lvl="0">
              <a:lnSpc>
                <a:spcPct val="90000"/>
              </a:lnSpc>
              <a:spcBef>
                <a:spcPts val="600"/>
              </a:spcBef>
            </a:pPr>
            <a:endParaRPr lang="en-GB" sz="1400" dirty="0">
              <a:solidFill>
                <a:srgbClr val="000000"/>
              </a:solidFill>
              <a:latin typeface="Arial" panose="020B0604020202020204" pitchFamily="34" charset="0"/>
            </a:endParaRPr>
          </a:p>
        </p:txBody>
      </p:sp>
      <p:sp>
        <p:nvSpPr>
          <p:cNvPr id="45" name="Rectangle 44">
            <a:extLst>
              <a:ext uri="{FF2B5EF4-FFF2-40B4-BE49-F238E27FC236}">
                <a16:creationId xmlns:a16="http://schemas.microsoft.com/office/drawing/2014/main" id="{F97EB209-A2B1-4C66-B317-7DCD121068D4}"/>
              </a:ext>
            </a:extLst>
          </p:cNvPr>
          <p:cNvSpPr/>
          <p:nvPr/>
        </p:nvSpPr>
        <p:spPr>
          <a:xfrm>
            <a:off x="10071997" y="801162"/>
            <a:ext cx="2130530" cy="60557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1600" tIns="381600" rIns="381600" bIns="0" rtlCol="0" anchor="t"/>
          <a:lstStyle/>
          <a:p>
            <a:pPr lvl="0">
              <a:lnSpc>
                <a:spcPct val="90000"/>
              </a:lnSpc>
              <a:spcBef>
                <a:spcPts val="600"/>
              </a:spcBef>
            </a:pPr>
            <a:endParaRPr lang="en-GB" sz="1400" dirty="0">
              <a:solidFill>
                <a:srgbClr val="000000"/>
              </a:solidFill>
              <a:latin typeface="Arial" panose="020B0604020202020204" pitchFamily="34" charset="0"/>
            </a:endParaRPr>
          </a:p>
        </p:txBody>
      </p:sp>
      <p:sp>
        <p:nvSpPr>
          <p:cNvPr id="3" name="Title 2">
            <a:extLst>
              <a:ext uri="{FF2B5EF4-FFF2-40B4-BE49-F238E27FC236}">
                <a16:creationId xmlns:a16="http://schemas.microsoft.com/office/drawing/2014/main" id="{AB24B1CC-CB40-4EE3-87B0-D82265D20FC0}"/>
              </a:ext>
            </a:extLst>
          </p:cNvPr>
          <p:cNvSpPr>
            <a:spLocks noGrp="1"/>
          </p:cNvSpPr>
          <p:nvPr>
            <p:ph type="title"/>
          </p:nvPr>
        </p:nvSpPr>
        <p:spPr/>
        <p:txBody>
          <a:bodyPr vert="horz"/>
          <a:lstStyle/>
          <a:p>
            <a:r>
              <a:rPr lang="en-GB" dirty="0"/>
              <a:t>…to diagnose your current level of maturity for inclusive sourcing…</a:t>
            </a:r>
          </a:p>
        </p:txBody>
      </p:sp>
      <p:sp>
        <p:nvSpPr>
          <p:cNvPr id="2" name="Rectangle 1">
            <a:extLst>
              <a:ext uri="{FF2B5EF4-FFF2-40B4-BE49-F238E27FC236}">
                <a16:creationId xmlns:a16="http://schemas.microsoft.com/office/drawing/2014/main" id="{93E4E4AE-48FE-4D9E-A145-9CCEC3B5563E}"/>
              </a:ext>
            </a:extLst>
          </p:cNvPr>
          <p:cNvSpPr/>
          <p:nvPr/>
        </p:nvSpPr>
        <p:spPr>
          <a:xfrm>
            <a:off x="3429000" y="381000"/>
            <a:ext cx="8378825" cy="249299"/>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90000"/>
              </a:lnSpc>
            </a:pPr>
            <a:r>
              <a:rPr lang="en-GB" b="1" dirty="0">
                <a:solidFill>
                  <a:schemeClr val="tx2"/>
                </a:solidFill>
                <a:latin typeface="Arial" panose="020B0604020202020204" pitchFamily="34" charset="0"/>
              </a:rPr>
              <a:t>ISJ Maturity Model Summary</a:t>
            </a:r>
          </a:p>
        </p:txBody>
      </p:sp>
      <p:sp>
        <p:nvSpPr>
          <p:cNvPr id="13" name="TextBox 12">
            <a:extLst>
              <a:ext uri="{FF2B5EF4-FFF2-40B4-BE49-F238E27FC236}">
                <a16:creationId xmlns:a16="http://schemas.microsoft.com/office/drawing/2014/main" id="{57943A49-14BB-4004-A1AE-D6B9FD416C95}"/>
              </a:ext>
            </a:extLst>
          </p:cNvPr>
          <p:cNvSpPr txBox="1"/>
          <p:nvPr/>
        </p:nvSpPr>
        <p:spPr>
          <a:xfrm>
            <a:off x="3100033" y="1831334"/>
            <a:ext cx="757592" cy="664797"/>
          </a:xfrm>
          <a:prstGeom prst="rect">
            <a:avLst/>
          </a:prstGeom>
          <a:noFill/>
        </p:spPr>
        <p:txBody>
          <a:bodyPr wrap="square" lIns="0" tIns="0" rIns="0" bIns="0" rtlCol="0">
            <a:spAutoFit/>
          </a:bodyPr>
          <a:lstStyle/>
          <a:p>
            <a:pPr algn="l">
              <a:lnSpc>
                <a:spcPct val="90000"/>
              </a:lnSpc>
            </a:pPr>
            <a:r>
              <a:rPr lang="en-GB" sz="1200" b="1" dirty="0"/>
              <a:t>Strategy &amp; business </a:t>
            </a:r>
          </a:p>
          <a:p>
            <a:pPr algn="l">
              <a:lnSpc>
                <a:spcPct val="90000"/>
              </a:lnSpc>
            </a:pPr>
            <a:r>
              <a:rPr lang="en-GB" sz="1200" b="1" dirty="0"/>
              <a:t>case </a:t>
            </a:r>
          </a:p>
        </p:txBody>
      </p:sp>
      <p:sp>
        <p:nvSpPr>
          <p:cNvPr id="34" name="TextBox 33">
            <a:extLst>
              <a:ext uri="{FF2B5EF4-FFF2-40B4-BE49-F238E27FC236}">
                <a16:creationId xmlns:a16="http://schemas.microsoft.com/office/drawing/2014/main" id="{83EAD354-BAC2-4DC2-92C2-EDBEEEE95825}"/>
              </a:ext>
            </a:extLst>
          </p:cNvPr>
          <p:cNvSpPr txBox="1"/>
          <p:nvPr/>
        </p:nvSpPr>
        <p:spPr>
          <a:xfrm>
            <a:off x="3100033" y="3180577"/>
            <a:ext cx="873024" cy="498598"/>
          </a:xfrm>
          <a:prstGeom prst="rect">
            <a:avLst/>
          </a:prstGeom>
          <a:noFill/>
        </p:spPr>
        <p:txBody>
          <a:bodyPr wrap="square" lIns="0" tIns="0" rIns="0" bIns="0" rtlCol="0">
            <a:spAutoFit/>
          </a:bodyPr>
          <a:lstStyle/>
          <a:p>
            <a:pPr algn="l">
              <a:lnSpc>
                <a:spcPct val="90000"/>
              </a:lnSpc>
            </a:pPr>
            <a:r>
              <a:rPr lang="en-GB" sz="1200" b="1" dirty="0"/>
              <a:t>Supply chain processes</a:t>
            </a:r>
          </a:p>
        </p:txBody>
      </p:sp>
      <p:sp>
        <p:nvSpPr>
          <p:cNvPr id="35" name="TextBox 34">
            <a:extLst>
              <a:ext uri="{FF2B5EF4-FFF2-40B4-BE49-F238E27FC236}">
                <a16:creationId xmlns:a16="http://schemas.microsoft.com/office/drawing/2014/main" id="{41B62C44-39F6-4667-B06D-EDC7071A613B}"/>
              </a:ext>
            </a:extLst>
          </p:cNvPr>
          <p:cNvSpPr txBox="1"/>
          <p:nvPr/>
        </p:nvSpPr>
        <p:spPr>
          <a:xfrm>
            <a:off x="3100033" y="5056323"/>
            <a:ext cx="1187676" cy="166199"/>
          </a:xfrm>
          <a:prstGeom prst="rect">
            <a:avLst/>
          </a:prstGeom>
          <a:noFill/>
        </p:spPr>
        <p:txBody>
          <a:bodyPr wrap="square" lIns="0" tIns="0" rIns="0" bIns="0" rtlCol="0">
            <a:spAutoFit/>
          </a:bodyPr>
          <a:lstStyle/>
          <a:p>
            <a:pPr algn="l">
              <a:lnSpc>
                <a:spcPct val="90000"/>
              </a:lnSpc>
            </a:pPr>
            <a:r>
              <a:rPr lang="en-GB" sz="1200" b="1" dirty="0"/>
              <a:t>Enablers </a:t>
            </a:r>
          </a:p>
        </p:txBody>
      </p:sp>
      <p:cxnSp>
        <p:nvCxnSpPr>
          <p:cNvPr id="27" name="Straight Connector 26">
            <a:extLst>
              <a:ext uri="{FF2B5EF4-FFF2-40B4-BE49-F238E27FC236}">
                <a16:creationId xmlns:a16="http://schemas.microsoft.com/office/drawing/2014/main" id="{09AF0F08-BB3C-4FEF-82F1-2CDD05DE1669}"/>
              </a:ext>
            </a:extLst>
          </p:cNvPr>
          <p:cNvCxnSpPr>
            <a:cxnSpLocks/>
          </p:cNvCxnSpPr>
          <p:nvPr/>
        </p:nvCxnSpPr>
        <p:spPr>
          <a:xfrm>
            <a:off x="3048000" y="3043558"/>
            <a:ext cx="915452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A95C90A-50BD-4176-85FB-176D32949AE3}"/>
              </a:ext>
            </a:extLst>
          </p:cNvPr>
          <p:cNvCxnSpPr>
            <a:cxnSpLocks/>
          </p:cNvCxnSpPr>
          <p:nvPr/>
        </p:nvCxnSpPr>
        <p:spPr>
          <a:xfrm>
            <a:off x="3048000" y="4941055"/>
            <a:ext cx="915452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554824B2-BFDA-499D-8FCE-48AA267C3A56}"/>
              </a:ext>
            </a:extLst>
          </p:cNvPr>
          <p:cNvSpPr/>
          <p:nvPr/>
        </p:nvSpPr>
        <p:spPr>
          <a:xfrm>
            <a:off x="6446272" y="971692"/>
            <a:ext cx="488802" cy="485456"/>
          </a:xfrm>
          <a:custGeom>
            <a:avLst/>
            <a:gdLst>
              <a:gd name="connsiteX0" fmla="*/ 191769 w 488802"/>
              <a:gd name="connsiteY0" fmla="*/ 153638 h 485456"/>
              <a:gd name="connsiteX1" fmla="*/ 141494 w 488802"/>
              <a:gd name="connsiteY1" fmla="*/ 68306 h 485456"/>
              <a:gd name="connsiteX2" fmla="*/ 64586 w 488802"/>
              <a:gd name="connsiteY2" fmla="*/ 8790 h 485456"/>
              <a:gd name="connsiteX3" fmla="*/ 45019 w 488802"/>
              <a:gd name="connsiteY3" fmla="*/ 94 h 485456"/>
              <a:gd name="connsiteX4" fmla="*/ 40399 w 488802"/>
              <a:gd name="connsiteY4" fmla="*/ 4986 h 485456"/>
              <a:gd name="connsiteX5" fmla="*/ 450 w 488802"/>
              <a:gd name="connsiteY5" fmla="*/ 45750 h 485456"/>
              <a:gd name="connsiteX6" fmla="*/ 5886 w 488802"/>
              <a:gd name="connsiteY6" fmla="*/ 60696 h 485456"/>
              <a:gd name="connsiteX7" fmla="*/ 56161 w 488802"/>
              <a:gd name="connsiteY7" fmla="*/ 123745 h 485456"/>
              <a:gd name="connsiteX8" fmla="*/ 140135 w 488802"/>
              <a:gd name="connsiteY8" fmla="*/ 165052 h 485456"/>
              <a:gd name="connsiteX9" fmla="*/ 144211 w 488802"/>
              <a:gd name="connsiteY9" fmla="*/ 168585 h 485456"/>
              <a:gd name="connsiteX10" fmla="*/ 461626 w 488802"/>
              <a:gd name="connsiteY10" fmla="*/ 485456 h 485456"/>
              <a:gd name="connsiteX11" fmla="*/ 488802 w 488802"/>
              <a:gd name="connsiteY11" fmla="*/ 457737 h 485456"/>
              <a:gd name="connsiteX12" fmla="*/ 191769 w 488802"/>
              <a:gd name="connsiteY12" fmla="*/ 153638 h 48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802" h="485456">
                <a:moveTo>
                  <a:pt x="191769" y="153638"/>
                </a:moveTo>
                <a:cubicBezTo>
                  <a:pt x="165952" y="126734"/>
                  <a:pt x="148288" y="85698"/>
                  <a:pt x="141494" y="68306"/>
                </a:cubicBezTo>
                <a:lnTo>
                  <a:pt x="64586" y="8790"/>
                </a:lnTo>
                <a:cubicBezTo>
                  <a:pt x="58879" y="3899"/>
                  <a:pt x="49367" y="-721"/>
                  <a:pt x="45019" y="94"/>
                </a:cubicBezTo>
                <a:lnTo>
                  <a:pt x="40399" y="4986"/>
                </a:lnTo>
                <a:lnTo>
                  <a:pt x="450" y="45750"/>
                </a:lnTo>
                <a:cubicBezTo>
                  <a:pt x="-637" y="47380"/>
                  <a:pt x="-93" y="52544"/>
                  <a:pt x="5886" y="60696"/>
                </a:cubicBezTo>
                <a:lnTo>
                  <a:pt x="56161" y="123745"/>
                </a:lnTo>
                <a:cubicBezTo>
                  <a:pt x="71923" y="129723"/>
                  <a:pt x="108882" y="144398"/>
                  <a:pt x="140135" y="165052"/>
                </a:cubicBezTo>
                <a:lnTo>
                  <a:pt x="144211" y="168585"/>
                </a:lnTo>
                <a:lnTo>
                  <a:pt x="461626" y="485456"/>
                </a:lnTo>
                <a:lnTo>
                  <a:pt x="488802" y="457737"/>
                </a:lnTo>
                <a:cubicBezTo>
                  <a:pt x="457821" y="430017"/>
                  <a:pt x="385262" y="355555"/>
                  <a:pt x="191769" y="153638"/>
                </a:cubicBezTo>
                <a:close/>
              </a:path>
            </a:pathLst>
          </a:custGeom>
          <a:noFill/>
          <a:ln w="27087" cap="flat">
            <a:noFill/>
            <a:prstDash val="solid"/>
            <a:miter/>
          </a:ln>
        </p:spPr>
        <p:txBody>
          <a:bodyPr rtlCol="0" anchor="ctr"/>
          <a:lstStyle/>
          <a:p>
            <a:endParaRPr lang="en-GB" dirty="0"/>
          </a:p>
        </p:txBody>
      </p:sp>
      <p:grpSp>
        <p:nvGrpSpPr>
          <p:cNvPr id="55" name="Group 54">
            <a:extLst>
              <a:ext uri="{FF2B5EF4-FFF2-40B4-BE49-F238E27FC236}">
                <a16:creationId xmlns:a16="http://schemas.microsoft.com/office/drawing/2014/main" id="{D0EC07F9-76C0-47CB-82F0-49C5E20EC46D}"/>
              </a:ext>
            </a:extLst>
          </p:cNvPr>
          <p:cNvGrpSpPr/>
          <p:nvPr/>
        </p:nvGrpSpPr>
        <p:grpSpPr>
          <a:xfrm>
            <a:off x="7211617" y="865214"/>
            <a:ext cx="594475" cy="492686"/>
            <a:chOff x="6392113" y="1162462"/>
            <a:chExt cx="870372" cy="872822"/>
          </a:xfrm>
        </p:grpSpPr>
        <p:sp>
          <p:nvSpPr>
            <p:cNvPr id="52" name="Freeform: Shape 51">
              <a:extLst>
                <a:ext uri="{FF2B5EF4-FFF2-40B4-BE49-F238E27FC236}">
                  <a16:creationId xmlns:a16="http://schemas.microsoft.com/office/drawing/2014/main" id="{690169DF-8532-46B0-A10C-BB70316B0210}"/>
                </a:ext>
              </a:extLst>
            </p:cNvPr>
            <p:cNvSpPr/>
            <p:nvPr/>
          </p:nvSpPr>
          <p:spPr>
            <a:xfrm>
              <a:off x="6838599" y="1162462"/>
              <a:ext cx="423886" cy="428224"/>
            </a:xfrm>
            <a:custGeom>
              <a:avLst/>
              <a:gdLst>
                <a:gd name="connsiteX0" fmla="*/ 402204 w 423886"/>
                <a:gd name="connsiteY0" fmla="*/ 127931 h 428224"/>
                <a:gd name="connsiteX1" fmla="*/ 337253 w 423886"/>
                <a:gd name="connsiteY1" fmla="*/ 133094 h 428224"/>
                <a:gd name="connsiteX2" fmla="*/ 304642 w 423886"/>
                <a:gd name="connsiteY2" fmla="*/ 167608 h 428224"/>
                <a:gd name="connsiteX3" fmla="*/ 277738 w 423886"/>
                <a:gd name="connsiteY3" fmla="*/ 182283 h 428224"/>
                <a:gd name="connsiteX4" fmla="*/ 250019 w 423886"/>
                <a:gd name="connsiteY4" fmla="*/ 158640 h 428224"/>
                <a:gd name="connsiteX5" fmla="*/ 236159 w 423886"/>
                <a:gd name="connsiteY5" fmla="*/ 141519 h 428224"/>
                <a:gd name="connsiteX6" fmla="*/ 289967 w 423886"/>
                <a:gd name="connsiteY6" fmla="*/ 87710 h 428224"/>
                <a:gd name="connsiteX7" fmla="*/ 291870 w 423886"/>
                <a:gd name="connsiteY7" fmla="*/ 85536 h 428224"/>
                <a:gd name="connsiteX8" fmla="*/ 303827 w 423886"/>
                <a:gd name="connsiteY8" fmla="*/ 30913 h 428224"/>
                <a:gd name="connsiteX9" fmla="*/ 244040 w 423886"/>
                <a:gd name="connsiteY9" fmla="*/ 204 h 428224"/>
                <a:gd name="connsiteX10" fmla="*/ 111693 w 423886"/>
                <a:gd name="connsiteY10" fmla="*/ 45859 h 428224"/>
                <a:gd name="connsiteX11" fmla="*/ 58972 w 423886"/>
                <a:gd name="connsiteY11" fmla="*/ 191522 h 428224"/>
                <a:gd name="connsiteX12" fmla="*/ 59244 w 423886"/>
                <a:gd name="connsiteY12" fmla="*/ 195055 h 428224"/>
                <a:gd name="connsiteX13" fmla="*/ 51363 w 423886"/>
                <a:gd name="connsiteY13" fmla="*/ 250222 h 428224"/>
                <a:gd name="connsiteX14" fmla="*/ 0 w 423886"/>
                <a:gd name="connsiteY14" fmla="*/ 301313 h 428224"/>
                <a:gd name="connsiteX15" fmla="*/ 37503 w 423886"/>
                <a:gd name="connsiteY15" fmla="*/ 340718 h 428224"/>
                <a:gd name="connsiteX16" fmla="*/ 86419 w 423886"/>
                <a:gd name="connsiteY16" fmla="*/ 291802 h 428224"/>
                <a:gd name="connsiteX17" fmla="*/ 113324 w 423886"/>
                <a:gd name="connsiteY17" fmla="*/ 187990 h 428224"/>
                <a:gd name="connsiteX18" fmla="*/ 150283 w 423886"/>
                <a:gd name="connsiteY18" fmla="*/ 84449 h 428224"/>
                <a:gd name="connsiteX19" fmla="*/ 242409 w 423886"/>
                <a:gd name="connsiteY19" fmla="*/ 54556 h 428224"/>
                <a:gd name="connsiteX20" fmla="*/ 246214 w 423886"/>
                <a:gd name="connsiteY20" fmla="*/ 54827 h 428224"/>
                <a:gd name="connsiteX21" fmla="*/ 200287 w 423886"/>
                <a:gd name="connsiteY21" fmla="*/ 100755 h 428224"/>
                <a:gd name="connsiteX22" fmla="*/ 182351 w 423886"/>
                <a:gd name="connsiteY22" fmla="*/ 137986 h 428224"/>
                <a:gd name="connsiteX23" fmla="*/ 215505 w 423886"/>
                <a:gd name="connsiteY23" fmla="*/ 199132 h 428224"/>
                <a:gd name="connsiteX24" fmla="*/ 247301 w 423886"/>
                <a:gd name="connsiteY24" fmla="*/ 226036 h 428224"/>
                <a:gd name="connsiteX25" fmla="*/ 345678 w 423886"/>
                <a:gd name="connsiteY25" fmla="*/ 203752 h 428224"/>
                <a:gd name="connsiteX26" fmla="*/ 369865 w 423886"/>
                <a:gd name="connsiteY26" fmla="*/ 177119 h 428224"/>
                <a:gd name="connsiteX27" fmla="*/ 370136 w 423886"/>
                <a:gd name="connsiteY27" fmla="*/ 177119 h 428224"/>
                <a:gd name="connsiteX28" fmla="*/ 368234 w 423886"/>
                <a:gd name="connsiteY28" fmla="*/ 193696 h 428224"/>
                <a:gd name="connsiteX29" fmla="*/ 245942 w 423886"/>
                <a:gd name="connsiteY29" fmla="*/ 315988 h 428224"/>
                <a:gd name="connsiteX30" fmla="*/ 129629 w 423886"/>
                <a:gd name="connsiteY30" fmla="*/ 342892 h 428224"/>
                <a:gd name="connsiteX31" fmla="*/ 83702 w 423886"/>
                <a:gd name="connsiteY31" fmla="*/ 388820 h 428224"/>
                <a:gd name="connsiteX32" fmla="*/ 121205 w 423886"/>
                <a:gd name="connsiteY32" fmla="*/ 428225 h 428224"/>
                <a:gd name="connsiteX33" fmla="*/ 168491 w 423886"/>
                <a:gd name="connsiteY33" fmla="*/ 380939 h 428224"/>
                <a:gd name="connsiteX34" fmla="*/ 235887 w 423886"/>
                <a:gd name="connsiteY34" fmla="*/ 369525 h 428224"/>
                <a:gd name="connsiteX35" fmla="*/ 240235 w 423886"/>
                <a:gd name="connsiteY35" fmla="*/ 370612 h 428224"/>
                <a:gd name="connsiteX36" fmla="*/ 244583 w 423886"/>
                <a:gd name="connsiteY36" fmla="*/ 370340 h 428224"/>
                <a:gd name="connsiteX37" fmla="*/ 422042 w 423886"/>
                <a:gd name="connsiteY37" fmla="*/ 200762 h 428224"/>
                <a:gd name="connsiteX38" fmla="*/ 402204 w 423886"/>
                <a:gd name="connsiteY38" fmla="*/ 127931 h 4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3886" h="428224">
                  <a:moveTo>
                    <a:pt x="402204" y="127931"/>
                  </a:moveTo>
                  <a:cubicBezTo>
                    <a:pt x="375843" y="110266"/>
                    <a:pt x="343504" y="129018"/>
                    <a:pt x="337253" y="133094"/>
                  </a:cubicBezTo>
                  <a:lnTo>
                    <a:pt x="304642" y="167608"/>
                  </a:lnTo>
                  <a:cubicBezTo>
                    <a:pt x="291598" y="181739"/>
                    <a:pt x="282086" y="183641"/>
                    <a:pt x="277738" y="182283"/>
                  </a:cubicBezTo>
                  <a:lnTo>
                    <a:pt x="250019" y="158640"/>
                  </a:lnTo>
                  <a:cubicBezTo>
                    <a:pt x="239420" y="149400"/>
                    <a:pt x="236702" y="143693"/>
                    <a:pt x="236159" y="141519"/>
                  </a:cubicBezTo>
                  <a:lnTo>
                    <a:pt x="289967" y="87710"/>
                  </a:lnTo>
                  <a:lnTo>
                    <a:pt x="291870" y="85536"/>
                  </a:lnTo>
                  <a:cubicBezTo>
                    <a:pt x="311436" y="61621"/>
                    <a:pt x="308990" y="42598"/>
                    <a:pt x="303827" y="30913"/>
                  </a:cubicBezTo>
                  <a:cubicBezTo>
                    <a:pt x="291326" y="3465"/>
                    <a:pt x="254367" y="476"/>
                    <a:pt x="244040" y="204"/>
                  </a:cubicBezTo>
                  <a:cubicBezTo>
                    <a:pt x="188329" y="-1970"/>
                    <a:pt x="144032" y="13248"/>
                    <a:pt x="111693" y="45859"/>
                  </a:cubicBezTo>
                  <a:cubicBezTo>
                    <a:pt x="55711" y="101842"/>
                    <a:pt x="58700" y="187990"/>
                    <a:pt x="58972" y="191522"/>
                  </a:cubicBezTo>
                  <a:lnTo>
                    <a:pt x="59244" y="195055"/>
                  </a:lnTo>
                  <a:cubicBezTo>
                    <a:pt x="66309" y="235547"/>
                    <a:pt x="51363" y="250222"/>
                    <a:pt x="51363" y="250222"/>
                  </a:cubicBezTo>
                  <a:lnTo>
                    <a:pt x="0" y="301313"/>
                  </a:lnTo>
                  <a:lnTo>
                    <a:pt x="37503" y="340718"/>
                  </a:lnTo>
                  <a:lnTo>
                    <a:pt x="86419" y="291802"/>
                  </a:lnTo>
                  <a:cubicBezTo>
                    <a:pt x="95116" y="284192"/>
                    <a:pt x="123922" y="253212"/>
                    <a:pt x="113324" y="187990"/>
                  </a:cubicBezTo>
                  <a:cubicBezTo>
                    <a:pt x="113324" y="178478"/>
                    <a:pt x="114682" y="120050"/>
                    <a:pt x="150283" y="84449"/>
                  </a:cubicBezTo>
                  <a:cubicBezTo>
                    <a:pt x="171480" y="62980"/>
                    <a:pt x="202461" y="52653"/>
                    <a:pt x="242409" y="54556"/>
                  </a:cubicBezTo>
                  <a:cubicBezTo>
                    <a:pt x="243496" y="54556"/>
                    <a:pt x="244855" y="54556"/>
                    <a:pt x="246214" y="54827"/>
                  </a:cubicBezTo>
                  <a:lnTo>
                    <a:pt x="200287" y="100755"/>
                  </a:lnTo>
                  <a:cubicBezTo>
                    <a:pt x="194851" y="105375"/>
                    <a:pt x="183166" y="117876"/>
                    <a:pt x="182351" y="137986"/>
                  </a:cubicBezTo>
                  <a:cubicBezTo>
                    <a:pt x="181535" y="158911"/>
                    <a:pt x="192406" y="179293"/>
                    <a:pt x="215505" y="199132"/>
                  </a:cubicBezTo>
                  <a:lnTo>
                    <a:pt x="247301" y="226036"/>
                  </a:lnTo>
                  <a:cubicBezTo>
                    <a:pt x="263335" y="237722"/>
                    <a:pt x="304642" y="248320"/>
                    <a:pt x="345678" y="203752"/>
                  </a:cubicBezTo>
                  <a:lnTo>
                    <a:pt x="369865" y="177119"/>
                  </a:lnTo>
                  <a:cubicBezTo>
                    <a:pt x="369865" y="177119"/>
                    <a:pt x="369865" y="177119"/>
                    <a:pt x="370136" y="177119"/>
                  </a:cubicBezTo>
                  <a:cubicBezTo>
                    <a:pt x="370136" y="180924"/>
                    <a:pt x="369593" y="186359"/>
                    <a:pt x="368234" y="193696"/>
                  </a:cubicBezTo>
                  <a:cubicBezTo>
                    <a:pt x="367690" y="198316"/>
                    <a:pt x="355733" y="308651"/>
                    <a:pt x="245942" y="315988"/>
                  </a:cubicBezTo>
                  <a:cubicBezTo>
                    <a:pt x="228278" y="312184"/>
                    <a:pt x="168219" y="302400"/>
                    <a:pt x="129629" y="342892"/>
                  </a:cubicBezTo>
                  <a:lnTo>
                    <a:pt x="83702" y="388820"/>
                  </a:lnTo>
                  <a:lnTo>
                    <a:pt x="121205" y="428225"/>
                  </a:lnTo>
                  <a:lnTo>
                    <a:pt x="168491" y="380939"/>
                  </a:lnTo>
                  <a:cubicBezTo>
                    <a:pt x="190503" y="357839"/>
                    <a:pt x="235615" y="369525"/>
                    <a:pt x="235887" y="369525"/>
                  </a:cubicBezTo>
                  <a:lnTo>
                    <a:pt x="240235" y="370612"/>
                  </a:lnTo>
                  <a:lnTo>
                    <a:pt x="244583" y="370340"/>
                  </a:lnTo>
                  <a:cubicBezTo>
                    <a:pt x="373397" y="364633"/>
                    <a:pt x="417151" y="255386"/>
                    <a:pt x="422042" y="200762"/>
                  </a:cubicBezTo>
                  <a:cubicBezTo>
                    <a:pt x="423401" y="187718"/>
                    <a:pt x="430739" y="146682"/>
                    <a:pt x="402204" y="127931"/>
                  </a:cubicBezTo>
                  <a:close/>
                </a:path>
              </a:pathLst>
            </a:custGeom>
            <a:solidFill>
              <a:schemeClr val="accent1"/>
            </a:solidFill>
            <a:ln w="27087" cap="flat">
              <a:noFill/>
              <a:prstDash val="solid"/>
              <a:miter/>
            </a:ln>
          </p:spPr>
          <p:txBody>
            <a:bodyPr rtlCol="0" anchor="ctr"/>
            <a:lstStyle/>
            <a:p>
              <a:endParaRPr lang="en-GB" dirty="0"/>
            </a:p>
          </p:txBody>
        </p:sp>
        <p:sp>
          <p:nvSpPr>
            <p:cNvPr id="53" name="Freeform: Shape 52">
              <a:extLst>
                <a:ext uri="{FF2B5EF4-FFF2-40B4-BE49-F238E27FC236}">
                  <a16:creationId xmlns:a16="http://schemas.microsoft.com/office/drawing/2014/main" id="{8EF5F1DB-B34C-4589-8583-53AFC7FFD636}"/>
                </a:ext>
              </a:extLst>
            </p:cNvPr>
            <p:cNvSpPr/>
            <p:nvPr/>
          </p:nvSpPr>
          <p:spPr>
            <a:xfrm>
              <a:off x="6392113" y="1183987"/>
              <a:ext cx="850321" cy="844503"/>
            </a:xfrm>
            <a:custGeom>
              <a:avLst/>
              <a:gdLst>
                <a:gd name="connsiteX0" fmla="*/ 756564 w 850321"/>
                <a:gd name="connsiteY0" fmla="*/ 639597 h 844503"/>
                <a:gd name="connsiteX1" fmla="*/ 691070 w 850321"/>
                <a:gd name="connsiteY1" fmla="*/ 576821 h 844503"/>
                <a:gd name="connsiteX2" fmla="*/ 681559 w 850321"/>
                <a:gd name="connsiteY2" fmla="*/ 518664 h 844503"/>
                <a:gd name="connsiteX3" fmla="*/ 684004 w 850321"/>
                <a:gd name="connsiteY3" fmla="*/ 500457 h 844503"/>
                <a:gd name="connsiteX4" fmla="*/ 600574 w 850321"/>
                <a:gd name="connsiteY4" fmla="*/ 452355 h 844503"/>
                <a:gd name="connsiteX5" fmla="*/ 579921 w 850321"/>
                <a:gd name="connsiteY5" fmla="*/ 473281 h 844503"/>
                <a:gd name="connsiteX6" fmla="*/ 284790 w 850321"/>
                <a:gd name="connsiteY6" fmla="*/ 169997 h 844503"/>
                <a:gd name="connsiteX7" fmla="*/ 244026 w 850321"/>
                <a:gd name="connsiteY7" fmla="*/ 96894 h 844503"/>
                <a:gd name="connsiteX8" fmla="*/ 241308 w 850321"/>
                <a:gd name="connsiteY8" fmla="*/ 89285 h 844503"/>
                <a:gd name="connsiteX9" fmla="*/ 152715 w 850321"/>
                <a:gd name="connsiteY9" fmla="*/ 20801 h 844503"/>
                <a:gd name="connsiteX10" fmla="*/ 92384 w 850321"/>
                <a:gd name="connsiteY10" fmla="*/ 419 h 844503"/>
                <a:gd name="connsiteX11" fmla="*/ 54610 w 850321"/>
                <a:gd name="connsiteY11" fmla="*/ 22704 h 844503"/>
                <a:gd name="connsiteX12" fmla="*/ 17650 w 850321"/>
                <a:gd name="connsiteY12" fmla="*/ 60750 h 844503"/>
                <a:gd name="connsiteX13" fmla="*/ 16563 w 850321"/>
                <a:gd name="connsiteY13" fmla="*/ 147985 h 844503"/>
                <a:gd name="connsiteX14" fmla="*/ 77709 w 850321"/>
                <a:gd name="connsiteY14" fmla="*/ 224349 h 844503"/>
                <a:gd name="connsiteX15" fmla="*/ 85318 w 850321"/>
                <a:gd name="connsiteY15" fmla="*/ 226795 h 844503"/>
                <a:gd name="connsiteX16" fmla="*/ 161955 w 850321"/>
                <a:gd name="connsiteY16" fmla="*/ 263211 h 844503"/>
                <a:gd name="connsiteX17" fmla="*/ 477739 w 850321"/>
                <a:gd name="connsiteY17" fmla="*/ 578451 h 844503"/>
                <a:gd name="connsiteX18" fmla="*/ 458988 w 850321"/>
                <a:gd name="connsiteY18" fmla="*/ 597475 h 844503"/>
                <a:gd name="connsiteX19" fmla="*/ 495403 w 850321"/>
                <a:gd name="connsiteY19" fmla="*/ 686612 h 844503"/>
                <a:gd name="connsiteX20" fmla="*/ 520405 w 850321"/>
                <a:gd name="connsiteY20" fmla="*/ 676557 h 844503"/>
                <a:gd name="connsiteX21" fmla="*/ 569050 w 850321"/>
                <a:gd name="connsiteY21" fmla="*/ 678459 h 844503"/>
                <a:gd name="connsiteX22" fmla="*/ 628837 w 850321"/>
                <a:gd name="connsiteY22" fmla="*/ 733626 h 844503"/>
                <a:gd name="connsiteX23" fmla="*/ 709278 w 850321"/>
                <a:gd name="connsiteY23" fmla="*/ 814067 h 844503"/>
                <a:gd name="connsiteX24" fmla="*/ 758466 w 850321"/>
                <a:gd name="connsiteY24" fmla="*/ 844504 h 844503"/>
                <a:gd name="connsiteX25" fmla="*/ 850321 w 850321"/>
                <a:gd name="connsiteY25" fmla="*/ 746942 h 844503"/>
                <a:gd name="connsiteX26" fmla="*/ 829124 w 850321"/>
                <a:gd name="connsiteY26" fmla="*/ 716777 h 844503"/>
                <a:gd name="connsiteX27" fmla="*/ 756564 w 850321"/>
                <a:gd name="connsiteY27" fmla="*/ 639597 h 844503"/>
                <a:gd name="connsiteX28" fmla="*/ 198370 w 850321"/>
                <a:gd name="connsiteY28" fmla="*/ 222990 h 844503"/>
                <a:gd name="connsiteX29" fmla="*/ 194294 w 850321"/>
                <a:gd name="connsiteY29" fmla="*/ 219457 h 844503"/>
                <a:gd name="connsiteX30" fmla="*/ 110320 w 850321"/>
                <a:gd name="connsiteY30" fmla="*/ 178150 h 844503"/>
                <a:gd name="connsiteX31" fmla="*/ 60045 w 850321"/>
                <a:gd name="connsiteY31" fmla="*/ 115102 h 844503"/>
                <a:gd name="connsiteX32" fmla="*/ 54881 w 850321"/>
                <a:gd name="connsiteY32" fmla="*/ 100155 h 844503"/>
                <a:gd name="connsiteX33" fmla="*/ 94830 w 850321"/>
                <a:gd name="connsiteY33" fmla="*/ 59391 h 844503"/>
                <a:gd name="connsiteX34" fmla="*/ 99450 w 850321"/>
                <a:gd name="connsiteY34" fmla="*/ 54499 h 844503"/>
                <a:gd name="connsiteX35" fmla="*/ 119017 w 850321"/>
                <a:gd name="connsiteY35" fmla="*/ 63196 h 844503"/>
                <a:gd name="connsiteX36" fmla="*/ 195653 w 850321"/>
                <a:gd name="connsiteY36" fmla="*/ 122711 h 844503"/>
                <a:gd name="connsiteX37" fmla="*/ 245928 w 850321"/>
                <a:gd name="connsiteY37" fmla="*/ 208043 h 844503"/>
                <a:gd name="connsiteX38" fmla="*/ 542961 w 850321"/>
                <a:gd name="connsiteY38" fmla="*/ 511870 h 844503"/>
                <a:gd name="connsiteX39" fmla="*/ 515785 w 850321"/>
                <a:gd name="connsiteY39" fmla="*/ 539590 h 844503"/>
                <a:gd name="connsiteX40" fmla="*/ 198370 w 850321"/>
                <a:gd name="connsiteY40" fmla="*/ 222990 h 844503"/>
                <a:gd name="connsiteX41" fmla="*/ 797872 w 850321"/>
                <a:gd name="connsiteY41" fmla="*/ 790696 h 844503"/>
                <a:gd name="connsiteX42" fmla="*/ 746509 w 850321"/>
                <a:gd name="connsiteY42" fmla="*/ 774933 h 844503"/>
                <a:gd name="connsiteX43" fmla="*/ 666068 w 850321"/>
                <a:gd name="connsiteY43" fmla="*/ 694493 h 844503"/>
                <a:gd name="connsiteX44" fmla="*/ 595411 w 850321"/>
                <a:gd name="connsiteY44" fmla="*/ 628999 h 844503"/>
                <a:gd name="connsiteX45" fmla="*/ 588889 w 850321"/>
                <a:gd name="connsiteY45" fmla="*/ 627368 h 844503"/>
                <a:gd name="connsiteX46" fmla="*/ 536167 w 850321"/>
                <a:gd name="connsiteY46" fmla="*/ 620302 h 844503"/>
                <a:gd name="connsiteX47" fmla="*/ 526656 w 850321"/>
                <a:gd name="connsiteY47" fmla="*/ 620574 h 844503"/>
                <a:gd name="connsiteX48" fmla="*/ 522307 w 850321"/>
                <a:gd name="connsiteY48" fmla="*/ 610247 h 844503"/>
                <a:gd name="connsiteX49" fmla="*/ 609814 w 850321"/>
                <a:gd name="connsiteY49" fmla="*/ 520839 h 844503"/>
                <a:gd name="connsiteX50" fmla="*/ 626120 w 850321"/>
                <a:gd name="connsiteY50" fmla="*/ 530350 h 844503"/>
                <a:gd name="connsiteX51" fmla="*/ 654111 w 850321"/>
                <a:gd name="connsiteY51" fmla="*/ 617041 h 844503"/>
                <a:gd name="connsiteX52" fmla="*/ 717159 w 850321"/>
                <a:gd name="connsiteY52" fmla="*/ 677372 h 844503"/>
                <a:gd name="connsiteX53" fmla="*/ 790262 w 850321"/>
                <a:gd name="connsiteY53" fmla="*/ 755367 h 844503"/>
                <a:gd name="connsiteX54" fmla="*/ 797872 w 850321"/>
                <a:gd name="connsiteY54" fmla="*/ 790696 h 84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50321" h="844503">
                  <a:moveTo>
                    <a:pt x="756564" y="639597"/>
                  </a:moveTo>
                  <a:lnTo>
                    <a:pt x="691070" y="576821"/>
                  </a:lnTo>
                  <a:cubicBezTo>
                    <a:pt x="681015" y="567853"/>
                    <a:pt x="679113" y="537416"/>
                    <a:pt x="681559" y="518664"/>
                  </a:cubicBezTo>
                  <a:lnTo>
                    <a:pt x="684004" y="500457"/>
                  </a:lnTo>
                  <a:lnTo>
                    <a:pt x="600574" y="452355"/>
                  </a:lnTo>
                  <a:lnTo>
                    <a:pt x="579921" y="473281"/>
                  </a:lnTo>
                  <a:cubicBezTo>
                    <a:pt x="537798" y="431701"/>
                    <a:pt x="319575" y="206141"/>
                    <a:pt x="284790" y="169997"/>
                  </a:cubicBezTo>
                  <a:cubicBezTo>
                    <a:pt x="264680" y="149072"/>
                    <a:pt x="248646" y="110210"/>
                    <a:pt x="244026" y="96894"/>
                  </a:cubicBezTo>
                  <a:lnTo>
                    <a:pt x="241308" y="89285"/>
                  </a:lnTo>
                  <a:lnTo>
                    <a:pt x="152715" y="20801"/>
                  </a:lnTo>
                  <a:cubicBezTo>
                    <a:pt x="147823" y="16725"/>
                    <a:pt x="121734" y="-3114"/>
                    <a:pt x="92384" y="419"/>
                  </a:cubicBezTo>
                  <a:cubicBezTo>
                    <a:pt x="77437" y="2322"/>
                    <a:pt x="64393" y="10203"/>
                    <a:pt x="54610" y="22704"/>
                  </a:cubicBezTo>
                  <a:lnTo>
                    <a:pt x="17650" y="60750"/>
                  </a:lnTo>
                  <a:cubicBezTo>
                    <a:pt x="4062" y="72436"/>
                    <a:pt x="-13602" y="105590"/>
                    <a:pt x="16563" y="147985"/>
                  </a:cubicBezTo>
                  <a:lnTo>
                    <a:pt x="77709" y="224349"/>
                  </a:lnTo>
                  <a:lnTo>
                    <a:pt x="85318" y="226795"/>
                  </a:lnTo>
                  <a:cubicBezTo>
                    <a:pt x="85862" y="227067"/>
                    <a:pt x="128256" y="241198"/>
                    <a:pt x="161955" y="263211"/>
                  </a:cubicBezTo>
                  <a:lnTo>
                    <a:pt x="477739" y="578451"/>
                  </a:lnTo>
                  <a:lnTo>
                    <a:pt x="458988" y="597475"/>
                  </a:lnTo>
                  <a:lnTo>
                    <a:pt x="495403" y="686612"/>
                  </a:lnTo>
                  <a:lnTo>
                    <a:pt x="520405" y="676557"/>
                  </a:lnTo>
                  <a:cubicBezTo>
                    <a:pt x="529917" y="672752"/>
                    <a:pt x="552745" y="674926"/>
                    <a:pt x="569050" y="678459"/>
                  </a:cubicBezTo>
                  <a:lnTo>
                    <a:pt x="628837" y="733626"/>
                  </a:lnTo>
                  <a:lnTo>
                    <a:pt x="709278" y="814067"/>
                  </a:lnTo>
                  <a:cubicBezTo>
                    <a:pt x="726671" y="830101"/>
                    <a:pt x="743248" y="839612"/>
                    <a:pt x="758466" y="844504"/>
                  </a:cubicBezTo>
                  <a:lnTo>
                    <a:pt x="850321" y="746942"/>
                  </a:lnTo>
                  <a:cubicBezTo>
                    <a:pt x="844886" y="734441"/>
                    <a:pt x="837005" y="723843"/>
                    <a:pt x="829124" y="716777"/>
                  </a:cubicBezTo>
                  <a:lnTo>
                    <a:pt x="756564" y="639597"/>
                  </a:lnTo>
                  <a:close/>
                  <a:moveTo>
                    <a:pt x="198370" y="222990"/>
                  </a:moveTo>
                  <a:lnTo>
                    <a:pt x="194294" y="219457"/>
                  </a:lnTo>
                  <a:cubicBezTo>
                    <a:pt x="163042" y="198804"/>
                    <a:pt x="126082" y="184129"/>
                    <a:pt x="110320" y="178150"/>
                  </a:cubicBezTo>
                  <a:lnTo>
                    <a:pt x="60045" y="115102"/>
                  </a:lnTo>
                  <a:cubicBezTo>
                    <a:pt x="54066" y="106949"/>
                    <a:pt x="53523" y="101514"/>
                    <a:pt x="54881" y="100155"/>
                  </a:cubicBezTo>
                  <a:lnTo>
                    <a:pt x="94830" y="59391"/>
                  </a:lnTo>
                  <a:lnTo>
                    <a:pt x="99450" y="54499"/>
                  </a:lnTo>
                  <a:cubicBezTo>
                    <a:pt x="103798" y="53684"/>
                    <a:pt x="113310" y="58576"/>
                    <a:pt x="119017" y="63196"/>
                  </a:cubicBezTo>
                  <a:lnTo>
                    <a:pt x="195653" y="122711"/>
                  </a:lnTo>
                  <a:cubicBezTo>
                    <a:pt x="202447" y="140104"/>
                    <a:pt x="220111" y="181139"/>
                    <a:pt x="245928" y="208043"/>
                  </a:cubicBezTo>
                  <a:cubicBezTo>
                    <a:pt x="439421" y="409961"/>
                    <a:pt x="512252" y="484423"/>
                    <a:pt x="542961" y="511870"/>
                  </a:cubicBezTo>
                  <a:lnTo>
                    <a:pt x="515785" y="539590"/>
                  </a:lnTo>
                  <a:lnTo>
                    <a:pt x="198370" y="222990"/>
                  </a:lnTo>
                  <a:close/>
                  <a:moveTo>
                    <a:pt x="797872" y="790696"/>
                  </a:moveTo>
                  <a:cubicBezTo>
                    <a:pt x="794882" y="793141"/>
                    <a:pt x="778577" y="804555"/>
                    <a:pt x="746509" y="774933"/>
                  </a:cubicBezTo>
                  <a:lnTo>
                    <a:pt x="666068" y="694493"/>
                  </a:lnTo>
                  <a:lnTo>
                    <a:pt x="595411" y="628999"/>
                  </a:lnTo>
                  <a:lnTo>
                    <a:pt x="588889" y="627368"/>
                  </a:lnTo>
                  <a:cubicBezTo>
                    <a:pt x="582910" y="625738"/>
                    <a:pt x="560082" y="620302"/>
                    <a:pt x="536167" y="620302"/>
                  </a:cubicBezTo>
                  <a:cubicBezTo>
                    <a:pt x="532906" y="620302"/>
                    <a:pt x="529917" y="620302"/>
                    <a:pt x="526656" y="620574"/>
                  </a:cubicBezTo>
                  <a:lnTo>
                    <a:pt x="522307" y="610247"/>
                  </a:lnTo>
                  <a:lnTo>
                    <a:pt x="609814" y="520839"/>
                  </a:lnTo>
                  <a:lnTo>
                    <a:pt x="626120" y="530350"/>
                  </a:lnTo>
                  <a:cubicBezTo>
                    <a:pt x="625304" y="554537"/>
                    <a:pt x="628565" y="594485"/>
                    <a:pt x="654111" y="617041"/>
                  </a:cubicBezTo>
                  <a:lnTo>
                    <a:pt x="717159" y="677372"/>
                  </a:lnTo>
                  <a:lnTo>
                    <a:pt x="790262" y="755367"/>
                  </a:lnTo>
                  <a:cubicBezTo>
                    <a:pt x="798415" y="762704"/>
                    <a:pt x="809557" y="777108"/>
                    <a:pt x="797872" y="790696"/>
                  </a:cubicBezTo>
                  <a:close/>
                </a:path>
              </a:pathLst>
            </a:custGeom>
            <a:solidFill>
              <a:schemeClr val="accent1"/>
            </a:solidFill>
            <a:ln w="27087" cap="flat">
              <a:noFill/>
              <a:prstDash val="solid"/>
              <a:miter/>
            </a:ln>
          </p:spPr>
          <p:txBody>
            <a:bodyPr rtlCol="0" anchor="ctr"/>
            <a:lstStyle/>
            <a:p>
              <a:endParaRPr lang="en-GB" dirty="0"/>
            </a:p>
          </p:txBody>
        </p:sp>
        <p:sp>
          <p:nvSpPr>
            <p:cNvPr id="54" name="Freeform: Shape 53">
              <a:extLst>
                <a:ext uri="{FF2B5EF4-FFF2-40B4-BE49-F238E27FC236}">
                  <a16:creationId xmlns:a16="http://schemas.microsoft.com/office/drawing/2014/main" id="{ECEF26FC-784E-46BA-87B7-EEE132F86995}"/>
                </a:ext>
              </a:extLst>
            </p:cNvPr>
            <p:cNvSpPr/>
            <p:nvPr/>
          </p:nvSpPr>
          <p:spPr>
            <a:xfrm>
              <a:off x="6394544" y="1624113"/>
              <a:ext cx="412802" cy="411171"/>
            </a:xfrm>
            <a:custGeom>
              <a:avLst/>
              <a:gdLst>
                <a:gd name="connsiteX0" fmla="*/ 121748 w 412802"/>
                <a:gd name="connsiteY0" fmla="*/ 342689 h 411171"/>
                <a:gd name="connsiteX1" fmla="*/ 56798 w 412802"/>
                <a:gd name="connsiteY1" fmla="*/ 351113 h 411171"/>
                <a:gd name="connsiteX2" fmla="*/ 64950 w 412802"/>
                <a:gd name="connsiteY2" fmla="*/ 296761 h 411171"/>
                <a:gd name="connsiteX3" fmla="*/ 319317 w 412802"/>
                <a:gd name="connsiteY3" fmla="*/ 38046 h 411171"/>
                <a:gd name="connsiteX4" fmla="*/ 280456 w 412802"/>
                <a:gd name="connsiteY4" fmla="*/ 0 h 411171"/>
                <a:gd name="connsiteX5" fmla="*/ 25545 w 412802"/>
                <a:gd name="connsiteY5" fmla="*/ 259530 h 411171"/>
                <a:gd name="connsiteX6" fmla="*/ 0 w 412802"/>
                <a:gd name="connsiteY6" fmla="*/ 308447 h 411171"/>
                <a:gd name="connsiteX7" fmla="*/ 102725 w 412802"/>
                <a:gd name="connsiteY7" fmla="*/ 411172 h 411171"/>
                <a:gd name="connsiteX8" fmla="*/ 155990 w 412802"/>
                <a:gd name="connsiteY8" fmla="*/ 384811 h 411171"/>
                <a:gd name="connsiteX9" fmla="*/ 412802 w 412802"/>
                <a:gd name="connsiteY9" fmla="*/ 128270 h 411171"/>
                <a:gd name="connsiteX10" fmla="*/ 374484 w 412802"/>
                <a:gd name="connsiteY10" fmla="*/ 89952 h 411171"/>
                <a:gd name="connsiteX11" fmla="*/ 121748 w 412802"/>
                <a:gd name="connsiteY11" fmla="*/ 342689 h 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802" h="411171">
                  <a:moveTo>
                    <a:pt x="121748" y="342689"/>
                  </a:moveTo>
                  <a:cubicBezTo>
                    <a:pt x="82615" y="371767"/>
                    <a:pt x="61689" y="356277"/>
                    <a:pt x="56798" y="351113"/>
                  </a:cubicBezTo>
                  <a:cubicBezTo>
                    <a:pt x="41307" y="325024"/>
                    <a:pt x="63320" y="298935"/>
                    <a:pt x="64950" y="296761"/>
                  </a:cubicBezTo>
                  <a:lnTo>
                    <a:pt x="319317" y="38046"/>
                  </a:lnTo>
                  <a:lnTo>
                    <a:pt x="280456" y="0"/>
                  </a:lnTo>
                  <a:lnTo>
                    <a:pt x="25545" y="259530"/>
                  </a:lnTo>
                  <a:cubicBezTo>
                    <a:pt x="16306" y="269585"/>
                    <a:pt x="5163" y="287250"/>
                    <a:pt x="0" y="308447"/>
                  </a:cubicBezTo>
                  <a:lnTo>
                    <a:pt x="102725" y="411172"/>
                  </a:lnTo>
                  <a:cubicBezTo>
                    <a:pt x="119031" y="407367"/>
                    <a:pt x="136967" y="399486"/>
                    <a:pt x="155990" y="384811"/>
                  </a:cubicBezTo>
                  <a:lnTo>
                    <a:pt x="412802" y="128270"/>
                  </a:lnTo>
                  <a:lnTo>
                    <a:pt x="374484" y="89952"/>
                  </a:lnTo>
                  <a:lnTo>
                    <a:pt x="121748" y="342689"/>
                  </a:lnTo>
                  <a:close/>
                </a:path>
              </a:pathLst>
            </a:custGeom>
            <a:solidFill>
              <a:schemeClr val="accent1"/>
            </a:solidFill>
            <a:ln w="27087" cap="flat">
              <a:noFill/>
              <a:prstDash val="solid"/>
              <a:miter/>
            </a:ln>
          </p:spPr>
          <p:txBody>
            <a:bodyPr rtlCol="0" anchor="ctr"/>
            <a:lstStyle/>
            <a:p>
              <a:endParaRPr lang="en-GB" dirty="0"/>
            </a:p>
          </p:txBody>
        </p:sp>
      </p:grpSp>
      <p:grpSp>
        <p:nvGrpSpPr>
          <p:cNvPr id="67" name="Group 66">
            <a:extLst>
              <a:ext uri="{FF2B5EF4-FFF2-40B4-BE49-F238E27FC236}">
                <a16:creationId xmlns:a16="http://schemas.microsoft.com/office/drawing/2014/main" id="{D95E3C1D-3F0B-4D89-9C84-B5AFCC6B767E}"/>
              </a:ext>
            </a:extLst>
          </p:cNvPr>
          <p:cNvGrpSpPr/>
          <p:nvPr/>
        </p:nvGrpSpPr>
        <p:grpSpPr>
          <a:xfrm>
            <a:off x="9358230" y="914497"/>
            <a:ext cx="677296" cy="545017"/>
            <a:chOff x="10796934" y="4656207"/>
            <a:chExt cx="743535" cy="723968"/>
          </a:xfrm>
          <a:solidFill>
            <a:schemeClr val="accent1"/>
          </a:solidFill>
        </p:grpSpPr>
        <p:sp>
          <p:nvSpPr>
            <p:cNvPr id="68" name="Freeform: Shape 67">
              <a:extLst>
                <a:ext uri="{FF2B5EF4-FFF2-40B4-BE49-F238E27FC236}">
                  <a16:creationId xmlns:a16="http://schemas.microsoft.com/office/drawing/2014/main" id="{45298396-2811-40A0-BC64-08362B5EFDD9}"/>
                </a:ext>
              </a:extLst>
            </p:cNvPr>
            <p:cNvSpPr/>
            <p:nvPr/>
          </p:nvSpPr>
          <p:spPr>
            <a:xfrm>
              <a:off x="10796934" y="4656207"/>
              <a:ext cx="434816" cy="434815"/>
            </a:xfrm>
            <a:custGeom>
              <a:avLst/>
              <a:gdLst>
                <a:gd name="connsiteX0" fmla="*/ 118759 w 434816"/>
                <a:gd name="connsiteY0" fmla="*/ 368778 h 434815"/>
                <a:gd name="connsiteX1" fmla="*/ 111150 w 434816"/>
                <a:gd name="connsiteY1" fmla="*/ 411716 h 434815"/>
                <a:gd name="connsiteX2" fmla="*/ 183438 w 434816"/>
                <a:gd name="connsiteY2" fmla="*/ 438077 h 434815"/>
                <a:gd name="connsiteX3" fmla="*/ 205179 w 434816"/>
                <a:gd name="connsiteY3" fmla="*/ 400302 h 434815"/>
                <a:gd name="connsiteX4" fmla="*/ 238877 w 434816"/>
                <a:gd name="connsiteY4" fmla="*/ 400302 h 434815"/>
                <a:gd name="connsiteX5" fmla="*/ 260618 w 434816"/>
                <a:gd name="connsiteY5" fmla="*/ 438077 h 434815"/>
                <a:gd name="connsiteX6" fmla="*/ 332906 w 434816"/>
                <a:gd name="connsiteY6" fmla="*/ 411716 h 434815"/>
                <a:gd name="connsiteX7" fmla="*/ 325297 w 434816"/>
                <a:gd name="connsiteY7" fmla="*/ 368778 h 434815"/>
                <a:gd name="connsiteX8" fmla="*/ 351114 w 434816"/>
                <a:gd name="connsiteY8" fmla="*/ 347037 h 434815"/>
                <a:gd name="connsiteX9" fmla="*/ 392150 w 434816"/>
                <a:gd name="connsiteY9" fmla="*/ 361984 h 434815"/>
                <a:gd name="connsiteX10" fmla="*/ 430740 w 434816"/>
                <a:gd name="connsiteY10" fmla="*/ 295403 h 434815"/>
                <a:gd name="connsiteX11" fmla="*/ 397313 w 434816"/>
                <a:gd name="connsiteY11" fmla="*/ 267411 h 434815"/>
                <a:gd name="connsiteX12" fmla="*/ 403292 w 434816"/>
                <a:gd name="connsiteY12" fmla="*/ 233985 h 434815"/>
                <a:gd name="connsiteX13" fmla="*/ 444328 w 434816"/>
                <a:gd name="connsiteY13" fmla="*/ 219038 h 434815"/>
                <a:gd name="connsiteX14" fmla="*/ 431011 w 434816"/>
                <a:gd name="connsiteY14" fmla="*/ 143217 h 434815"/>
                <a:gd name="connsiteX15" fmla="*/ 387530 w 434816"/>
                <a:gd name="connsiteY15" fmla="*/ 143217 h 434815"/>
                <a:gd name="connsiteX16" fmla="*/ 370681 w 434816"/>
                <a:gd name="connsiteY16" fmla="*/ 113867 h 434815"/>
                <a:gd name="connsiteX17" fmla="*/ 392421 w 434816"/>
                <a:gd name="connsiteY17" fmla="*/ 76093 h 434815"/>
                <a:gd name="connsiteX18" fmla="*/ 333450 w 434816"/>
                <a:gd name="connsiteY18" fmla="*/ 26632 h 434815"/>
                <a:gd name="connsiteX19" fmla="*/ 300023 w 434816"/>
                <a:gd name="connsiteY19" fmla="*/ 54624 h 434815"/>
                <a:gd name="connsiteX20" fmla="*/ 268227 w 434816"/>
                <a:gd name="connsiteY20" fmla="*/ 42938 h 434815"/>
                <a:gd name="connsiteX21" fmla="*/ 260618 w 434816"/>
                <a:gd name="connsiteY21" fmla="*/ 0 h 434815"/>
                <a:gd name="connsiteX22" fmla="*/ 183710 w 434816"/>
                <a:gd name="connsiteY22" fmla="*/ 0 h 434815"/>
                <a:gd name="connsiteX23" fmla="*/ 176100 w 434816"/>
                <a:gd name="connsiteY23" fmla="*/ 42938 h 434815"/>
                <a:gd name="connsiteX24" fmla="*/ 144305 w 434816"/>
                <a:gd name="connsiteY24" fmla="*/ 54624 h 434815"/>
                <a:gd name="connsiteX25" fmla="*/ 110878 w 434816"/>
                <a:gd name="connsiteY25" fmla="*/ 26361 h 434815"/>
                <a:gd name="connsiteX26" fmla="*/ 52178 w 434816"/>
                <a:gd name="connsiteY26" fmla="*/ 76093 h 434815"/>
                <a:gd name="connsiteX27" fmla="*/ 73919 w 434816"/>
                <a:gd name="connsiteY27" fmla="*/ 113867 h 434815"/>
                <a:gd name="connsiteX28" fmla="*/ 57070 w 434816"/>
                <a:gd name="connsiteY28" fmla="*/ 143217 h 434815"/>
                <a:gd name="connsiteX29" fmla="*/ 13588 w 434816"/>
                <a:gd name="connsiteY29" fmla="*/ 143217 h 434815"/>
                <a:gd name="connsiteX30" fmla="*/ 0 w 434816"/>
                <a:gd name="connsiteY30" fmla="*/ 218767 h 434815"/>
                <a:gd name="connsiteX31" fmla="*/ 41036 w 434816"/>
                <a:gd name="connsiteY31" fmla="*/ 233713 h 434815"/>
                <a:gd name="connsiteX32" fmla="*/ 47014 w 434816"/>
                <a:gd name="connsiteY32" fmla="*/ 267140 h 434815"/>
                <a:gd name="connsiteX33" fmla="*/ 13588 w 434816"/>
                <a:gd name="connsiteY33" fmla="*/ 295131 h 434815"/>
                <a:gd name="connsiteX34" fmla="*/ 52178 w 434816"/>
                <a:gd name="connsiteY34" fmla="*/ 361712 h 434815"/>
                <a:gd name="connsiteX35" fmla="*/ 93214 w 434816"/>
                <a:gd name="connsiteY35" fmla="*/ 346765 h 434815"/>
                <a:gd name="connsiteX36" fmla="*/ 118759 w 434816"/>
                <a:gd name="connsiteY36" fmla="*/ 368778 h 434815"/>
                <a:gd name="connsiteX37" fmla="*/ 95388 w 434816"/>
                <a:gd name="connsiteY37" fmla="*/ 196754 h 434815"/>
                <a:gd name="connsiteX38" fmla="*/ 101366 w 434816"/>
                <a:gd name="connsiteY38" fmla="*/ 178818 h 434815"/>
                <a:gd name="connsiteX39" fmla="*/ 127184 w 434816"/>
                <a:gd name="connsiteY39" fmla="*/ 134249 h 434815"/>
                <a:gd name="connsiteX40" fmla="*/ 139685 w 434816"/>
                <a:gd name="connsiteY40" fmla="*/ 120118 h 434815"/>
                <a:gd name="connsiteX41" fmla="*/ 155718 w 434816"/>
                <a:gd name="connsiteY41" fmla="*/ 110334 h 434815"/>
                <a:gd name="connsiteX42" fmla="*/ 204092 w 434816"/>
                <a:gd name="connsiteY42" fmla="*/ 92670 h 434815"/>
                <a:gd name="connsiteX43" fmla="*/ 222571 w 434816"/>
                <a:gd name="connsiteY43" fmla="*/ 89952 h 434815"/>
                <a:gd name="connsiteX44" fmla="*/ 241051 w 434816"/>
                <a:gd name="connsiteY44" fmla="*/ 92670 h 434815"/>
                <a:gd name="connsiteX45" fmla="*/ 289424 w 434816"/>
                <a:gd name="connsiteY45" fmla="*/ 110334 h 434815"/>
                <a:gd name="connsiteX46" fmla="*/ 305458 w 434816"/>
                <a:gd name="connsiteY46" fmla="*/ 120118 h 434815"/>
                <a:gd name="connsiteX47" fmla="*/ 317959 w 434816"/>
                <a:gd name="connsiteY47" fmla="*/ 134249 h 434815"/>
                <a:gd name="connsiteX48" fmla="*/ 343776 w 434816"/>
                <a:gd name="connsiteY48" fmla="*/ 178818 h 434815"/>
                <a:gd name="connsiteX49" fmla="*/ 349755 w 434816"/>
                <a:gd name="connsiteY49" fmla="*/ 196754 h 434815"/>
                <a:gd name="connsiteX50" fmla="*/ 350299 w 434816"/>
                <a:gd name="connsiteY50" fmla="*/ 215505 h 434815"/>
                <a:gd name="connsiteX51" fmla="*/ 341331 w 434816"/>
                <a:gd name="connsiteY51" fmla="*/ 266324 h 434815"/>
                <a:gd name="connsiteX52" fmla="*/ 334537 w 434816"/>
                <a:gd name="connsiteY52" fmla="*/ 283717 h 434815"/>
                <a:gd name="connsiteX53" fmla="*/ 322851 w 434816"/>
                <a:gd name="connsiteY53" fmla="*/ 298392 h 434815"/>
                <a:gd name="connsiteX54" fmla="*/ 283446 w 434816"/>
                <a:gd name="connsiteY54" fmla="*/ 331547 h 434815"/>
                <a:gd name="connsiteX55" fmla="*/ 266868 w 434816"/>
                <a:gd name="connsiteY55" fmla="*/ 340515 h 434815"/>
                <a:gd name="connsiteX56" fmla="*/ 248660 w 434816"/>
                <a:gd name="connsiteY56" fmla="*/ 344319 h 434815"/>
                <a:gd name="connsiteX57" fmla="*/ 197298 w 434816"/>
                <a:gd name="connsiteY57" fmla="*/ 344319 h 434815"/>
                <a:gd name="connsiteX58" fmla="*/ 178818 w 434816"/>
                <a:gd name="connsiteY58" fmla="*/ 340515 h 434815"/>
                <a:gd name="connsiteX59" fmla="*/ 162512 w 434816"/>
                <a:gd name="connsiteY59" fmla="*/ 331547 h 434815"/>
                <a:gd name="connsiteX60" fmla="*/ 123107 w 434816"/>
                <a:gd name="connsiteY60" fmla="*/ 298392 h 434815"/>
                <a:gd name="connsiteX61" fmla="*/ 111422 w 434816"/>
                <a:gd name="connsiteY61" fmla="*/ 283717 h 434815"/>
                <a:gd name="connsiteX62" fmla="*/ 103812 w 434816"/>
                <a:gd name="connsiteY62" fmla="*/ 266053 h 434815"/>
                <a:gd name="connsiteX63" fmla="*/ 94844 w 434816"/>
                <a:gd name="connsiteY63" fmla="*/ 215234 h 434815"/>
                <a:gd name="connsiteX64" fmla="*/ 95388 w 434816"/>
                <a:gd name="connsiteY64" fmla="*/ 196754 h 43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34816" h="434815">
                  <a:moveTo>
                    <a:pt x="118759" y="368778"/>
                  </a:moveTo>
                  <a:lnTo>
                    <a:pt x="111150" y="411716"/>
                  </a:lnTo>
                  <a:lnTo>
                    <a:pt x="183438" y="438077"/>
                  </a:lnTo>
                  <a:lnTo>
                    <a:pt x="205179" y="400302"/>
                  </a:lnTo>
                  <a:cubicBezTo>
                    <a:pt x="216321" y="401389"/>
                    <a:pt x="227735" y="401389"/>
                    <a:pt x="238877" y="400302"/>
                  </a:cubicBezTo>
                  <a:lnTo>
                    <a:pt x="260618" y="438077"/>
                  </a:lnTo>
                  <a:lnTo>
                    <a:pt x="332906" y="411716"/>
                  </a:lnTo>
                  <a:lnTo>
                    <a:pt x="325297" y="368778"/>
                  </a:lnTo>
                  <a:cubicBezTo>
                    <a:pt x="334537" y="362256"/>
                    <a:pt x="343233" y="355190"/>
                    <a:pt x="351114" y="347037"/>
                  </a:cubicBezTo>
                  <a:lnTo>
                    <a:pt x="392150" y="361984"/>
                  </a:lnTo>
                  <a:lnTo>
                    <a:pt x="430740" y="295403"/>
                  </a:lnTo>
                  <a:lnTo>
                    <a:pt x="397313" y="267411"/>
                  </a:lnTo>
                  <a:cubicBezTo>
                    <a:pt x="400302" y="256541"/>
                    <a:pt x="402205" y="245399"/>
                    <a:pt x="403292" y="233985"/>
                  </a:cubicBezTo>
                  <a:lnTo>
                    <a:pt x="444328" y="219038"/>
                  </a:lnTo>
                  <a:lnTo>
                    <a:pt x="431011" y="143217"/>
                  </a:lnTo>
                  <a:lnTo>
                    <a:pt x="387530" y="143217"/>
                  </a:lnTo>
                  <a:cubicBezTo>
                    <a:pt x="382910" y="132890"/>
                    <a:pt x="377203" y="123107"/>
                    <a:pt x="370681" y="113867"/>
                  </a:cubicBezTo>
                  <a:lnTo>
                    <a:pt x="392421" y="76093"/>
                  </a:lnTo>
                  <a:lnTo>
                    <a:pt x="333450" y="26632"/>
                  </a:lnTo>
                  <a:lnTo>
                    <a:pt x="300023" y="54624"/>
                  </a:lnTo>
                  <a:cubicBezTo>
                    <a:pt x="289696" y="49732"/>
                    <a:pt x="279098" y="45927"/>
                    <a:pt x="268227" y="42938"/>
                  </a:cubicBezTo>
                  <a:lnTo>
                    <a:pt x="260618" y="0"/>
                  </a:lnTo>
                  <a:lnTo>
                    <a:pt x="183710" y="0"/>
                  </a:lnTo>
                  <a:lnTo>
                    <a:pt x="176100" y="42938"/>
                  </a:lnTo>
                  <a:cubicBezTo>
                    <a:pt x="165230" y="45656"/>
                    <a:pt x="154631" y="49732"/>
                    <a:pt x="144305" y="54624"/>
                  </a:cubicBezTo>
                  <a:lnTo>
                    <a:pt x="110878" y="26361"/>
                  </a:lnTo>
                  <a:lnTo>
                    <a:pt x="52178" y="76093"/>
                  </a:lnTo>
                  <a:lnTo>
                    <a:pt x="73919" y="113867"/>
                  </a:lnTo>
                  <a:cubicBezTo>
                    <a:pt x="67396" y="123107"/>
                    <a:pt x="61690" y="132890"/>
                    <a:pt x="57070" y="143217"/>
                  </a:cubicBezTo>
                  <a:lnTo>
                    <a:pt x="13588" y="143217"/>
                  </a:lnTo>
                  <a:lnTo>
                    <a:pt x="0" y="218767"/>
                  </a:lnTo>
                  <a:lnTo>
                    <a:pt x="41036" y="233713"/>
                  </a:lnTo>
                  <a:cubicBezTo>
                    <a:pt x="41851" y="245127"/>
                    <a:pt x="44025" y="255998"/>
                    <a:pt x="47014" y="267140"/>
                  </a:cubicBezTo>
                  <a:lnTo>
                    <a:pt x="13588" y="295131"/>
                  </a:lnTo>
                  <a:lnTo>
                    <a:pt x="52178" y="361712"/>
                  </a:lnTo>
                  <a:lnTo>
                    <a:pt x="93214" y="346765"/>
                  </a:lnTo>
                  <a:cubicBezTo>
                    <a:pt x="100823" y="354918"/>
                    <a:pt x="109519" y="362256"/>
                    <a:pt x="118759" y="368778"/>
                  </a:cubicBezTo>
                  <a:close/>
                  <a:moveTo>
                    <a:pt x="95388" y="196754"/>
                  </a:moveTo>
                  <a:lnTo>
                    <a:pt x="101366" y="178818"/>
                  </a:lnTo>
                  <a:cubicBezTo>
                    <a:pt x="106802" y="162241"/>
                    <a:pt x="115498" y="147294"/>
                    <a:pt x="127184" y="134249"/>
                  </a:cubicBezTo>
                  <a:lnTo>
                    <a:pt x="139685" y="120118"/>
                  </a:lnTo>
                  <a:lnTo>
                    <a:pt x="155718" y="110334"/>
                  </a:lnTo>
                  <a:cubicBezTo>
                    <a:pt x="170665" y="101095"/>
                    <a:pt x="186699" y="95388"/>
                    <a:pt x="204092" y="92670"/>
                  </a:cubicBezTo>
                  <a:lnTo>
                    <a:pt x="222571" y="89952"/>
                  </a:lnTo>
                  <a:lnTo>
                    <a:pt x="241051" y="92670"/>
                  </a:lnTo>
                  <a:cubicBezTo>
                    <a:pt x="258172" y="95116"/>
                    <a:pt x="274478" y="101095"/>
                    <a:pt x="289424" y="110334"/>
                  </a:cubicBezTo>
                  <a:lnTo>
                    <a:pt x="305458" y="120118"/>
                  </a:lnTo>
                  <a:lnTo>
                    <a:pt x="317959" y="134249"/>
                  </a:lnTo>
                  <a:cubicBezTo>
                    <a:pt x="329645" y="147294"/>
                    <a:pt x="338069" y="162241"/>
                    <a:pt x="343776" y="178818"/>
                  </a:cubicBezTo>
                  <a:lnTo>
                    <a:pt x="349755" y="196754"/>
                  </a:lnTo>
                  <a:lnTo>
                    <a:pt x="350299" y="215505"/>
                  </a:lnTo>
                  <a:cubicBezTo>
                    <a:pt x="350842" y="232898"/>
                    <a:pt x="347853" y="250019"/>
                    <a:pt x="341331" y="266324"/>
                  </a:cubicBezTo>
                  <a:lnTo>
                    <a:pt x="334537" y="283717"/>
                  </a:lnTo>
                  <a:lnTo>
                    <a:pt x="322851" y="298392"/>
                  </a:lnTo>
                  <a:cubicBezTo>
                    <a:pt x="311980" y="311980"/>
                    <a:pt x="298664" y="323122"/>
                    <a:pt x="283446" y="331547"/>
                  </a:cubicBezTo>
                  <a:lnTo>
                    <a:pt x="266868" y="340515"/>
                  </a:lnTo>
                  <a:lnTo>
                    <a:pt x="248660" y="344319"/>
                  </a:lnTo>
                  <a:cubicBezTo>
                    <a:pt x="231540" y="347852"/>
                    <a:pt x="214419" y="347852"/>
                    <a:pt x="197298" y="344319"/>
                  </a:cubicBezTo>
                  <a:lnTo>
                    <a:pt x="178818" y="340515"/>
                  </a:lnTo>
                  <a:lnTo>
                    <a:pt x="162512" y="331547"/>
                  </a:lnTo>
                  <a:cubicBezTo>
                    <a:pt x="147294" y="323122"/>
                    <a:pt x="133978" y="312252"/>
                    <a:pt x="123107" y="298392"/>
                  </a:cubicBezTo>
                  <a:lnTo>
                    <a:pt x="111422" y="283717"/>
                  </a:lnTo>
                  <a:lnTo>
                    <a:pt x="103812" y="266053"/>
                  </a:lnTo>
                  <a:cubicBezTo>
                    <a:pt x="97290" y="249747"/>
                    <a:pt x="94301" y="232898"/>
                    <a:pt x="94844" y="215234"/>
                  </a:cubicBezTo>
                  <a:lnTo>
                    <a:pt x="95388" y="196754"/>
                  </a:lnTo>
                  <a:close/>
                </a:path>
              </a:pathLst>
            </a:custGeom>
            <a:grpFill/>
            <a:ln w="26874" cap="flat">
              <a:noFill/>
              <a:prstDash val="solid"/>
              <a:miter/>
            </a:ln>
          </p:spPr>
          <p:txBody>
            <a:bodyPr rtlCol="0" anchor="ctr"/>
            <a:lstStyle/>
            <a:p>
              <a:endParaRPr lang="en-GB" dirty="0"/>
            </a:p>
          </p:txBody>
        </p:sp>
        <p:sp>
          <p:nvSpPr>
            <p:cNvPr id="70" name="Freeform: Shape 69">
              <a:extLst>
                <a:ext uri="{FF2B5EF4-FFF2-40B4-BE49-F238E27FC236}">
                  <a16:creationId xmlns:a16="http://schemas.microsoft.com/office/drawing/2014/main" id="{801E74D7-ADD7-4A83-9706-371374D369D6}"/>
                </a:ext>
              </a:extLst>
            </p:cNvPr>
            <p:cNvSpPr/>
            <p:nvPr/>
          </p:nvSpPr>
          <p:spPr>
            <a:xfrm>
              <a:off x="11214357" y="4950251"/>
              <a:ext cx="326112" cy="326112"/>
            </a:xfrm>
            <a:custGeom>
              <a:avLst/>
              <a:gdLst>
                <a:gd name="connsiteX0" fmla="*/ 315513 w 326112"/>
                <a:gd name="connsiteY0" fmla="*/ 186427 h 326111"/>
                <a:gd name="connsiteX1" fmla="*/ 347581 w 326112"/>
                <a:gd name="connsiteY1" fmla="*/ 174741 h 326111"/>
                <a:gd name="connsiteX2" fmla="*/ 335624 w 326112"/>
                <a:gd name="connsiteY2" fmla="*/ 106802 h 326111"/>
                <a:gd name="connsiteX3" fmla="*/ 301654 w 326112"/>
                <a:gd name="connsiteY3" fmla="*/ 106802 h 326111"/>
                <a:gd name="connsiteX4" fmla="*/ 292686 w 326112"/>
                <a:gd name="connsiteY4" fmla="*/ 91311 h 326111"/>
                <a:gd name="connsiteX5" fmla="*/ 309806 w 326112"/>
                <a:gd name="connsiteY5" fmla="*/ 61961 h 326111"/>
                <a:gd name="connsiteX6" fmla="*/ 256813 w 326112"/>
                <a:gd name="connsiteY6" fmla="*/ 17393 h 326111"/>
                <a:gd name="connsiteX7" fmla="*/ 230724 w 326112"/>
                <a:gd name="connsiteY7" fmla="*/ 39405 h 326111"/>
                <a:gd name="connsiteX8" fmla="*/ 214147 w 326112"/>
                <a:gd name="connsiteY8" fmla="*/ 33426 h 326111"/>
                <a:gd name="connsiteX9" fmla="*/ 208168 w 326112"/>
                <a:gd name="connsiteY9" fmla="*/ 0 h 326111"/>
                <a:gd name="connsiteX10" fmla="*/ 139141 w 326112"/>
                <a:gd name="connsiteY10" fmla="*/ 0 h 326111"/>
                <a:gd name="connsiteX11" fmla="*/ 133162 w 326112"/>
                <a:gd name="connsiteY11" fmla="*/ 33426 h 326111"/>
                <a:gd name="connsiteX12" fmla="*/ 116585 w 326112"/>
                <a:gd name="connsiteY12" fmla="*/ 39405 h 326111"/>
                <a:gd name="connsiteX13" fmla="*/ 90496 w 326112"/>
                <a:gd name="connsiteY13" fmla="*/ 17393 h 326111"/>
                <a:gd name="connsiteX14" fmla="*/ 37503 w 326112"/>
                <a:gd name="connsiteY14" fmla="*/ 61689 h 326111"/>
                <a:gd name="connsiteX15" fmla="*/ 54624 w 326112"/>
                <a:gd name="connsiteY15" fmla="*/ 91039 h 326111"/>
                <a:gd name="connsiteX16" fmla="*/ 45656 w 326112"/>
                <a:gd name="connsiteY16" fmla="*/ 106530 h 326111"/>
                <a:gd name="connsiteX17" fmla="*/ 11957 w 326112"/>
                <a:gd name="connsiteY17" fmla="*/ 106530 h 326111"/>
                <a:gd name="connsiteX18" fmla="*/ 0 w 326112"/>
                <a:gd name="connsiteY18" fmla="*/ 174470 h 326111"/>
                <a:gd name="connsiteX19" fmla="*/ 32068 w 326112"/>
                <a:gd name="connsiteY19" fmla="*/ 186155 h 326111"/>
                <a:gd name="connsiteX20" fmla="*/ 35057 w 326112"/>
                <a:gd name="connsiteY20" fmla="*/ 203548 h 326111"/>
                <a:gd name="connsiteX21" fmla="*/ 8968 w 326112"/>
                <a:gd name="connsiteY21" fmla="*/ 225561 h 326111"/>
                <a:gd name="connsiteX22" fmla="*/ 43482 w 326112"/>
                <a:gd name="connsiteY22" fmla="*/ 285348 h 326111"/>
                <a:gd name="connsiteX23" fmla="*/ 75549 w 326112"/>
                <a:gd name="connsiteY23" fmla="*/ 273662 h 326111"/>
                <a:gd name="connsiteX24" fmla="*/ 89137 w 326112"/>
                <a:gd name="connsiteY24" fmla="*/ 285076 h 326111"/>
                <a:gd name="connsiteX25" fmla="*/ 83159 w 326112"/>
                <a:gd name="connsiteY25" fmla="*/ 318502 h 326111"/>
                <a:gd name="connsiteX26" fmla="*/ 148109 w 326112"/>
                <a:gd name="connsiteY26" fmla="*/ 342145 h 326111"/>
                <a:gd name="connsiteX27" fmla="*/ 165230 w 326112"/>
                <a:gd name="connsiteY27" fmla="*/ 312795 h 326111"/>
                <a:gd name="connsiteX28" fmla="*/ 182895 w 326112"/>
                <a:gd name="connsiteY28" fmla="*/ 312795 h 326111"/>
                <a:gd name="connsiteX29" fmla="*/ 200015 w 326112"/>
                <a:gd name="connsiteY29" fmla="*/ 342145 h 326111"/>
                <a:gd name="connsiteX30" fmla="*/ 264966 w 326112"/>
                <a:gd name="connsiteY30" fmla="*/ 318502 h 326111"/>
                <a:gd name="connsiteX31" fmla="*/ 258987 w 326112"/>
                <a:gd name="connsiteY31" fmla="*/ 284804 h 326111"/>
                <a:gd name="connsiteX32" fmla="*/ 272575 w 326112"/>
                <a:gd name="connsiteY32" fmla="*/ 273390 h 326111"/>
                <a:gd name="connsiteX33" fmla="*/ 304643 w 326112"/>
                <a:gd name="connsiteY33" fmla="*/ 285076 h 326111"/>
                <a:gd name="connsiteX34" fmla="*/ 339157 w 326112"/>
                <a:gd name="connsiteY34" fmla="*/ 225289 h 326111"/>
                <a:gd name="connsiteX35" fmla="*/ 313068 w 326112"/>
                <a:gd name="connsiteY35" fmla="*/ 203276 h 326111"/>
                <a:gd name="connsiteX36" fmla="*/ 315513 w 326112"/>
                <a:gd name="connsiteY36" fmla="*/ 186427 h 326111"/>
                <a:gd name="connsiteX37" fmla="*/ 255998 w 326112"/>
                <a:gd name="connsiteY37" fmla="*/ 203004 h 326111"/>
                <a:gd name="connsiteX38" fmla="*/ 251106 w 326112"/>
                <a:gd name="connsiteY38" fmla="*/ 215234 h 326111"/>
                <a:gd name="connsiteX39" fmla="*/ 242953 w 326112"/>
                <a:gd name="connsiteY39" fmla="*/ 225289 h 326111"/>
                <a:gd name="connsiteX40" fmla="*/ 215506 w 326112"/>
                <a:gd name="connsiteY40" fmla="*/ 248388 h 326111"/>
                <a:gd name="connsiteX41" fmla="*/ 204364 w 326112"/>
                <a:gd name="connsiteY41" fmla="*/ 254367 h 326111"/>
                <a:gd name="connsiteX42" fmla="*/ 191319 w 326112"/>
                <a:gd name="connsiteY42" fmla="*/ 257085 h 326111"/>
                <a:gd name="connsiteX43" fmla="*/ 155719 w 326112"/>
                <a:gd name="connsiteY43" fmla="*/ 257085 h 326111"/>
                <a:gd name="connsiteX44" fmla="*/ 142946 w 326112"/>
                <a:gd name="connsiteY44" fmla="*/ 254367 h 326111"/>
                <a:gd name="connsiteX45" fmla="*/ 131532 w 326112"/>
                <a:gd name="connsiteY45" fmla="*/ 248117 h 326111"/>
                <a:gd name="connsiteX46" fmla="*/ 104084 w 326112"/>
                <a:gd name="connsiteY46" fmla="*/ 225289 h 326111"/>
                <a:gd name="connsiteX47" fmla="*/ 95931 w 326112"/>
                <a:gd name="connsiteY47" fmla="*/ 215234 h 326111"/>
                <a:gd name="connsiteX48" fmla="*/ 91040 w 326112"/>
                <a:gd name="connsiteY48" fmla="*/ 203004 h 326111"/>
                <a:gd name="connsiteX49" fmla="*/ 84789 w 326112"/>
                <a:gd name="connsiteY49" fmla="*/ 167947 h 326111"/>
                <a:gd name="connsiteX50" fmla="*/ 85061 w 326112"/>
                <a:gd name="connsiteY50" fmla="*/ 155175 h 326111"/>
                <a:gd name="connsiteX51" fmla="*/ 89137 w 326112"/>
                <a:gd name="connsiteY51" fmla="*/ 142674 h 326111"/>
                <a:gd name="connsiteX52" fmla="*/ 107073 w 326112"/>
                <a:gd name="connsiteY52" fmla="*/ 111693 h 326111"/>
                <a:gd name="connsiteX53" fmla="*/ 115770 w 326112"/>
                <a:gd name="connsiteY53" fmla="*/ 101910 h 326111"/>
                <a:gd name="connsiteX54" fmla="*/ 126912 w 326112"/>
                <a:gd name="connsiteY54" fmla="*/ 95116 h 326111"/>
                <a:gd name="connsiteX55" fmla="*/ 160338 w 326112"/>
                <a:gd name="connsiteY55" fmla="*/ 82887 h 326111"/>
                <a:gd name="connsiteX56" fmla="*/ 173111 w 326112"/>
                <a:gd name="connsiteY56" fmla="*/ 80984 h 326111"/>
                <a:gd name="connsiteX57" fmla="*/ 185884 w 326112"/>
                <a:gd name="connsiteY57" fmla="*/ 82887 h 326111"/>
                <a:gd name="connsiteX58" fmla="*/ 219310 w 326112"/>
                <a:gd name="connsiteY58" fmla="*/ 95116 h 326111"/>
                <a:gd name="connsiteX59" fmla="*/ 230453 w 326112"/>
                <a:gd name="connsiteY59" fmla="*/ 101910 h 326111"/>
                <a:gd name="connsiteX60" fmla="*/ 239149 w 326112"/>
                <a:gd name="connsiteY60" fmla="*/ 111693 h 326111"/>
                <a:gd name="connsiteX61" fmla="*/ 257085 w 326112"/>
                <a:gd name="connsiteY61" fmla="*/ 142674 h 326111"/>
                <a:gd name="connsiteX62" fmla="*/ 261161 w 326112"/>
                <a:gd name="connsiteY62" fmla="*/ 155175 h 326111"/>
                <a:gd name="connsiteX63" fmla="*/ 261977 w 326112"/>
                <a:gd name="connsiteY63" fmla="*/ 167676 h 326111"/>
                <a:gd name="connsiteX64" fmla="*/ 255998 w 326112"/>
                <a:gd name="connsiteY64" fmla="*/ 203004 h 3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6112" h="326111">
                  <a:moveTo>
                    <a:pt x="315513" y="186427"/>
                  </a:moveTo>
                  <a:lnTo>
                    <a:pt x="347581" y="174741"/>
                  </a:lnTo>
                  <a:lnTo>
                    <a:pt x="335624" y="106802"/>
                  </a:lnTo>
                  <a:lnTo>
                    <a:pt x="301654" y="106802"/>
                  </a:lnTo>
                  <a:cubicBezTo>
                    <a:pt x="298936" y="101366"/>
                    <a:pt x="295947" y="96475"/>
                    <a:pt x="292686" y="91311"/>
                  </a:cubicBezTo>
                  <a:lnTo>
                    <a:pt x="309806" y="61961"/>
                  </a:lnTo>
                  <a:lnTo>
                    <a:pt x="256813" y="17393"/>
                  </a:lnTo>
                  <a:lnTo>
                    <a:pt x="230724" y="39405"/>
                  </a:lnTo>
                  <a:cubicBezTo>
                    <a:pt x="225289" y="36959"/>
                    <a:pt x="219854" y="35057"/>
                    <a:pt x="214147" y="33426"/>
                  </a:cubicBezTo>
                  <a:lnTo>
                    <a:pt x="208168" y="0"/>
                  </a:lnTo>
                  <a:lnTo>
                    <a:pt x="139141" y="0"/>
                  </a:lnTo>
                  <a:lnTo>
                    <a:pt x="133162" y="33426"/>
                  </a:lnTo>
                  <a:cubicBezTo>
                    <a:pt x="127455" y="35057"/>
                    <a:pt x="122020" y="37231"/>
                    <a:pt x="116585" y="39405"/>
                  </a:cubicBezTo>
                  <a:lnTo>
                    <a:pt x="90496" y="17393"/>
                  </a:lnTo>
                  <a:lnTo>
                    <a:pt x="37503" y="61689"/>
                  </a:lnTo>
                  <a:lnTo>
                    <a:pt x="54624" y="91039"/>
                  </a:lnTo>
                  <a:cubicBezTo>
                    <a:pt x="51363" y="95931"/>
                    <a:pt x="48373" y="101095"/>
                    <a:pt x="45656" y="106530"/>
                  </a:cubicBezTo>
                  <a:lnTo>
                    <a:pt x="11957" y="106530"/>
                  </a:lnTo>
                  <a:lnTo>
                    <a:pt x="0" y="174470"/>
                  </a:lnTo>
                  <a:lnTo>
                    <a:pt x="32068" y="186155"/>
                  </a:lnTo>
                  <a:cubicBezTo>
                    <a:pt x="32611" y="192134"/>
                    <a:pt x="33698" y="197841"/>
                    <a:pt x="35057" y="203548"/>
                  </a:cubicBezTo>
                  <a:lnTo>
                    <a:pt x="8968" y="225561"/>
                  </a:lnTo>
                  <a:lnTo>
                    <a:pt x="43482" y="285348"/>
                  </a:lnTo>
                  <a:lnTo>
                    <a:pt x="75549" y="273662"/>
                  </a:lnTo>
                  <a:cubicBezTo>
                    <a:pt x="79897" y="277738"/>
                    <a:pt x="84246" y="281543"/>
                    <a:pt x="89137" y="285076"/>
                  </a:cubicBezTo>
                  <a:lnTo>
                    <a:pt x="83159" y="318502"/>
                  </a:lnTo>
                  <a:lnTo>
                    <a:pt x="148109" y="342145"/>
                  </a:lnTo>
                  <a:lnTo>
                    <a:pt x="165230" y="312795"/>
                  </a:lnTo>
                  <a:cubicBezTo>
                    <a:pt x="171209" y="313067"/>
                    <a:pt x="176916" y="313067"/>
                    <a:pt x="182895" y="312795"/>
                  </a:cubicBezTo>
                  <a:lnTo>
                    <a:pt x="200015" y="342145"/>
                  </a:lnTo>
                  <a:lnTo>
                    <a:pt x="264966" y="318502"/>
                  </a:lnTo>
                  <a:lnTo>
                    <a:pt x="258987" y="284804"/>
                  </a:lnTo>
                  <a:cubicBezTo>
                    <a:pt x="263607" y="281271"/>
                    <a:pt x="268227" y="277467"/>
                    <a:pt x="272575" y="273390"/>
                  </a:cubicBezTo>
                  <a:lnTo>
                    <a:pt x="304643" y="285076"/>
                  </a:lnTo>
                  <a:lnTo>
                    <a:pt x="339157" y="225289"/>
                  </a:lnTo>
                  <a:lnTo>
                    <a:pt x="313068" y="203276"/>
                  </a:lnTo>
                  <a:cubicBezTo>
                    <a:pt x="313883" y="198113"/>
                    <a:pt x="314970" y="192134"/>
                    <a:pt x="315513" y="186427"/>
                  </a:cubicBezTo>
                  <a:close/>
                  <a:moveTo>
                    <a:pt x="255998" y="203004"/>
                  </a:moveTo>
                  <a:lnTo>
                    <a:pt x="251106" y="215234"/>
                  </a:lnTo>
                  <a:lnTo>
                    <a:pt x="242953" y="225289"/>
                  </a:lnTo>
                  <a:cubicBezTo>
                    <a:pt x="235344" y="234800"/>
                    <a:pt x="226104" y="242410"/>
                    <a:pt x="215506" y="248388"/>
                  </a:cubicBezTo>
                  <a:lnTo>
                    <a:pt x="204364" y="254367"/>
                  </a:lnTo>
                  <a:lnTo>
                    <a:pt x="191319" y="257085"/>
                  </a:lnTo>
                  <a:cubicBezTo>
                    <a:pt x="179633" y="259530"/>
                    <a:pt x="167404" y="259530"/>
                    <a:pt x="155719" y="257085"/>
                  </a:cubicBezTo>
                  <a:lnTo>
                    <a:pt x="142946" y="254367"/>
                  </a:lnTo>
                  <a:lnTo>
                    <a:pt x="131532" y="248117"/>
                  </a:lnTo>
                  <a:cubicBezTo>
                    <a:pt x="120933" y="242410"/>
                    <a:pt x="111693" y="234529"/>
                    <a:pt x="104084" y="225289"/>
                  </a:cubicBezTo>
                  <a:lnTo>
                    <a:pt x="95931" y="215234"/>
                  </a:lnTo>
                  <a:lnTo>
                    <a:pt x="91040" y="203004"/>
                  </a:lnTo>
                  <a:cubicBezTo>
                    <a:pt x="86691" y="191862"/>
                    <a:pt x="84517" y="179905"/>
                    <a:pt x="84789" y="167947"/>
                  </a:cubicBezTo>
                  <a:lnTo>
                    <a:pt x="85061" y="155175"/>
                  </a:lnTo>
                  <a:lnTo>
                    <a:pt x="89137" y="142674"/>
                  </a:lnTo>
                  <a:cubicBezTo>
                    <a:pt x="92942" y="131260"/>
                    <a:pt x="98921" y="120933"/>
                    <a:pt x="107073" y="111693"/>
                  </a:cubicBezTo>
                  <a:lnTo>
                    <a:pt x="115770" y="101910"/>
                  </a:lnTo>
                  <a:lnTo>
                    <a:pt x="126912" y="95116"/>
                  </a:lnTo>
                  <a:cubicBezTo>
                    <a:pt x="137239" y="88865"/>
                    <a:pt x="148381" y="84517"/>
                    <a:pt x="160338" y="82887"/>
                  </a:cubicBezTo>
                  <a:lnTo>
                    <a:pt x="173111" y="80984"/>
                  </a:lnTo>
                  <a:lnTo>
                    <a:pt x="185884" y="82887"/>
                  </a:lnTo>
                  <a:cubicBezTo>
                    <a:pt x="197841" y="84517"/>
                    <a:pt x="208983" y="88865"/>
                    <a:pt x="219310" y="95116"/>
                  </a:cubicBezTo>
                  <a:lnTo>
                    <a:pt x="230453" y="101910"/>
                  </a:lnTo>
                  <a:lnTo>
                    <a:pt x="239149" y="111693"/>
                  </a:lnTo>
                  <a:cubicBezTo>
                    <a:pt x="247302" y="120661"/>
                    <a:pt x="253280" y="131260"/>
                    <a:pt x="257085" y="142674"/>
                  </a:cubicBezTo>
                  <a:lnTo>
                    <a:pt x="261161" y="155175"/>
                  </a:lnTo>
                  <a:lnTo>
                    <a:pt x="261977" y="167676"/>
                  </a:lnTo>
                  <a:cubicBezTo>
                    <a:pt x="262520" y="179905"/>
                    <a:pt x="260346" y="191591"/>
                    <a:pt x="255998" y="203004"/>
                  </a:cubicBezTo>
                  <a:close/>
                </a:path>
              </a:pathLst>
            </a:custGeom>
            <a:grpFill/>
            <a:ln w="26874" cap="flat">
              <a:noFill/>
              <a:prstDash val="solid"/>
              <a:miter/>
            </a:ln>
          </p:spPr>
          <p:txBody>
            <a:bodyPr rtlCol="0" anchor="ctr"/>
            <a:lstStyle/>
            <a:p>
              <a:endParaRPr lang="en-GB" dirty="0"/>
            </a:p>
          </p:txBody>
        </p:sp>
        <p:sp>
          <p:nvSpPr>
            <p:cNvPr id="71" name="Freeform: Shape 70">
              <a:extLst>
                <a:ext uri="{FF2B5EF4-FFF2-40B4-BE49-F238E27FC236}">
                  <a16:creationId xmlns:a16="http://schemas.microsoft.com/office/drawing/2014/main" id="{6B60193F-E94B-4068-A33A-9C78123330C0}"/>
                </a:ext>
              </a:extLst>
            </p:cNvPr>
            <p:cNvSpPr/>
            <p:nvPr/>
          </p:nvSpPr>
          <p:spPr>
            <a:xfrm>
              <a:off x="10888245" y="5108415"/>
              <a:ext cx="326112" cy="271760"/>
            </a:xfrm>
            <a:custGeom>
              <a:avLst/>
              <a:gdLst>
                <a:gd name="connsiteX0" fmla="*/ 347581 w 326112"/>
                <a:gd name="connsiteY0" fmla="*/ 174470 h 271759"/>
                <a:gd name="connsiteX1" fmla="*/ 335624 w 326112"/>
                <a:gd name="connsiteY1" fmla="*/ 106530 h 271759"/>
                <a:gd name="connsiteX2" fmla="*/ 301654 w 326112"/>
                <a:gd name="connsiteY2" fmla="*/ 106530 h 271759"/>
                <a:gd name="connsiteX3" fmla="*/ 292686 w 326112"/>
                <a:gd name="connsiteY3" fmla="*/ 91311 h 271759"/>
                <a:gd name="connsiteX4" fmla="*/ 309806 w 326112"/>
                <a:gd name="connsiteY4" fmla="*/ 61961 h 271759"/>
                <a:gd name="connsiteX5" fmla="*/ 256813 w 326112"/>
                <a:gd name="connsiteY5" fmla="*/ 17393 h 271759"/>
                <a:gd name="connsiteX6" fmla="*/ 230724 w 326112"/>
                <a:gd name="connsiteY6" fmla="*/ 39405 h 271759"/>
                <a:gd name="connsiteX7" fmla="*/ 214147 w 326112"/>
                <a:gd name="connsiteY7" fmla="*/ 33426 h 271759"/>
                <a:gd name="connsiteX8" fmla="*/ 208168 w 326112"/>
                <a:gd name="connsiteY8" fmla="*/ 0 h 271759"/>
                <a:gd name="connsiteX9" fmla="*/ 139141 w 326112"/>
                <a:gd name="connsiteY9" fmla="*/ 0 h 271759"/>
                <a:gd name="connsiteX10" fmla="*/ 133162 w 326112"/>
                <a:gd name="connsiteY10" fmla="*/ 33426 h 271759"/>
                <a:gd name="connsiteX11" fmla="*/ 116585 w 326112"/>
                <a:gd name="connsiteY11" fmla="*/ 39405 h 271759"/>
                <a:gd name="connsiteX12" fmla="*/ 90496 w 326112"/>
                <a:gd name="connsiteY12" fmla="*/ 17393 h 271759"/>
                <a:gd name="connsiteX13" fmla="*/ 37503 w 326112"/>
                <a:gd name="connsiteY13" fmla="*/ 61961 h 271759"/>
                <a:gd name="connsiteX14" fmla="*/ 54624 w 326112"/>
                <a:gd name="connsiteY14" fmla="*/ 91311 h 271759"/>
                <a:gd name="connsiteX15" fmla="*/ 45656 w 326112"/>
                <a:gd name="connsiteY15" fmla="*/ 106802 h 271759"/>
                <a:gd name="connsiteX16" fmla="*/ 11957 w 326112"/>
                <a:gd name="connsiteY16" fmla="*/ 106802 h 271759"/>
                <a:gd name="connsiteX17" fmla="*/ 0 w 326112"/>
                <a:gd name="connsiteY17" fmla="*/ 174741 h 271759"/>
                <a:gd name="connsiteX18" fmla="*/ 32068 w 326112"/>
                <a:gd name="connsiteY18" fmla="*/ 186427 h 271759"/>
                <a:gd name="connsiteX19" fmla="*/ 35057 w 326112"/>
                <a:gd name="connsiteY19" fmla="*/ 203820 h 271759"/>
                <a:gd name="connsiteX20" fmla="*/ 8968 w 326112"/>
                <a:gd name="connsiteY20" fmla="*/ 225561 h 271759"/>
                <a:gd name="connsiteX21" fmla="*/ 43482 w 326112"/>
                <a:gd name="connsiteY21" fmla="*/ 285348 h 271759"/>
                <a:gd name="connsiteX22" fmla="*/ 75549 w 326112"/>
                <a:gd name="connsiteY22" fmla="*/ 273662 h 271759"/>
                <a:gd name="connsiteX23" fmla="*/ 89137 w 326112"/>
                <a:gd name="connsiteY23" fmla="*/ 285076 h 271759"/>
                <a:gd name="connsiteX24" fmla="*/ 88594 w 326112"/>
                <a:gd name="connsiteY24" fmla="*/ 287793 h 271759"/>
                <a:gd name="connsiteX25" fmla="*/ 259259 w 326112"/>
                <a:gd name="connsiteY25" fmla="*/ 287793 h 271759"/>
                <a:gd name="connsiteX26" fmla="*/ 258716 w 326112"/>
                <a:gd name="connsiteY26" fmla="*/ 285076 h 271759"/>
                <a:gd name="connsiteX27" fmla="*/ 272304 w 326112"/>
                <a:gd name="connsiteY27" fmla="*/ 273662 h 271759"/>
                <a:gd name="connsiteX28" fmla="*/ 304371 w 326112"/>
                <a:gd name="connsiteY28" fmla="*/ 285348 h 271759"/>
                <a:gd name="connsiteX29" fmla="*/ 338885 w 326112"/>
                <a:gd name="connsiteY29" fmla="*/ 225561 h 271759"/>
                <a:gd name="connsiteX30" fmla="*/ 312796 w 326112"/>
                <a:gd name="connsiteY30" fmla="*/ 203820 h 271759"/>
                <a:gd name="connsiteX31" fmla="*/ 315785 w 326112"/>
                <a:gd name="connsiteY31" fmla="*/ 186427 h 271759"/>
                <a:gd name="connsiteX32" fmla="*/ 347581 w 326112"/>
                <a:gd name="connsiteY32" fmla="*/ 174470 h 271759"/>
                <a:gd name="connsiteX33" fmla="*/ 255998 w 326112"/>
                <a:gd name="connsiteY33" fmla="*/ 202733 h 271759"/>
                <a:gd name="connsiteX34" fmla="*/ 251106 w 326112"/>
                <a:gd name="connsiteY34" fmla="*/ 214962 h 271759"/>
                <a:gd name="connsiteX35" fmla="*/ 242953 w 326112"/>
                <a:gd name="connsiteY35" fmla="*/ 225017 h 271759"/>
                <a:gd name="connsiteX36" fmla="*/ 215506 w 326112"/>
                <a:gd name="connsiteY36" fmla="*/ 247845 h 271759"/>
                <a:gd name="connsiteX37" fmla="*/ 204364 w 326112"/>
                <a:gd name="connsiteY37" fmla="*/ 254367 h 271759"/>
                <a:gd name="connsiteX38" fmla="*/ 191591 w 326112"/>
                <a:gd name="connsiteY38" fmla="*/ 257085 h 271759"/>
                <a:gd name="connsiteX39" fmla="*/ 155990 w 326112"/>
                <a:gd name="connsiteY39" fmla="*/ 257085 h 271759"/>
                <a:gd name="connsiteX40" fmla="*/ 143218 w 326112"/>
                <a:gd name="connsiteY40" fmla="*/ 254367 h 271759"/>
                <a:gd name="connsiteX41" fmla="*/ 131804 w 326112"/>
                <a:gd name="connsiteY41" fmla="*/ 248117 h 271759"/>
                <a:gd name="connsiteX42" fmla="*/ 104628 w 326112"/>
                <a:gd name="connsiteY42" fmla="*/ 225289 h 271759"/>
                <a:gd name="connsiteX43" fmla="*/ 96475 w 326112"/>
                <a:gd name="connsiteY43" fmla="*/ 214962 h 271759"/>
                <a:gd name="connsiteX44" fmla="*/ 91583 w 326112"/>
                <a:gd name="connsiteY44" fmla="*/ 202733 h 271759"/>
                <a:gd name="connsiteX45" fmla="*/ 85333 w 326112"/>
                <a:gd name="connsiteY45" fmla="*/ 167676 h 271759"/>
                <a:gd name="connsiteX46" fmla="*/ 85604 w 326112"/>
                <a:gd name="connsiteY46" fmla="*/ 154631 h 271759"/>
                <a:gd name="connsiteX47" fmla="*/ 89681 w 326112"/>
                <a:gd name="connsiteY47" fmla="*/ 142130 h 271759"/>
                <a:gd name="connsiteX48" fmla="*/ 107617 w 326112"/>
                <a:gd name="connsiteY48" fmla="*/ 111150 h 271759"/>
                <a:gd name="connsiteX49" fmla="*/ 116313 w 326112"/>
                <a:gd name="connsiteY49" fmla="*/ 101366 h 271759"/>
                <a:gd name="connsiteX50" fmla="*/ 127455 w 326112"/>
                <a:gd name="connsiteY50" fmla="*/ 94572 h 271759"/>
                <a:gd name="connsiteX51" fmla="*/ 160882 w 326112"/>
                <a:gd name="connsiteY51" fmla="*/ 82343 h 271759"/>
                <a:gd name="connsiteX52" fmla="*/ 173655 w 326112"/>
                <a:gd name="connsiteY52" fmla="*/ 80441 h 271759"/>
                <a:gd name="connsiteX53" fmla="*/ 186427 w 326112"/>
                <a:gd name="connsiteY53" fmla="*/ 82343 h 271759"/>
                <a:gd name="connsiteX54" fmla="*/ 219854 w 326112"/>
                <a:gd name="connsiteY54" fmla="*/ 94572 h 271759"/>
                <a:gd name="connsiteX55" fmla="*/ 230996 w 326112"/>
                <a:gd name="connsiteY55" fmla="*/ 101366 h 271759"/>
                <a:gd name="connsiteX56" fmla="*/ 239692 w 326112"/>
                <a:gd name="connsiteY56" fmla="*/ 111150 h 271759"/>
                <a:gd name="connsiteX57" fmla="*/ 257628 w 326112"/>
                <a:gd name="connsiteY57" fmla="*/ 142130 h 271759"/>
                <a:gd name="connsiteX58" fmla="*/ 261705 w 326112"/>
                <a:gd name="connsiteY58" fmla="*/ 154359 h 271759"/>
                <a:gd name="connsiteX59" fmla="*/ 261977 w 326112"/>
                <a:gd name="connsiteY59" fmla="*/ 167676 h 271759"/>
                <a:gd name="connsiteX60" fmla="*/ 255998 w 326112"/>
                <a:gd name="connsiteY60" fmla="*/ 202733 h 27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6112" h="271759">
                  <a:moveTo>
                    <a:pt x="347581" y="174470"/>
                  </a:moveTo>
                  <a:lnTo>
                    <a:pt x="335624" y="106530"/>
                  </a:lnTo>
                  <a:lnTo>
                    <a:pt x="301654" y="106530"/>
                  </a:lnTo>
                  <a:cubicBezTo>
                    <a:pt x="298936" y="101095"/>
                    <a:pt x="295947" y="96203"/>
                    <a:pt x="292686" y="91311"/>
                  </a:cubicBezTo>
                  <a:lnTo>
                    <a:pt x="309806" y="61961"/>
                  </a:lnTo>
                  <a:lnTo>
                    <a:pt x="256813" y="17393"/>
                  </a:lnTo>
                  <a:lnTo>
                    <a:pt x="230724" y="39405"/>
                  </a:lnTo>
                  <a:cubicBezTo>
                    <a:pt x="225289" y="36959"/>
                    <a:pt x="219854" y="35057"/>
                    <a:pt x="214147" y="33426"/>
                  </a:cubicBezTo>
                  <a:lnTo>
                    <a:pt x="208168" y="0"/>
                  </a:lnTo>
                  <a:lnTo>
                    <a:pt x="139141" y="0"/>
                  </a:lnTo>
                  <a:lnTo>
                    <a:pt x="133162" y="33426"/>
                  </a:lnTo>
                  <a:cubicBezTo>
                    <a:pt x="127455" y="35057"/>
                    <a:pt x="122020" y="37231"/>
                    <a:pt x="116585" y="39405"/>
                  </a:cubicBezTo>
                  <a:lnTo>
                    <a:pt x="90496" y="17393"/>
                  </a:lnTo>
                  <a:lnTo>
                    <a:pt x="37503" y="61961"/>
                  </a:lnTo>
                  <a:lnTo>
                    <a:pt x="54624" y="91311"/>
                  </a:lnTo>
                  <a:cubicBezTo>
                    <a:pt x="51363" y="96203"/>
                    <a:pt x="48373" y="101366"/>
                    <a:pt x="45656" y="106802"/>
                  </a:cubicBezTo>
                  <a:lnTo>
                    <a:pt x="11957" y="106802"/>
                  </a:lnTo>
                  <a:lnTo>
                    <a:pt x="0" y="174741"/>
                  </a:lnTo>
                  <a:lnTo>
                    <a:pt x="32068" y="186427"/>
                  </a:lnTo>
                  <a:cubicBezTo>
                    <a:pt x="32611" y="192406"/>
                    <a:pt x="33698" y="198113"/>
                    <a:pt x="35057" y="203820"/>
                  </a:cubicBezTo>
                  <a:lnTo>
                    <a:pt x="8968" y="225561"/>
                  </a:lnTo>
                  <a:lnTo>
                    <a:pt x="43482" y="285348"/>
                  </a:lnTo>
                  <a:lnTo>
                    <a:pt x="75549" y="273662"/>
                  </a:lnTo>
                  <a:cubicBezTo>
                    <a:pt x="79897" y="277738"/>
                    <a:pt x="84246" y="281543"/>
                    <a:pt x="89137" y="285076"/>
                  </a:cubicBezTo>
                  <a:lnTo>
                    <a:pt x="88594" y="287793"/>
                  </a:lnTo>
                  <a:lnTo>
                    <a:pt x="259259" y="287793"/>
                  </a:lnTo>
                  <a:lnTo>
                    <a:pt x="258716" y="285076"/>
                  </a:lnTo>
                  <a:cubicBezTo>
                    <a:pt x="263335" y="281543"/>
                    <a:pt x="267955" y="277738"/>
                    <a:pt x="272304" y="273662"/>
                  </a:cubicBezTo>
                  <a:lnTo>
                    <a:pt x="304371" y="285348"/>
                  </a:lnTo>
                  <a:lnTo>
                    <a:pt x="338885" y="225561"/>
                  </a:lnTo>
                  <a:lnTo>
                    <a:pt x="312796" y="203820"/>
                  </a:lnTo>
                  <a:cubicBezTo>
                    <a:pt x="314155" y="198113"/>
                    <a:pt x="315242" y="192134"/>
                    <a:pt x="315785" y="186427"/>
                  </a:cubicBezTo>
                  <a:lnTo>
                    <a:pt x="347581" y="174470"/>
                  </a:lnTo>
                  <a:close/>
                  <a:moveTo>
                    <a:pt x="255998" y="202733"/>
                  </a:moveTo>
                  <a:lnTo>
                    <a:pt x="251106" y="214962"/>
                  </a:lnTo>
                  <a:lnTo>
                    <a:pt x="242953" y="225017"/>
                  </a:lnTo>
                  <a:cubicBezTo>
                    <a:pt x="235344" y="234529"/>
                    <a:pt x="226104" y="242138"/>
                    <a:pt x="215506" y="247845"/>
                  </a:cubicBezTo>
                  <a:lnTo>
                    <a:pt x="204364" y="254367"/>
                  </a:lnTo>
                  <a:lnTo>
                    <a:pt x="191591" y="257085"/>
                  </a:lnTo>
                  <a:cubicBezTo>
                    <a:pt x="179905" y="259530"/>
                    <a:pt x="167676" y="259530"/>
                    <a:pt x="155990" y="257085"/>
                  </a:cubicBezTo>
                  <a:lnTo>
                    <a:pt x="143218" y="254367"/>
                  </a:lnTo>
                  <a:lnTo>
                    <a:pt x="131804" y="248117"/>
                  </a:lnTo>
                  <a:cubicBezTo>
                    <a:pt x="121205" y="242410"/>
                    <a:pt x="111965" y="234529"/>
                    <a:pt x="104628" y="225289"/>
                  </a:cubicBezTo>
                  <a:lnTo>
                    <a:pt x="96475" y="214962"/>
                  </a:lnTo>
                  <a:lnTo>
                    <a:pt x="91583" y="202733"/>
                  </a:lnTo>
                  <a:cubicBezTo>
                    <a:pt x="87235" y="191591"/>
                    <a:pt x="85061" y="179633"/>
                    <a:pt x="85333" y="167676"/>
                  </a:cubicBezTo>
                  <a:lnTo>
                    <a:pt x="85604" y="154631"/>
                  </a:lnTo>
                  <a:lnTo>
                    <a:pt x="89681" y="142130"/>
                  </a:lnTo>
                  <a:cubicBezTo>
                    <a:pt x="93485" y="130716"/>
                    <a:pt x="99464" y="120390"/>
                    <a:pt x="107617" y="111150"/>
                  </a:cubicBezTo>
                  <a:lnTo>
                    <a:pt x="116313" y="101366"/>
                  </a:lnTo>
                  <a:lnTo>
                    <a:pt x="127455" y="94572"/>
                  </a:lnTo>
                  <a:cubicBezTo>
                    <a:pt x="137782" y="88322"/>
                    <a:pt x="148924" y="84245"/>
                    <a:pt x="160882" y="82343"/>
                  </a:cubicBezTo>
                  <a:lnTo>
                    <a:pt x="173655" y="80441"/>
                  </a:lnTo>
                  <a:lnTo>
                    <a:pt x="186427" y="82343"/>
                  </a:lnTo>
                  <a:cubicBezTo>
                    <a:pt x="198385" y="83974"/>
                    <a:pt x="209527" y="88322"/>
                    <a:pt x="219854" y="94572"/>
                  </a:cubicBezTo>
                  <a:lnTo>
                    <a:pt x="230996" y="101366"/>
                  </a:lnTo>
                  <a:lnTo>
                    <a:pt x="239692" y="111150"/>
                  </a:lnTo>
                  <a:cubicBezTo>
                    <a:pt x="247845" y="120118"/>
                    <a:pt x="253824" y="130716"/>
                    <a:pt x="257628" y="142130"/>
                  </a:cubicBezTo>
                  <a:lnTo>
                    <a:pt x="261705" y="154359"/>
                  </a:lnTo>
                  <a:lnTo>
                    <a:pt x="261977" y="167676"/>
                  </a:lnTo>
                  <a:cubicBezTo>
                    <a:pt x="262520" y="179633"/>
                    <a:pt x="260346" y="191591"/>
                    <a:pt x="255998" y="202733"/>
                  </a:cubicBezTo>
                  <a:close/>
                </a:path>
              </a:pathLst>
            </a:custGeom>
            <a:grpFill/>
            <a:ln w="26874" cap="flat">
              <a:noFill/>
              <a:prstDash val="solid"/>
              <a:miter/>
            </a:ln>
          </p:spPr>
          <p:txBody>
            <a:bodyPr rtlCol="0" anchor="ctr"/>
            <a:lstStyle/>
            <a:p>
              <a:endParaRPr lang="en-GB" dirty="0"/>
            </a:p>
          </p:txBody>
        </p:sp>
      </p:grpSp>
      <p:grpSp>
        <p:nvGrpSpPr>
          <p:cNvPr id="72" name="Group 71">
            <a:extLst>
              <a:ext uri="{FF2B5EF4-FFF2-40B4-BE49-F238E27FC236}">
                <a16:creationId xmlns:a16="http://schemas.microsoft.com/office/drawing/2014/main" id="{8788222A-CDFE-4623-888C-480B5F57F1FC}"/>
              </a:ext>
            </a:extLst>
          </p:cNvPr>
          <p:cNvGrpSpPr/>
          <p:nvPr/>
        </p:nvGrpSpPr>
        <p:grpSpPr>
          <a:xfrm>
            <a:off x="5115676" y="926052"/>
            <a:ext cx="571485" cy="451832"/>
            <a:chOff x="4902839" y="921581"/>
            <a:chExt cx="869630" cy="625049"/>
          </a:xfrm>
          <a:solidFill>
            <a:schemeClr val="accent1"/>
          </a:solidFill>
        </p:grpSpPr>
        <p:sp>
          <p:nvSpPr>
            <p:cNvPr id="73" name="Freeform: Shape 72">
              <a:extLst>
                <a:ext uri="{FF2B5EF4-FFF2-40B4-BE49-F238E27FC236}">
                  <a16:creationId xmlns:a16="http://schemas.microsoft.com/office/drawing/2014/main" id="{2FF14211-CC77-44C8-8A33-5F6BA0572FD7}"/>
                </a:ext>
              </a:extLst>
            </p:cNvPr>
            <p:cNvSpPr/>
            <p:nvPr/>
          </p:nvSpPr>
          <p:spPr>
            <a:xfrm>
              <a:off x="5120247" y="1274870"/>
              <a:ext cx="434815" cy="271760"/>
            </a:xfrm>
            <a:custGeom>
              <a:avLst/>
              <a:gdLst>
                <a:gd name="connsiteX0" fmla="*/ 434815 w 434815"/>
                <a:gd name="connsiteY0" fmla="*/ 271760 h 271760"/>
                <a:gd name="connsiteX1" fmla="*/ 380463 w 434815"/>
                <a:gd name="connsiteY1" fmla="*/ 271760 h 271760"/>
                <a:gd name="connsiteX2" fmla="*/ 380463 w 434815"/>
                <a:gd name="connsiteY2" fmla="*/ 54352 h 271760"/>
                <a:gd name="connsiteX3" fmla="*/ 54352 w 434815"/>
                <a:gd name="connsiteY3" fmla="*/ 54352 h 271760"/>
                <a:gd name="connsiteX4" fmla="*/ 54352 w 434815"/>
                <a:gd name="connsiteY4" fmla="*/ 271760 h 271760"/>
                <a:gd name="connsiteX5" fmla="*/ 0 w 434815"/>
                <a:gd name="connsiteY5" fmla="*/ 271760 h 271760"/>
                <a:gd name="connsiteX6" fmla="*/ 0 w 434815"/>
                <a:gd name="connsiteY6" fmla="*/ 0 h 271760"/>
                <a:gd name="connsiteX7" fmla="*/ 434815 w 434815"/>
                <a:gd name="connsiteY7" fmla="*/ 0 h 27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815" h="271760">
                  <a:moveTo>
                    <a:pt x="434815" y="271760"/>
                  </a:moveTo>
                  <a:lnTo>
                    <a:pt x="380463" y="271760"/>
                  </a:lnTo>
                  <a:lnTo>
                    <a:pt x="380463" y="54352"/>
                  </a:lnTo>
                  <a:lnTo>
                    <a:pt x="54352" y="54352"/>
                  </a:lnTo>
                  <a:lnTo>
                    <a:pt x="54352" y="271760"/>
                  </a:lnTo>
                  <a:lnTo>
                    <a:pt x="0" y="271760"/>
                  </a:lnTo>
                  <a:lnTo>
                    <a:pt x="0" y="0"/>
                  </a:lnTo>
                  <a:lnTo>
                    <a:pt x="434815" y="0"/>
                  </a:lnTo>
                  <a:close/>
                </a:path>
              </a:pathLst>
            </a:custGeom>
            <a:grpFill/>
            <a:ln w="27087" cap="flat">
              <a:noFill/>
              <a:prstDash val="solid"/>
              <a:miter/>
            </a:ln>
          </p:spPr>
          <p:txBody>
            <a:bodyPr rtlCol="0" anchor="ctr"/>
            <a:lstStyle/>
            <a:p>
              <a:endParaRPr lang="en-GB" dirty="0"/>
            </a:p>
          </p:txBody>
        </p:sp>
        <p:sp>
          <p:nvSpPr>
            <p:cNvPr id="74" name="Freeform: Shape 73">
              <a:extLst>
                <a:ext uri="{FF2B5EF4-FFF2-40B4-BE49-F238E27FC236}">
                  <a16:creationId xmlns:a16="http://schemas.microsoft.com/office/drawing/2014/main" id="{E70C59CA-421A-4439-AA05-29C989070702}"/>
                </a:ext>
              </a:extLst>
            </p:cNvPr>
            <p:cNvSpPr/>
            <p:nvPr/>
          </p:nvSpPr>
          <p:spPr>
            <a:xfrm>
              <a:off x="5216993" y="951203"/>
              <a:ext cx="217408" cy="217408"/>
            </a:xfrm>
            <a:custGeom>
              <a:avLst/>
              <a:gdLst>
                <a:gd name="connsiteX0" fmla="*/ 120661 w 217407"/>
                <a:gd name="connsiteY0" fmla="*/ 241052 h 217408"/>
                <a:gd name="connsiteX1" fmla="*/ 0 w 217407"/>
                <a:gd name="connsiteY1" fmla="*/ 120390 h 217408"/>
                <a:gd name="connsiteX2" fmla="*/ 120661 w 217407"/>
                <a:gd name="connsiteY2" fmla="*/ 0 h 217408"/>
                <a:gd name="connsiteX3" fmla="*/ 241322 w 217407"/>
                <a:gd name="connsiteY3" fmla="*/ 120662 h 217408"/>
                <a:gd name="connsiteX4" fmla="*/ 120661 w 217407"/>
                <a:gd name="connsiteY4" fmla="*/ 241052 h 217408"/>
                <a:gd name="connsiteX5" fmla="*/ 120661 w 217407"/>
                <a:gd name="connsiteY5" fmla="*/ 54352 h 217408"/>
                <a:gd name="connsiteX6" fmla="*/ 54352 w 217407"/>
                <a:gd name="connsiteY6" fmla="*/ 120662 h 217408"/>
                <a:gd name="connsiteX7" fmla="*/ 120661 w 217407"/>
                <a:gd name="connsiteY7" fmla="*/ 186971 h 217408"/>
                <a:gd name="connsiteX8" fmla="*/ 186970 w 217407"/>
                <a:gd name="connsiteY8" fmla="*/ 120662 h 217408"/>
                <a:gd name="connsiteX9" fmla="*/ 120661 w 217407"/>
                <a:gd name="connsiteY9" fmla="*/ 54352 h 21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407" h="217408">
                  <a:moveTo>
                    <a:pt x="120661" y="241052"/>
                  </a:moveTo>
                  <a:cubicBezTo>
                    <a:pt x="54080" y="241052"/>
                    <a:pt x="0" y="186971"/>
                    <a:pt x="0" y="120390"/>
                  </a:cubicBezTo>
                  <a:cubicBezTo>
                    <a:pt x="0" y="53809"/>
                    <a:pt x="54080" y="0"/>
                    <a:pt x="120661" y="0"/>
                  </a:cubicBezTo>
                  <a:cubicBezTo>
                    <a:pt x="187242" y="0"/>
                    <a:pt x="241322" y="54080"/>
                    <a:pt x="241322" y="120662"/>
                  </a:cubicBezTo>
                  <a:cubicBezTo>
                    <a:pt x="241322" y="187243"/>
                    <a:pt x="187242" y="241052"/>
                    <a:pt x="120661" y="241052"/>
                  </a:cubicBezTo>
                  <a:close/>
                  <a:moveTo>
                    <a:pt x="120661" y="54352"/>
                  </a:moveTo>
                  <a:cubicBezTo>
                    <a:pt x="84245" y="54352"/>
                    <a:pt x="54352" y="83974"/>
                    <a:pt x="54352" y="120662"/>
                  </a:cubicBezTo>
                  <a:cubicBezTo>
                    <a:pt x="54352" y="157078"/>
                    <a:pt x="83974" y="186971"/>
                    <a:pt x="120661" y="186971"/>
                  </a:cubicBezTo>
                  <a:cubicBezTo>
                    <a:pt x="157349" y="186971"/>
                    <a:pt x="186970" y="157349"/>
                    <a:pt x="186970" y="120662"/>
                  </a:cubicBezTo>
                  <a:cubicBezTo>
                    <a:pt x="186970" y="83974"/>
                    <a:pt x="157077" y="54352"/>
                    <a:pt x="120661" y="54352"/>
                  </a:cubicBezTo>
                  <a:close/>
                </a:path>
              </a:pathLst>
            </a:custGeom>
            <a:grpFill/>
            <a:ln w="27087" cap="flat">
              <a:noFill/>
              <a:prstDash val="solid"/>
              <a:miter/>
            </a:ln>
          </p:spPr>
          <p:txBody>
            <a:bodyPr rtlCol="0" anchor="ctr"/>
            <a:lstStyle/>
            <a:p>
              <a:endParaRPr lang="en-GB" dirty="0"/>
            </a:p>
          </p:txBody>
        </p:sp>
        <p:sp>
          <p:nvSpPr>
            <p:cNvPr id="75" name="Freeform: Shape 74">
              <a:extLst>
                <a:ext uri="{FF2B5EF4-FFF2-40B4-BE49-F238E27FC236}">
                  <a16:creationId xmlns:a16="http://schemas.microsoft.com/office/drawing/2014/main" id="{8309C97D-36C5-4BFC-A62D-245452C7E0DD}"/>
                </a:ext>
              </a:extLst>
            </p:cNvPr>
            <p:cNvSpPr/>
            <p:nvPr/>
          </p:nvSpPr>
          <p:spPr>
            <a:xfrm>
              <a:off x="4977301" y="921581"/>
              <a:ext cx="163056" cy="163056"/>
            </a:xfrm>
            <a:custGeom>
              <a:avLst/>
              <a:gdLst>
                <a:gd name="connsiteX0" fmla="*/ 88594 w 163055"/>
                <a:gd name="connsiteY0" fmla="*/ 177460 h 163056"/>
                <a:gd name="connsiteX1" fmla="*/ 0 w 163055"/>
                <a:gd name="connsiteY1" fmla="*/ 88866 h 163056"/>
                <a:gd name="connsiteX2" fmla="*/ 88594 w 163055"/>
                <a:gd name="connsiteY2" fmla="*/ 0 h 163056"/>
                <a:gd name="connsiteX3" fmla="*/ 177187 w 163055"/>
                <a:gd name="connsiteY3" fmla="*/ 88594 h 163056"/>
                <a:gd name="connsiteX4" fmla="*/ 88594 w 163055"/>
                <a:gd name="connsiteY4" fmla="*/ 177460 h 163056"/>
                <a:gd name="connsiteX5" fmla="*/ 88594 w 163055"/>
                <a:gd name="connsiteY5" fmla="*/ 54352 h 163056"/>
                <a:gd name="connsiteX6" fmla="*/ 54352 w 163055"/>
                <a:gd name="connsiteY6" fmla="*/ 88594 h 163056"/>
                <a:gd name="connsiteX7" fmla="*/ 88594 w 163055"/>
                <a:gd name="connsiteY7" fmla="*/ 123107 h 163056"/>
                <a:gd name="connsiteX8" fmla="*/ 122835 w 163055"/>
                <a:gd name="connsiteY8" fmla="*/ 88866 h 163056"/>
                <a:gd name="connsiteX9" fmla="*/ 88594 w 163055"/>
                <a:gd name="connsiteY9" fmla="*/ 54352 h 1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55" h="163056">
                  <a:moveTo>
                    <a:pt x="88594" y="177460"/>
                  </a:moveTo>
                  <a:cubicBezTo>
                    <a:pt x="39677" y="177460"/>
                    <a:pt x="0" y="137783"/>
                    <a:pt x="0" y="88866"/>
                  </a:cubicBezTo>
                  <a:cubicBezTo>
                    <a:pt x="0" y="39949"/>
                    <a:pt x="39677" y="0"/>
                    <a:pt x="88594" y="0"/>
                  </a:cubicBezTo>
                  <a:cubicBezTo>
                    <a:pt x="137510" y="0"/>
                    <a:pt x="177187" y="39677"/>
                    <a:pt x="177187" y="88594"/>
                  </a:cubicBezTo>
                  <a:cubicBezTo>
                    <a:pt x="177187" y="137511"/>
                    <a:pt x="137510" y="177460"/>
                    <a:pt x="88594" y="177460"/>
                  </a:cubicBezTo>
                  <a:close/>
                  <a:moveTo>
                    <a:pt x="88594" y="54352"/>
                  </a:moveTo>
                  <a:cubicBezTo>
                    <a:pt x="69570" y="54352"/>
                    <a:pt x="54352" y="69842"/>
                    <a:pt x="54352" y="88594"/>
                  </a:cubicBezTo>
                  <a:cubicBezTo>
                    <a:pt x="54352" y="107345"/>
                    <a:pt x="69570" y="123107"/>
                    <a:pt x="88594" y="123107"/>
                  </a:cubicBezTo>
                  <a:cubicBezTo>
                    <a:pt x="107617" y="123107"/>
                    <a:pt x="122835" y="107617"/>
                    <a:pt x="122835" y="88866"/>
                  </a:cubicBezTo>
                  <a:cubicBezTo>
                    <a:pt x="122835" y="70114"/>
                    <a:pt x="107617" y="54352"/>
                    <a:pt x="88594" y="54352"/>
                  </a:cubicBezTo>
                  <a:close/>
                </a:path>
              </a:pathLst>
            </a:custGeom>
            <a:grpFill/>
            <a:ln w="27087" cap="flat">
              <a:noFill/>
              <a:prstDash val="solid"/>
              <a:miter/>
            </a:ln>
          </p:spPr>
          <p:txBody>
            <a:bodyPr rtlCol="0" anchor="ctr"/>
            <a:lstStyle/>
            <a:p>
              <a:endParaRPr lang="en-GB" dirty="0"/>
            </a:p>
          </p:txBody>
        </p:sp>
        <p:sp>
          <p:nvSpPr>
            <p:cNvPr id="76" name="Freeform: Shape 75">
              <a:extLst>
                <a:ext uri="{FF2B5EF4-FFF2-40B4-BE49-F238E27FC236}">
                  <a16:creationId xmlns:a16="http://schemas.microsoft.com/office/drawing/2014/main" id="{7EBE73E9-E212-4CA2-9BC9-C1E0C31F4477}"/>
                </a:ext>
              </a:extLst>
            </p:cNvPr>
            <p:cNvSpPr/>
            <p:nvPr/>
          </p:nvSpPr>
          <p:spPr>
            <a:xfrm>
              <a:off x="5520820" y="921581"/>
              <a:ext cx="163056" cy="163056"/>
            </a:xfrm>
            <a:custGeom>
              <a:avLst/>
              <a:gdLst>
                <a:gd name="connsiteX0" fmla="*/ 88594 w 163055"/>
                <a:gd name="connsiteY0" fmla="*/ 177460 h 163056"/>
                <a:gd name="connsiteX1" fmla="*/ 0 w 163055"/>
                <a:gd name="connsiteY1" fmla="*/ 88866 h 163056"/>
                <a:gd name="connsiteX2" fmla="*/ 88594 w 163055"/>
                <a:gd name="connsiteY2" fmla="*/ 0 h 163056"/>
                <a:gd name="connsiteX3" fmla="*/ 177187 w 163055"/>
                <a:gd name="connsiteY3" fmla="*/ 88594 h 163056"/>
                <a:gd name="connsiteX4" fmla="*/ 88594 w 163055"/>
                <a:gd name="connsiteY4" fmla="*/ 177460 h 163056"/>
                <a:gd name="connsiteX5" fmla="*/ 88594 w 163055"/>
                <a:gd name="connsiteY5" fmla="*/ 54352 h 163056"/>
                <a:gd name="connsiteX6" fmla="*/ 54352 w 163055"/>
                <a:gd name="connsiteY6" fmla="*/ 88594 h 163056"/>
                <a:gd name="connsiteX7" fmla="*/ 88594 w 163055"/>
                <a:gd name="connsiteY7" fmla="*/ 123107 h 163056"/>
                <a:gd name="connsiteX8" fmla="*/ 122835 w 163055"/>
                <a:gd name="connsiteY8" fmla="*/ 88866 h 163056"/>
                <a:gd name="connsiteX9" fmla="*/ 88594 w 163055"/>
                <a:gd name="connsiteY9" fmla="*/ 54352 h 1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55" h="163056">
                  <a:moveTo>
                    <a:pt x="88594" y="177460"/>
                  </a:moveTo>
                  <a:cubicBezTo>
                    <a:pt x="39677" y="177460"/>
                    <a:pt x="0" y="137783"/>
                    <a:pt x="0" y="88866"/>
                  </a:cubicBezTo>
                  <a:cubicBezTo>
                    <a:pt x="0" y="39949"/>
                    <a:pt x="39677" y="0"/>
                    <a:pt x="88594" y="0"/>
                  </a:cubicBezTo>
                  <a:cubicBezTo>
                    <a:pt x="137510" y="0"/>
                    <a:pt x="177187" y="39677"/>
                    <a:pt x="177187" y="88594"/>
                  </a:cubicBezTo>
                  <a:cubicBezTo>
                    <a:pt x="177187" y="137511"/>
                    <a:pt x="137510" y="177460"/>
                    <a:pt x="88594" y="177460"/>
                  </a:cubicBezTo>
                  <a:close/>
                  <a:moveTo>
                    <a:pt x="88594" y="54352"/>
                  </a:moveTo>
                  <a:cubicBezTo>
                    <a:pt x="69570" y="54352"/>
                    <a:pt x="54352" y="69842"/>
                    <a:pt x="54352" y="88594"/>
                  </a:cubicBezTo>
                  <a:cubicBezTo>
                    <a:pt x="54352" y="107345"/>
                    <a:pt x="69570" y="123107"/>
                    <a:pt x="88594" y="123107"/>
                  </a:cubicBezTo>
                  <a:cubicBezTo>
                    <a:pt x="107617" y="123107"/>
                    <a:pt x="122835" y="107617"/>
                    <a:pt x="122835" y="88866"/>
                  </a:cubicBezTo>
                  <a:cubicBezTo>
                    <a:pt x="122835" y="70114"/>
                    <a:pt x="107617" y="54352"/>
                    <a:pt x="88594" y="54352"/>
                  </a:cubicBezTo>
                  <a:close/>
                </a:path>
              </a:pathLst>
            </a:custGeom>
            <a:grpFill/>
            <a:ln w="27087" cap="flat">
              <a:noFill/>
              <a:prstDash val="solid"/>
              <a:miter/>
            </a:ln>
          </p:spPr>
          <p:txBody>
            <a:bodyPr rtlCol="0" anchor="ctr"/>
            <a:lstStyle/>
            <a:p>
              <a:endParaRPr lang="en-GB" dirty="0"/>
            </a:p>
          </p:txBody>
        </p:sp>
        <p:sp>
          <p:nvSpPr>
            <p:cNvPr id="77" name="Freeform: Shape 76">
              <a:extLst>
                <a:ext uri="{FF2B5EF4-FFF2-40B4-BE49-F238E27FC236}">
                  <a16:creationId xmlns:a16="http://schemas.microsoft.com/office/drawing/2014/main" id="{55FF9DD5-755F-4215-9CC4-B8B0F48E98CF}"/>
                </a:ext>
              </a:extLst>
            </p:cNvPr>
            <p:cNvSpPr/>
            <p:nvPr/>
          </p:nvSpPr>
          <p:spPr>
            <a:xfrm>
              <a:off x="5446358" y="1166165"/>
              <a:ext cx="326111" cy="217408"/>
            </a:xfrm>
            <a:custGeom>
              <a:avLst/>
              <a:gdLst>
                <a:gd name="connsiteX0" fmla="*/ 272303 w 326111"/>
                <a:gd name="connsiteY0" fmla="*/ 0 h 217408"/>
                <a:gd name="connsiteX1" fmla="*/ 0 w 326111"/>
                <a:gd name="connsiteY1" fmla="*/ 0 h 217408"/>
                <a:gd name="connsiteX2" fmla="*/ 0 w 326111"/>
                <a:gd name="connsiteY2" fmla="*/ 81528 h 217408"/>
                <a:gd name="connsiteX3" fmla="*/ 54352 w 326111"/>
                <a:gd name="connsiteY3" fmla="*/ 81528 h 217408"/>
                <a:gd name="connsiteX4" fmla="*/ 54352 w 326111"/>
                <a:gd name="connsiteY4" fmla="*/ 54352 h 217408"/>
                <a:gd name="connsiteX5" fmla="*/ 271759 w 326111"/>
                <a:gd name="connsiteY5" fmla="*/ 54352 h 217408"/>
                <a:gd name="connsiteX6" fmla="*/ 271759 w 326111"/>
                <a:gd name="connsiteY6" fmla="*/ 217408 h 217408"/>
                <a:gd name="connsiteX7" fmla="*/ 326111 w 326111"/>
                <a:gd name="connsiteY7" fmla="*/ 217408 h 217408"/>
                <a:gd name="connsiteX8" fmla="*/ 326111 w 326111"/>
                <a:gd name="connsiteY8" fmla="*/ 53265 h 21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11" h="217408">
                  <a:moveTo>
                    <a:pt x="272303" y="0"/>
                  </a:moveTo>
                  <a:lnTo>
                    <a:pt x="0" y="0"/>
                  </a:lnTo>
                  <a:lnTo>
                    <a:pt x="0" y="81528"/>
                  </a:lnTo>
                  <a:lnTo>
                    <a:pt x="54352" y="81528"/>
                  </a:lnTo>
                  <a:lnTo>
                    <a:pt x="54352" y="54352"/>
                  </a:lnTo>
                  <a:lnTo>
                    <a:pt x="271759" y="54352"/>
                  </a:lnTo>
                  <a:lnTo>
                    <a:pt x="271759" y="217408"/>
                  </a:lnTo>
                  <a:lnTo>
                    <a:pt x="326111" y="217408"/>
                  </a:lnTo>
                  <a:lnTo>
                    <a:pt x="326111" y="53265"/>
                  </a:lnTo>
                  <a:close/>
                </a:path>
              </a:pathLst>
            </a:custGeom>
            <a:grpFill/>
            <a:ln w="27087" cap="flat">
              <a:noFill/>
              <a:prstDash val="solid"/>
              <a:miter/>
            </a:ln>
          </p:spPr>
          <p:txBody>
            <a:bodyPr rtlCol="0" anchor="ctr"/>
            <a:lstStyle/>
            <a:p>
              <a:endParaRPr lang="en-GB" dirty="0"/>
            </a:p>
          </p:txBody>
        </p:sp>
        <p:sp>
          <p:nvSpPr>
            <p:cNvPr id="78" name="Freeform: Shape 77">
              <a:extLst>
                <a:ext uri="{FF2B5EF4-FFF2-40B4-BE49-F238E27FC236}">
                  <a16:creationId xmlns:a16="http://schemas.microsoft.com/office/drawing/2014/main" id="{CFDB6A0B-246E-4C37-99BD-161ECC10E06C}"/>
                </a:ext>
              </a:extLst>
            </p:cNvPr>
            <p:cNvSpPr/>
            <p:nvPr/>
          </p:nvSpPr>
          <p:spPr>
            <a:xfrm>
              <a:off x="4902839" y="1166165"/>
              <a:ext cx="326111" cy="217408"/>
            </a:xfrm>
            <a:custGeom>
              <a:avLst/>
              <a:gdLst>
                <a:gd name="connsiteX0" fmla="*/ 54080 w 326111"/>
                <a:gd name="connsiteY0" fmla="*/ 0 h 217408"/>
                <a:gd name="connsiteX1" fmla="*/ 0 w 326111"/>
                <a:gd name="connsiteY1" fmla="*/ 54624 h 217408"/>
                <a:gd name="connsiteX2" fmla="*/ 0 w 326111"/>
                <a:gd name="connsiteY2" fmla="*/ 217408 h 217408"/>
                <a:gd name="connsiteX3" fmla="*/ 54352 w 326111"/>
                <a:gd name="connsiteY3" fmla="*/ 217408 h 217408"/>
                <a:gd name="connsiteX4" fmla="*/ 54352 w 326111"/>
                <a:gd name="connsiteY4" fmla="*/ 54352 h 217408"/>
                <a:gd name="connsiteX5" fmla="*/ 271759 w 326111"/>
                <a:gd name="connsiteY5" fmla="*/ 54352 h 217408"/>
                <a:gd name="connsiteX6" fmla="*/ 271759 w 326111"/>
                <a:gd name="connsiteY6" fmla="*/ 81528 h 217408"/>
                <a:gd name="connsiteX7" fmla="*/ 326111 w 326111"/>
                <a:gd name="connsiteY7" fmla="*/ 81528 h 217408"/>
                <a:gd name="connsiteX8" fmla="*/ 326111 w 326111"/>
                <a:gd name="connsiteY8" fmla="*/ 0 h 21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11" h="217408">
                  <a:moveTo>
                    <a:pt x="54080" y="0"/>
                  </a:moveTo>
                  <a:lnTo>
                    <a:pt x="0" y="54624"/>
                  </a:lnTo>
                  <a:lnTo>
                    <a:pt x="0" y="217408"/>
                  </a:lnTo>
                  <a:lnTo>
                    <a:pt x="54352" y="217408"/>
                  </a:lnTo>
                  <a:lnTo>
                    <a:pt x="54352" y="54352"/>
                  </a:lnTo>
                  <a:lnTo>
                    <a:pt x="271759" y="54352"/>
                  </a:lnTo>
                  <a:lnTo>
                    <a:pt x="271759" y="81528"/>
                  </a:lnTo>
                  <a:lnTo>
                    <a:pt x="326111" y="81528"/>
                  </a:lnTo>
                  <a:lnTo>
                    <a:pt x="326111" y="0"/>
                  </a:lnTo>
                  <a:close/>
                </a:path>
              </a:pathLst>
            </a:custGeom>
            <a:grpFill/>
            <a:ln w="27087" cap="flat">
              <a:noFill/>
              <a:prstDash val="solid"/>
              <a:miter/>
            </a:ln>
          </p:spPr>
          <p:txBody>
            <a:bodyPr rtlCol="0" anchor="ctr"/>
            <a:lstStyle/>
            <a:p>
              <a:endParaRPr lang="en-GB" dirty="0"/>
            </a:p>
          </p:txBody>
        </p:sp>
      </p:grpSp>
      <p:pic>
        <p:nvPicPr>
          <p:cNvPr id="79" name="Graphic 78">
            <a:extLst>
              <a:ext uri="{FF2B5EF4-FFF2-40B4-BE49-F238E27FC236}">
                <a16:creationId xmlns:a16="http://schemas.microsoft.com/office/drawing/2014/main" id="{970AB5FB-2883-49B6-ABEB-630D7898C5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12012" y="909072"/>
            <a:ext cx="490367" cy="490367"/>
          </a:xfrm>
          <a:prstGeom prst="rect">
            <a:avLst/>
          </a:prstGeom>
        </p:spPr>
      </p:pic>
      <p:sp>
        <p:nvSpPr>
          <p:cNvPr id="7" name="TextBox 6">
            <a:extLst>
              <a:ext uri="{FF2B5EF4-FFF2-40B4-BE49-F238E27FC236}">
                <a16:creationId xmlns:a16="http://schemas.microsoft.com/office/drawing/2014/main" id="{2F1FDC5F-5096-4684-A64E-3B1583F40D10}"/>
              </a:ext>
            </a:extLst>
          </p:cNvPr>
          <p:cNvSpPr txBox="1"/>
          <p:nvPr/>
        </p:nvSpPr>
        <p:spPr>
          <a:xfrm>
            <a:off x="3897496" y="1802082"/>
            <a:ext cx="1864714" cy="3988784"/>
          </a:xfrm>
          <a:prstGeom prst="rect">
            <a:avLst/>
          </a:prstGeom>
          <a:noFill/>
        </p:spPr>
        <p:txBody>
          <a:bodyPr wrap="square" lIns="0" tIns="0" rIns="0" bIns="0" rtlCol="0">
            <a:spAutoFit/>
          </a:bodyPr>
          <a:lstStyle/>
          <a:p>
            <a:pPr algn="l">
              <a:lnSpc>
                <a:spcPct val="90000"/>
              </a:lnSpc>
            </a:pPr>
            <a:r>
              <a:rPr lang="en-GB" sz="1200" dirty="0"/>
              <a:t>CXOs support Diversity &amp; Inclusion (D&amp;I), but the supplier diversity vision is not set-out yet and there is no business case </a:t>
            </a:r>
            <a:br>
              <a:rPr lang="en-GB" sz="1200" dirty="0"/>
            </a:br>
            <a:br>
              <a:rPr lang="en-GB" sz="1200" dirty="0"/>
            </a:br>
            <a:endParaRPr lang="en-GB" sz="1200" dirty="0"/>
          </a:p>
          <a:p>
            <a:pPr algn="l">
              <a:lnSpc>
                <a:spcPct val="90000"/>
              </a:lnSpc>
            </a:pPr>
            <a:endParaRPr lang="en-GB" sz="1200" dirty="0"/>
          </a:p>
          <a:p>
            <a:pPr algn="l">
              <a:lnSpc>
                <a:spcPct val="90000"/>
              </a:lnSpc>
            </a:pPr>
            <a:endParaRPr lang="en-GB" sz="1200" dirty="0"/>
          </a:p>
          <a:p>
            <a:pPr algn="l">
              <a:lnSpc>
                <a:spcPct val="90000"/>
              </a:lnSpc>
            </a:pPr>
            <a:r>
              <a:rPr lang="en-GB" sz="1200" dirty="0"/>
              <a:t>No formal requirements for increasing diversity in supply chains, and no data collection on diverse suppliers </a:t>
            </a:r>
            <a:br>
              <a:rPr lang="en-GB" sz="1200" dirty="0"/>
            </a:br>
            <a:br>
              <a:rPr lang="en-GB" sz="1200" dirty="0"/>
            </a:br>
            <a:br>
              <a:rPr lang="en-GB" sz="1200" dirty="0"/>
            </a:br>
            <a:endParaRPr lang="en-GB" sz="1200" dirty="0"/>
          </a:p>
          <a:p>
            <a:pPr algn="l">
              <a:lnSpc>
                <a:spcPct val="90000"/>
              </a:lnSpc>
            </a:pPr>
            <a:endParaRPr lang="en-GB" sz="1200" dirty="0"/>
          </a:p>
          <a:p>
            <a:pPr algn="l">
              <a:lnSpc>
                <a:spcPct val="90000"/>
              </a:lnSpc>
            </a:pPr>
            <a:endParaRPr lang="en-GB" sz="1200" dirty="0"/>
          </a:p>
          <a:p>
            <a:pPr algn="l">
              <a:lnSpc>
                <a:spcPct val="90000"/>
              </a:lnSpc>
            </a:pPr>
            <a:endParaRPr lang="en-GB" sz="1200" dirty="0"/>
          </a:p>
          <a:p>
            <a:pPr algn="l">
              <a:lnSpc>
                <a:spcPct val="90000"/>
              </a:lnSpc>
            </a:pPr>
            <a:endParaRPr lang="en-GB" sz="1200" dirty="0"/>
          </a:p>
          <a:p>
            <a:pPr algn="l">
              <a:lnSpc>
                <a:spcPct val="90000"/>
              </a:lnSpc>
            </a:pPr>
            <a:r>
              <a:rPr lang="en-GB" sz="1200" dirty="0"/>
              <a:t>General D&amp;I training available – focus on supply chains not included yet </a:t>
            </a:r>
          </a:p>
        </p:txBody>
      </p:sp>
      <p:sp>
        <p:nvSpPr>
          <p:cNvPr id="36" name="TextBox 35">
            <a:extLst>
              <a:ext uri="{FF2B5EF4-FFF2-40B4-BE49-F238E27FC236}">
                <a16:creationId xmlns:a16="http://schemas.microsoft.com/office/drawing/2014/main" id="{B37DAE62-85DF-4C23-A811-F1D68D4A481B}"/>
              </a:ext>
            </a:extLst>
          </p:cNvPr>
          <p:cNvSpPr txBox="1"/>
          <p:nvPr/>
        </p:nvSpPr>
        <p:spPr>
          <a:xfrm>
            <a:off x="5940288" y="1802082"/>
            <a:ext cx="1982154" cy="4487382"/>
          </a:xfrm>
          <a:prstGeom prst="rect">
            <a:avLst/>
          </a:prstGeom>
          <a:noFill/>
        </p:spPr>
        <p:txBody>
          <a:bodyPr wrap="square" lIns="0" tIns="0" rIns="0" bIns="0" rtlCol="0">
            <a:spAutoFit/>
          </a:bodyPr>
          <a:lstStyle/>
          <a:p>
            <a:pPr algn="l">
              <a:lnSpc>
                <a:spcPct val="90000"/>
              </a:lnSpc>
            </a:pPr>
            <a:r>
              <a:rPr lang="en-GB" sz="1200" dirty="0"/>
              <a:t>Supplier diversity vision and qualitative business case are in place</a:t>
            </a:r>
            <a:br>
              <a:rPr lang="en-GB" sz="1200" dirty="0"/>
            </a:br>
            <a:br>
              <a:rPr lang="en-GB" sz="1200" dirty="0"/>
            </a:br>
            <a:br>
              <a:rPr lang="en-GB" sz="1200" dirty="0"/>
            </a:br>
            <a:endParaRPr lang="en-GB" sz="1200" dirty="0"/>
          </a:p>
          <a:p>
            <a:pPr algn="l">
              <a:lnSpc>
                <a:spcPct val="90000"/>
              </a:lnSpc>
            </a:pPr>
            <a:br>
              <a:rPr lang="en-GB" sz="1200" dirty="0"/>
            </a:br>
            <a:endParaRPr lang="en-GB" sz="1200" dirty="0"/>
          </a:p>
          <a:p>
            <a:pPr algn="l">
              <a:lnSpc>
                <a:spcPct val="90000"/>
              </a:lnSpc>
            </a:pPr>
            <a:endParaRPr lang="en-GB" sz="1200" dirty="0"/>
          </a:p>
          <a:p>
            <a:pPr algn="l">
              <a:lnSpc>
                <a:spcPct val="90000"/>
              </a:lnSpc>
            </a:pPr>
            <a:r>
              <a:rPr lang="en-GB" sz="1200" dirty="0"/>
              <a:t>Requirements for increasing diversity in supply chains not fully embedded;</a:t>
            </a:r>
          </a:p>
          <a:p>
            <a:pPr algn="l">
              <a:lnSpc>
                <a:spcPct val="90000"/>
              </a:lnSpc>
            </a:pPr>
            <a:r>
              <a:rPr lang="en-GB" sz="1200" dirty="0"/>
              <a:t>Limited data collection on diverse suppliers </a:t>
            </a:r>
          </a:p>
          <a:p>
            <a:pPr algn="l">
              <a:lnSpc>
                <a:spcPct val="90000"/>
              </a:lnSpc>
            </a:pPr>
            <a:br>
              <a:rPr lang="en-GB" sz="1200" dirty="0"/>
            </a:br>
            <a:endParaRPr lang="en-GB" sz="1200" dirty="0"/>
          </a:p>
          <a:p>
            <a:pPr algn="l">
              <a:lnSpc>
                <a:spcPct val="90000"/>
              </a:lnSpc>
            </a:pPr>
            <a:endParaRPr lang="en-GB" sz="1200" dirty="0"/>
          </a:p>
          <a:p>
            <a:pPr algn="l">
              <a:lnSpc>
                <a:spcPct val="90000"/>
              </a:lnSpc>
            </a:pPr>
            <a:endParaRPr lang="en-GB" sz="1200" dirty="0"/>
          </a:p>
          <a:p>
            <a:pPr algn="l">
              <a:lnSpc>
                <a:spcPct val="90000"/>
              </a:lnSpc>
            </a:pPr>
            <a:endParaRPr lang="en-GB" sz="1200" dirty="0"/>
          </a:p>
          <a:p>
            <a:pPr algn="l">
              <a:lnSpc>
                <a:spcPct val="90000"/>
              </a:lnSpc>
            </a:pPr>
            <a:br>
              <a:rPr lang="en-GB" sz="1200" dirty="0"/>
            </a:br>
            <a:endParaRPr lang="en-GB" sz="1200" dirty="0"/>
          </a:p>
          <a:p>
            <a:pPr algn="l">
              <a:lnSpc>
                <a:spcPct val="90000"/>
              </a:lnSpc>
            </a:pPr>
            <a:r>
              <a:rPr lang="en-GB" sz="1200" dirty="0"/>
              <a:t>Diversity in supply chains included in general D&amp;I training; </a:t>
            </a:r>
          </a:p>
          <a:p>
            <a:pPr algn="l">
              <a:lnSpc>
                <a:spcPct val="90000"/>
              </a:lnSpc>
            </a:pPr>
            <a:r>
              <a:rPr lang="en-GB" sz="1200" dirty="0"/>
              <a:t>Modest ad-hoc bonus linked to performance on diversity  </a:t>
            </a:r>
          </a:p>
        </p:txBody>
      </p:sp>
      <p:sp>
        <p:nvSpPr>
          <p:cNvPr id="37" name="TextBox 36">
            <a:extLst>
              <a:ext uri="{FF2B5EF4-FFF2-40B4-BE49-F238E27FC236}">
                <a16:creationId xmlns:a16="http://schemas.microsoft.com/office/drawing/2014/main" id="{909DA726-7854-424D-9DCC-0D58E7ED23FF}"/>
              </a:ext>
            </a:extLst>
          </p:cNvPr>
          <p:cNvSpPr txBox="1"/>
          <p:nvPr/>
        </p:nvSpPr>
        <p:spPr>
          <a:xfrm>
            <a:off x="8100520" y="1802082"/>
            <a:ext cx="1898534" cy="4321183"/>
          </a:xfrm>
          <a:prstGeom prst="rect">
            <a:avLst/>
          </a:prstGeom>
          <a:noFill/>
        </p:spPr>
        <p:txBody>
          <a:bodyPr wrap="square" lIns="0" tIns="0" rIns="0" bIns="0" rtlCol="0">
            <a:spAutoFit/>
          </a:bodyPr>
          <a:lstStyle/>
          <a:p>
            <a:pPr algn="l">
              <a:lnSpc>
                <a:spcPct val="90000"/>
              </a:lnSpc>
            </a:pPr>
            <a:r>
              <a:rPr lang="en-GB" sz="1200" dirty="0"/>
              <a:t>Well-communicated vision  for supplier diversity (incl. gender diversity), and strategy to achieve vision; qualitative and quantitative business case in place </a:t>
            </a:r>
          </a:p>
          <a:p>
            <a:pPr algn="l">
              <a:lnSpc>
                <a:spcPct val="90000"/>
              </a:lnSpc>
            </a:pPr>
            <a:endParaRPr lang="en-GB" sz="1200" dirty="0"/>
          </a:p>
          <a:p>
            <a:pPr algn="l">
              <a:lnSpc>
                <a:spcPct val="90000"/>
              </a:lnSpc>
            </a:pPr>
            <a:endParaRPr lang="en-GB" sz="1200" dirty="0"/>
          </a:p>
          <a:p>
            <a:pPr algn="l">
              <a:lnSpc>
                <a:spcPct val="90000"/>
              </a:lnSpc>
            </a:pPr>
            <a:endParaRPr lang="en-GB" sz="1200" dirty="0"/>
          </a:p>
          <a:p>
            <a:pPr algn="l">
              <a:lnSpc>
                <a:spcPct val="90000"/>
              </a:lnSpc>
            </a:pPr>
            <a:r>
              <a:rPr lang="en-GB" sz="1200" dirty="0"/>
              <a:t>Formal requirements for diversity in supply chains </a:t>
            </a:r>
          </a:p>
          <a:p>
            <a:pPr algn="l">
              <a:lnSpc>
                <a:spcPct val="90000"/>
              </a:lnSpc>
            </a:pPr>
            <a:r>
              <a:rPr lang="en-GB" sz="1200" dirty="0"/>
              <a:t>Data on supplier diversity available</a:t>
            </a:r>
          </a:p>
          <a:p>
            <a:pPr algn="l">
              <a:lnSpc>
                <a:spcPct val="90000"/>
              </a:lnSpc>
            </a:pPr>
            <a:r>
              <a:rPr lang="en-GB" sz="1200" dirty="0"/>
              <a:t>Ad-hoc external certification for diversity in supply chains</a:t>
            </a:r>
            <a:br>
              <a:rPr lang="en-GB" sz="1200" dirty="0"/>
            </a:br>
            <a:r>
              <a:rPr lang="en-GB" sz="1200" dirty="0"/>
              <a:t>  </a:t>
            </a:r>
          </a:p>
          <a:p>
            <a:pPr algn="l">
              <a:lnSpc>
                <a:spcPct val="90000"/>
              </a:lnSpc>
            </a:pPr>
            <a:endParaRPr lang="en-GB" sz="1200" dirty="0"/>
          </a:p>
          <a:p>
            <a:pPr algn="l">
              <a:lnSpc>
                <a:spcPct val="90000"/>
              </a:lnSpc>
            </a:pPr>
            <a:endParaRPr lang="en-GB" sz="1200" dirty="0"/>
          </a:p>
          <a:p>
            <a:pPr algn="l">
              <a:lnSpc>
                <a:spcPct val="90000"/>
              </a:lnSpc>
            </a:pPr>
            <a:endParaRPr lang="en-GB" sz="1200" dirty="0"/>
          </a:p>
          <a:p>
            <a:pPr algn="l">
              <a:lnSpc>
                <a:spcPct val="90000"/>
              </a:lnSpc>
            </a:pPr>
            <a:endParaRPr lang="en-GB" sz="1200" dirty="0"/>
          </a:p>
          <a:p>
            <a:pPr algn="l">
              <a:lnSpc>
                <a:spcPct val="90000"/>
              </a:lnSpc>
            </a:pPr>
            <a:r>
              <a:rPr lang="en-GB" sz="1200" dirty="0"/>
              <a:t>Supplier diversity training required for procurement staff; senior staff performance review includes diversity KPIs  </a:t>
            </a:r>
          </a:p>
        </p:txBody>
      </p:sp>
      <p:sp>
        <p:nvSpPr>
          <p:cNvPr id="44" name="TextBox 43">
            <a:extLst>
              <a:ext uri="{FF2B5EF4-FFF2-40B4-BE49-F238E27FC236}">
                <a16:creationId xmlns:a16="http://schemas.microsoft.com/office/drawing/2014/main" id="{233A8864-C1A5-4658-92C7-12AB1FAC8796}"/>
              </a:ext>
            </a:extLst>
          </p:cNvPr>
          <p:cNvSpPr txBox="1"/>
          <p:nvPr/>
        </p:nvSpPr>
        <p:spPr>
          <a:xfrm>
            <a:off x="10177131" y="1802082"/>
            <a:ext cx="1898534" cy="4653582"/>
          </a:xfrm>
          <a:prstGeom prst="rect">
            <a:avLst/>
          </a:prstGeom>
          <a:noFill/>
        </p:spPr>
        <p:txBody>
          <a:bodyPr wrap="square" lIns="0" tIns="0" rIns="0" bIns="0" rtlCol="0">
            <a:spAutoFit/>
          </a:bodyPr>
          <a:lstStyle/>
          <a:p>
            <a:pPr>
              <a:lnSpc>
                <a:spcPct val="90000"/>
              </a:lnSpc>
            </a:pPr>
            <a:r>
              <a:rPr lang="en-GB" sz="1200" dirty="0"/>
              <a:t>Well-communicated vision  for supplier diversity (incl. gender diversity), and strategy to achieve vision  being rolled out; qualitative and quantitative business case in place </a:t>
            </a:r>
          </a:p>
          <a:p>
            <a:pPr algn="l">
              <a:lnSpc>
                <a:spcPct val="90000"/>
              </a:lnSpc>
            </a:pPr>
            <a:endParaRPr lang="en-GB" sz="1200" dirty="0"/>
          </a:p>
          <a:p>
            <a:pPr algn="l">
              <a:lnSpc>
                <a:spcPct val="90000"/>
              </a:lnSpc>
            </a:pPr>
            <a:endParaRPr lang="en-GB" sz="1200" dirty="0"/>
          </a:p>
          <a:p>
            <a:pPr algn="l">
              <a:lnSpc>
                <a:spcPct val="90000"/>
              </a:lnSpc>
            </a:pPr>
            <a:r>
              <a:rPr lang="en-GB" sz="1200" dirty="0"/>
              <a:t>Formal requirements for diversity in supply chains </a:t>
            </a:r>
          </a:p>
          <a:p>
            <a:pPr algn="l">
              <a:lnSpc>
                <a:spcPct val="90000"/>
              </a:lnSpc>
            </a:pPr>
            <a:r>
              <a:rPr lang="en-GB" sz="1200" dirty="0"/>
              <a:t>Data on supplier diversity available</a:t>
            </a:r>
          </a:p>
          <a:p>
            <a:pPr algn="l">
              <a:lnSpc>
                <a:spcPct val="90000"/>
              </a:lnSpc>
            </a:pPr>
            <a:r>
              <a:rPr lang="en-GB" sz="1200" dirty="0"/>
              <a:t>Systematic external certification for diversity in supply chains</a:t>
            </a:r>
          </a:p>
          <a:p>
            <a:pPr algn="l">
              <a:lnSpc>
                <a:spcPct val="90000"/>
              </a:lnSpc>
            </a:pPr>
            <a:endParaRPr lang="en-GB" sz="1200" dirty="0"/>
          </a:p>
          <a:p>
            <a:pPr algn="l">
              <a:lnSpc>
                <a:spcPct val="90000"/>
              </a:lnSpc>
            </a:pPr>
            <a:endParaRPr lang="en-GB" sz="1200" dirty="0"/>
          </a:p>
          <a:p>
            <a:pPr algn="l">
              <a:lnSpc>
                <a:spcPct val="90000"/>
              </a:lnSpc>
            </a:pPr>
            <a:endParaRPr lang="en-GB" sz="1200" dirty="0"/>
          </a:p>
          <a:p>
            <a:pPr algn="l">
              <a:lnSpc>
                <a:spcPct val="90000"/>
              </a:lnSpc>
            </a:pPr>
            <a:endParaRPr lang="en-GB" sz="1200" dirty="0"/>
          </a:p>
          <a:p>
            <a:pPr algn="l">
              <a:lnSpc>
                <a:spcPct val="90000"/>
              </a:lnSpc>
            </a:pPr>
            <a:endParaRPr lang="en-GB" sz="1200" dirty="0"/>
          </a:p>
          <a:p>
            <a:pPr algn="l">
              <a:lnSpc>
                <a:spcPct val="90000"/>
              </a:lnSpc>
            </a:pPr>
            <a:r>
              <a:rPr lang="en-GB" sz="1200" dirty="0"/>
              <a:t>Supplier diversity training required for procurement staff and is offered to suppliers; senior staff renumeration linked to diversity KPIs  </a:t>
            </a:r>
          </a:p>
        </p:txBody>
      </p:sp>
      <p:sp>
        <p:nvSpPr>
          <p:cNvPr id="48" name="Freeform: Shape 47">
            <a:extLst>
              <a:ext uri="{FF2B5EF4-FFF2-40B4-BE49-F238E27FC236}">
                <a16:creationId xmlns:a16="http://schemas.microsoft.com/office/drawing/2014/main" id="{30A65B92-279A-49F4-94FF-9052FDD26F20}"/>
              </a:ext>
            </a:extLst>
          </p:cNvPr>
          <p:cNvSpPr/>
          <p:nvPr/>
        </p:nvSpPr>
        <p:spPr>
          <a:xfrm>
            <a:off x="6914692" y="1438125"/>
            <a:ext cx="280507" cy="274058"/>
          </a:xfrm>
          <a:custGeom>
            <a:avLst/>
            <a:gdLst>
              <a:gd name="connsiteX0" fmla="*/ 194851 w 280507"/>
              <a:gd name="connsiteY0" fmla="*/ 156533 h 274058"/>
              <a:gd name="connsiteX1" fmla="*/ 131803 w 280507"/>
              <a:gd name="connsiteY1" fmla="*/ 96203 h 274058"/>
              <a:gd name="connsiteX2" fmla="*/ 103812 w 280507"/>
              <a:gd name="connsiteY2" fmla="*/ 9512 h 274058"/>
              <a:gd name="connsiteX3" fmla="*/ 87507 w 280507"/>
              <a:gd name="connsiteY3" fmla="*/ 0 h 274058"/>
              <a:gd name="connsiteX4" fmla="*/ 0 w 280507"/>
              <a:gd name="connsiteY4" fmla="*/ 89409 h 274058"/>
              <a:gd name="connsiteX5" fmla="*/ 4348 w 280507"/>
              <a:gd name="connsiteY5" fmla="*/ 99736 h 274058"/>
              <a:gd name="connsiteX6" fmla="*/ 13860 w 280507"/>
              <a:gd name="connsiteY6" fmla="*/ 99464 h 274058"/>
              <a:gd name="connsiteX7" fmla="*/ 66581 w 280507"/>
              <a:gd name="connsiteY7" fmla="*/ 106530 h 274058"/>
              <a:gd name="connsiteX8" fmla="*/ 73103 w 280507"/>
              <a:gd name="connsiteY8" fmla="*/ 108160 h 274058"/>
              <a:gd name="connsiteX9" fmla="*/ 143761 w 280507"/>
              <a:gd name="connsiteY9" fmla="*/ 173654 h 274058"/>
              <a:gd name="connsiteX10" fmla="*/ 224201 w 280507"/>
              <a:gd name="connsiteY10" fmla="*/ 254095 h 274058"/>
              <a:gd name="connsiteX11" fmla="*/ 275564 w 280507"/>
              <a:gd name="connsiteY11" fmla="*/ 269857 h 274058"/>
              <a:gd name="connsiteX12" fmla="*/ 268227 w 280507"/>
              <a:gd name="connsiteY12" fmla="*/ 234800 h 274058"/>
              <a:gd name="connsiteX13" fmla="*/ 194851 w 280507"/>
              <a:gd name="connsiteY13" fmla="*/ 156533 h 27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507" h="274058">
                <a:moveTo>
                  <a:pt x="194851" y="156533"/>
                </a:moveTo>
                <a:lnTo>
                  <a:pt x="131803" y="96203"/>
                </a:lnTo>
                <a:cubicBezTo>
                  <a:pt x="106258" y="73647"/>
                  <a:pt x="102997" y="33698"/>
                  <a:pt x="103812" y="9512"/>
                </a:cubicBezTo>
                <a:lnTo>
                  <a:pt x="87507" y="0"/>
                </a:lnTo>
                <a:lnTo>
                  <a:pt x="0" y="89409"/>
                </a:lnTo>
                <a:lnTo>
                  <a:pt x="4348" y="99736"/>
                </a:lnTo>
                <a:cubicBezTo>
                  <a:pt x="7609" y="99464"/>
                  <a:pt x="10599" y="99464"/>
                  <a:pt x="13860" y="99464"/>
                </a:cubicBezTo>
                <a:cubicBezTo>
                  <a:pt x="37775" y="99464"/>
                  <a:pt x="60331" y="104899"/>
                  <a:pt x="66581" y="106530"/>
                </a:cubicBezTo>
                <a:lnTo>
                  <a:pt x="73103" y="108160"/>
                </a:lnTo>
                <a:lnTo>
                  <a:pt x="143761" y="173654"/>
                </a:lnTo>
                <a:lnTo>
                  <a:pt x="224201" y="254095"/>
                </a:lnTo>
                <a:cubicBezTo>
                  <a:pt x="256269" y="283717"/>
                  <a:pt x="272575" y="272303"/>
                  <a:pt x="275564" y="269857"/>
                </a:cubicBezTo>
                <a:cubicBezTo>
                  <a:pt x="286978" y="256269"/>
                  <a:pt x="276108" y="241866"/>
                  <a:pt x="268227" y="234800"/>
                </a:cubicBezTo>
                <a:lnTo>
                  <a:pt x="194851" y="156533"/>
                </a:lnTo>
                <a:close/>
              </a:path>
            </a:pathLst>
          </a:custGeom>
          <a:noFill/>
          <a:ln w="27087" cap="flat">
            <a:noFill/>
            <a:prstDash val="solid"/>
            <a:miter/>
          </a:ln>
        </p:spPr>
        <p:txBody>
          <a:bodyPr rtlCol="0" anchor="ctr"/>
          <a:lstStyle/>
          <a:p>
            <a:endParaRPr lang="en-GB" dirty="0"/>
          </a:p>
        </p:txBody>
      </p:sp>
      <p:sp>
        <p:nvSpPr>
          <p:cNvPr id="46" name="Rectangle 45">
            <a:extLst>
              <a:ext uri="{FF2B5EF4-FFF2-40B4-BE49-F238E27FC236}">
                <a16:creationId xmlns:a16="http://schemas.microsoft.com/office/drawing/2014/main" id="{6D501250-20A2-44E0-B1CC-8110E70665BC}"/>
              </a:ext>
            </a:extLst>
          </p:cNvPr>
          <p:cNvSpPr/>
          <p:nvPr/>
        </p:nvSpPr>
        <p:spPr>
          <a:xfrm>
            <a:off x="3898959" y="1478038"/>
            <a:ext cx="1721979" cy="193899"/>
          </a:xfrm>
          <a:prstGeom prst="rect">
            <a:avLst/>
          </a:prstGeom>
        </p:spPr>
        <p:txBody>
          <a:bodyPr wrap="square" lIns="0" tIns="0" rIns="0" bIns="0">
            <a:spAutoFit/>
          </a:bodyPr>
          <a:lstStyle/>
          <a:p>
            <a:pPr>
              <a:lnSpc>
                <a:spcPct val="90000"/>
              </a:lnSpc>
            </a:pPr>
            <a:r>
              <a:rPr lang="en-GB" sz="1400" b="1" dirty="0">
                <a:latin typeface="Arial" panose="020B0604020202020204" pitchFamily="34" charset="0"/>
              </a:rPr>
              <a:t>Foundational</a:t>
            </a:r>
            <a:endParaRPr lang="en-GB" sz="1400" i="1" dirty="0">
              <a:latin typeface="Arial" panose="020B0604020202020204" pitchFamily="34" charset="0"/>
            </a:endParaRPr>
          </a:p>
        </p:txBody>
      </p:sp>
      <p:sp>
        <p:nvSpPr>
          <p:cNvPr id="49" name="Rectangle 48">
            <a:extLst>
              <a:ext uri="{FF2B5EF4-FFF2-40B4-BE49-F238E27FC236}">
                <a16:creationId xmlns:a16="http://schemas.microsoft.com/office/drawing/2014/main" id="{F2F8031D-B9A7-48D0-BE7D-D1F952190C1C}"/>
              </a:ext>
            </a:extLst>
          </p:cNvPr>
          <p:cNvSpPr/>
          <p:nvPr/>
        </p:nvSpPr>
        <p:spPr>
          <a:xfrm>
            <a:off x="5974564" y="1478038"/>
            <a:ext cx="1721979" cy="193899"/>
          </a:xfrm>
          <a:prstGeom prst="rect">
            <a:avLst/>
          </a:prstGeom>
        </p:spPr>
        <p:txBody>
          <a:bodyPr wrap="square" lIns="0" tIns="0" rIns="0" bIns="0">
            <a:spAutoFit/>
          </a:bodyPr>
          <a:lstStyle/>
          <a:p>
            <a:pPr>
              <a:lnSpc>
                <a:spcPct val="90000"/>
              </a:lnSpc>
            </a:pPr>
            <a:r>
              <a:rPr lang="en-GB" sz="1400" b="1" dirty="0">
                <a:latin typeface="Arial" panose="020B0604020202020204" pitchFamily="34" charset="0"/>
              </a:rPr>
              <a:t>Building</a:t>
            </a:r>
            <a:endParaRPr lang="en-GB" sz="1400" i="1" dirty="0">
              <a:latin typeface="Arial" panose="020B0604020202020204" pitchFamily="34" charset="0"/>
            </a:endParaRPr>
          </a:p>
        </p:txBody>
      </p:sp>
      <p:sp>
        <p:nvSpPr>
          <p:cNvPr id="50" name="Rectangle 49">
            <a:extLst>
              <a:ext uri="{FF2B5EF4-FFF2-40B4-BE49-F238E27FC236}">
                <a16:creationId xmlns:a16="http://schemas.microsoft.com/office/drawing/2014/main" id="{150F98A2-7D98-4464-B882-A60BF4D82A77}"/>
              </a:ext>
            </a:extLst>
          </p:cNvPr>
          <p:cNvSpPr/>
          <p:nvPr/>
        </p:nvSpPr>
        <p:spPr>
          <a:xfrm>
            <a:off x="8099869" y="1478038"/>
            <a:ext cx="1721979" cy="193899"/>
          </a:xfrm>
          <a:prstGeom prst="rect">
            <a:avLst/>
          </a:prstGeom>
        </p:spPr>
        <p:txBody>
          <a:bodyPr wrap="square" lIns="0" tIns="0" rIns="0" bIns="0">
            <a:spAutoFit/>
          </a:bodyPr>
          <a:lstStyle/>
          <a:p>
            <a:pPr>
              <a:lnSpc>
                <a:spcPct val="90000"/>
              </a:lnSpc>
            </a:pPr>
            <a:r>
              <a:rPr lang="en-GB" sz="1400" b="1" dirty="0">
                <a:latin typeface="Arial" panose="020B0604020202020204" pitchFamily="34" charset="0"/>
              </a:rPr>
              <a:t>Operational</a:t>
            </a:r>
            <a:endParaRPr lang="en-GB" sz="1400" i="1" dirty="0">
              <a:latin typeface="Arial" panose="020B0604020202020204" pitchFamily="34" charset="0"/>
            </a:endParaRPr>
          </a:p>
        </p:txBody>
      </p:sp>
      <p:sp>
        <p:nvSpPr>
          <p:cNvPr id="51" name="Rectangle 50">
            <a:extLst>
              <a:ext uri="{FF2B5EF4-FFF2-40B4-BE49-F238E27FC236}">
                <a16:creationId xmlns:a16="http://schemas.microsoft.com/office/drawing/2014/main" id="{D9C48E40-834C-465C-9582-7FD98E2AAF45}"/>
              </a:ext>
            </a:extLst>
          </p:cNvPr>
          <p:cNvSpPr/>
          <p:nvPr/>
        </p:nvSpPr>
        <p:spPr>
          <a:xfrm>
            <a:off x="10190749" y="1478038"/>
            <a:ext cx="1721979" cy="193899"/>
          </a:xfrm>
          <a:prstGeom prst="rect">
            <a:avLst/>
          </a:prstGeom>
        </p:spPr>
        <p:txBody>
          <a:bodyPr wrap="square" lIns="0" tIns="0" rIns="0" bIns="0">
            <a:spAutoFit/>
          </a:bodyPr>
          <a:lstStyle/>
          <a:p>
            <a:pPr>
              <a:lnSpc>
                <a:spcPct val="90000"/>
              </a:lnSpc>
            </a:pPr>
            <a:r>
              <a:rPr lang="en-GB" sz="1400" b="1" dirty="0">
                <a:latin typeface="Arial" panose="020B0604020202020204" pitchFamily="34" charset="0"/>
              </a:rPr>
              <a:t>Embedded</a:t>
            </a:r>
            <a:endParaRPr lang="en-GB" sz="1400" i="1" dirty="0">
              <a:latin typeface="Arial" panose="020B0604020202020204" pitchFamily="34" charset="0"/>
            </a:endParaRPr>
          </a:p>
        </p:txBody>
      </p:sp>
      <p:pic>
        <p:nvPicPr>
          <p:cNvPr id="64" name="Picture 63">
            <a:extLst>
              <a:ext uri="{FF2B5EF4-FFF2-40B4-BE49-F238E27FC236}">
                <a16:creationId xmlns:a16="http://schemas.microsoft.com/office/drawing/2014/main" id="{8E2FDFB8-10DA-42D3-A85F-8734BC24A2C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1475" y="4725143"/>
            <a:ext cx="2367991" cy="1320029"/>
          </a:xfrm>
          <a:prstGeom prst="rect">
            <a:avLst/>
          </a:prstGeom>
        </p:spPr>
      </p:pic>
      <p:sp>
        <p:nvSpPr>
          <p:cNvPr id="82" name="Rectangle 81">
            <a:extLst>
              <a:ext uri="{FF2B5EF4-FFF2-40B4-BE49-F238E27FC236}">
                <a16:creationId xmlns:a16="http://schemas.microsoft.com/office/drawing/2014/main" id="{AF3E88CF-AED3-48A5-AA9E-9B27FCDB8EE6}"/>
              </a:ext>
            </a:extLst>
          </p:cNvPr>
          <p:cNvSpPr/>
          <p:nvPr/>
        </p:nvSpPr>
        <p:spPr>
          <a:xfrm>
            <a:off x="5836059" y="3191237"/>
            <a:ext cx="2086383" cy="1227410"/>
          </a:xfrm>
          <a:prstGeom prst="rect">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GB" sz="1400" dirty="0">
              <a:solidFill>
                <a:schemeClr val="tx1"/>
              </a:solidFill>
            </a:endParaRPr>
          </a:p>
        </p:txBody>
      </p:sp>
      <p:sp>
        <p:nvSpPr>
          <p:cNvPr id="83" name="Rectangle 82">
            <a:extLst>
              <a:ext uri="{FF2B5EF4-FFF2-40B4-BE49-F238E27FC236}">
                <a16:creationId xmlns:a16="http://schemas.microsoft.com/office/drawing/2014/main" id="{B83B575B-8679-4A9C-B74D-EB34D8093823}"/>
              </a:ext>
            </a:extLst>
          </p:cNvPr>
          <p:cNvSpPr/>
          <p:nvPr/>
        </p:nvSpPr>
        <p:spPr>
          <a:xfrm>
            <a:off x="5801599" y="5215236"/>
            <a:ext cx="2130530" cy="1136131"/>
          </a:xfrm>
          <a:prstGeom prst="rect">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GB" sz="1400" dirty="0">
              <a:solidFill>
                <a:schemeClr val="tx1"/>
              </a:solidFill>
            </a:endParaRPr>
          </a:p>
        </p:txBody>
      </p:sp>
      <p:grpSp>
        <p:nvGrpSpPr>
          <p:cNvPr id="84" name="Group 83">
            <a:extLst>
              <a:ext uri="{FF2B5EF4-FFF2-40B4-BE49-F238E27FC236}">
                <a16:creationId xmlns:a16="http://schemas.microsoft.com/office/drawing/2014/main" id="{C1CA7591-171B-4A8B-8D38-AE7C311A609D}"/>
              </a:ext>
            </a:extLst>
          </p:cNvPr>
          <p:cNvGrpSpPr/>
          <p:nvPr/>
        </p:nvGrpSpPr>
        <p:grpSpPr>
          <a:xfrm>
            <a:off x="3854309" y="1780049"/>
            <a:ext cx="1966323" cy="1158252"/>
            <a:chOff x="3854309" y="1402513"/>
            <a:chExt cx="1966323" cy="1535788"/>
          </a:xfrm>
        </p:grpSpPr>
        <p:sp>
          <p:nvSpPr>
            <p:cNvPr id="85" name="Rectangle 84">
              <a:extLst>
                <a:ext uri="{FF2B5EF4-FFF2-40B4-BE49-F238E27FC236}">
                  <a16:creationId xmlns:a16="http://schemas.microsoft.com/office/drawing/2014/main" id="{A4287A50-3B6E-4714-801E-648AD35B059B}"/>
                </a:ext>
              </a:extLst>
            </p:cNvPr>
            <p:cNvSpPr/>
            <p:nvPr/>
          </p:nvSpPr>
          <p:spPr>
            <a:xfrm>
              <a:off x="3854309" y="1402513"/>
              <a:ext cx="1966323" cy="1535788"/>
            </a:xfrm>
            <a:prstGeom prst="rect">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GB" sz="1400" dirty="0">
                <a:solidFill>
                  <a:schemeClr val="tx1"/>
                </a:solidFill>
              </a:endParaRPr>
            </a:p>
          </p:txBody>
        </p:sp>
        <p:sp>
          <p:nvSpPr>
            <p:cNvPr id="86" name="TextBox 85">
              <a:extLst>
                <a:ext uri="{FF2B5EF4-FFF2-40B4-BE49-F238E27FC236}">
                  <a16:creationId xmlns:a16="http://schemas.microsoft.com/office/drawing/2014/main" id="{E83B49D7-FACB-41FD-BC06-C1034CDA3D82}"/>
                </a:ext>
              </a:extLst>
            </p:cNvPr>
            <p:cNvSpPr txBox="1"/>
            <p:nvPr/>
          </p:nvSpPr>
          <p:spPr>
            <a:xfrm>
              <a:off x="4792572" y="2718165"/>
              <a:ext cx="971228" cy="166199"/>
            </a:xfrm>
            <a:prstGeom prst="rect">
              <a:avLst/>
            </a:prstGeom>
            <a:noFill/>
          </p:spPr>
          <p:txBody>
            <a:bodyPr wrap="none" lIns="0" tIns="0" rIns="0" bIns="0" rtlCol="0">
              <a:spAutoFit/>
            </a:bodyPr>
            <a:lstStyle/>
            <a:p>
              <a:pPr algn="ctr">
                <a:lnSpc>
                  <a:spcPct val="90000"/>
                </a:lnSpc>
              </a:pPr>
              <a:r>
                <a:rPr lang="en-GB" sz="1200" b="1" dirty="0">
                  <a:solidFill>
                    <a:schemeClr val="tx2"/>
                  </a:solidFill>
                </a:rPr>
                <a:t>You are here!</a:t>
              </a:r>
            </a:p>
          </p:txBody>
        </p:sp>
      </p:grpSp>
      <p:sp>
        <p:nvSpPr>
          <p:cNvPr id="87" name="Rectangle 86">
            <a:extLst>
              <a:ext uri="{FF2B5EF4-FFF2-40B4-BE49-F238E27FC236}">
                <a16:creationId xmlns:a16="http://schemas.microsoft.com/office/drawing/2014/main" id="{02547C52-9F92-4022-BFE6-DD7F8962B769}"/>
              </a:ext>
            </a:extLst>
          </p:cNvPr>
          <p:cNvSpPr/>
          <p:nvPr/>
        </p:nvSpPr>
        <p:spPr>
          <a:xfrm>
            <a:off x="5837627" y="1428753"/>
            <a:ext cx="2086383" cy="323215"/>
          </a:xfrm>
          <a:prstGeom prst="rect">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GB" sz="1400" dirty="0">
              <a:solidFill>
                <a:schemeClr val="tx1"/>
              </a:solidFill>
            </a:endParaRPr>
          </a:p>
        </p:txBody>
      </p:sp>
      <p:sp>
        <p:nvSpPr>
          <p:cNvPr id="88" name="TextBox 87">
            <a:extLst>
              <a:ext uri="{FF2B5EF4-FFF2-40B4-BE49-F238E27FC236}">
                <a16:creationId xmlns:a16="http://schemas.microsoft.com/office/drawing/2014/main" id="{8945ECFF-0852-4629-A37F-1031B8AE6A4E}"/>
              </a:ext>
            </a:extLst>
          </p:cNvPr>
          <p:cNvSpPr txBox="1"/>
          <p:nvPr/>
        </p:nvSpPr>
        <p:spPr>
          <a:xfrm>
            <a:off x="6859560" y="4251775"/>
            <a:ext cx="971228" cy="166199"/>
          </a:xfrm>
          <a:prstGeom prst="rect">
            <a:avLst/>
          </a:prstGeom>
          <a:noFill/>
        </p:spPr>
        <p:txBody>
          <a:bodyPr wrap="none" lIns="0" tIns="0" rIns="0" bIns="0" rtlCol="0">
            <a:spAutoFit/>
          </a:bodyPr>
          <a:lstStyle/>
          <a:p>
            <a:pPr algn="ctr">
              <a:lnSpc>
                <a:spcPct val="90000"/>
              </a:lnSpc>
            </a:pPr>
            <a:r>
              <a:rPr lang="en-GB" sz="1200" b="1" dirty="0">
                <a:solidFill>
                  <a:schemeClr val="tx2"/>
                </a:solidFill>
              </a:rPr>
              <a:t>You are here!</a:t>
            </a:r>
          </a:p>
        </p:txBody>
      </p:sp>
      <p:sp>
        <p:nvSpPr>
          <p:cNvPr id="89" name="TextBox 88">
            <a:extLst>
              <a:ext uri="{FF2B5EF4-FFF2-40B4-BE49-F238E27FC236}">
                <a16:creationId xmlns:a16="http://schemas.microsoft.com/office/drawing/2014/main" id="{78F75F4B-7D85-4FB7-9972-B2204919E6E0}"/>
              </a:ext>
            </a:extLst>
          </p:cNvPr>
          <p:cNvSpPr txBox="1"/>
          <p:nvPr/>
        </p:nvSpPr>
        <p:spPr>
          <a:xfrm>
            <a:off x="6875940" y="6176762"/>
            <a:ext cx="971228" cy="166199"/>
          </a:xfrm>
          <a:prstGeom prst="rect">
            <a:avLst/>
          </a:prstGeom>
          <a:noFill/>
        </p:spPr>
        <p:txBody>
          <a:bodyPr wrap="none" lIns="0" tIns="0" rIns="0" bIns="0" rtlCol="0">
            <a:spAutoFit/>
          </a:bodyPr>
          <a:lstStyle/>
          <a:p>
            <a:pPr algn="ctr">
              <a:lnSpc>
                <a:spcPct val="90000"/>
              </a:lnSpc>
            </a:pPr>
            <a:r>
              <a:rPr lang="en-GB" sz="1200" b="1" dirty="0">
                <a:solidFill>
                  <a:schemeClr val="tx2"/>
                </a:solidFill>
              </a:rPr>
              <a:t>You are here!</a:t>
            </a:r>
          </a:p>
        </p:txBody>
      </p:sp>
      <p:sp>
        <p:nvSpPr>
          <p:cNvPr id="94" name="TextBox 93">
            <a:extLst>
              <a:ext uri="{FF2B5EF4-FFF2-40B4-BE49-F238E27FC236}">
                <a16:creationId xmlns:a16="http://schemas.microsoft.com/office/drawing/2014/main" id="{72B26AD3-1A28-4404-BDC2-88D39B742726}"/>
              </a:ext>
            </a:extLst>
          </p:cNvPr>
          <p:cNvSpPr txBox="1"/>
          <p:nvPr/>
        </p:nvSpPr>
        <p:spPr>
          <a:xfrm>
            <a:off x="6947087" y="1443204"/>
            <a:ext cx="1015707" cy="332399"/>
          </a:xfrm>
          <a:prstGeom prst="rect">
            <a:avLst/>
          </a:prstGeom>
          <a:noFill/>
        </p:spPr>
        <p:txBody>
          <a:bodyPr wrap="square" lIns="0" tIns="0" rIns="0" bIns="0" rtlCol="0">
            <a:spAutoFit/>
          </a:bodyPr>
          <a:lstStyle/>
          <a:p>
            <a:pPr algn="ctr">
              <a:lnSpc>
                <a:spcPct val="90000"/>
              </a:lnSpc>
            </a:pPr>
            <a:r>
              <a:rPr lang="en-GB" sz="1200" b="1" dirty="0">
                <a:solidFill>
                  <a:schemeClr val="tx2"/>
                </a:solidFill>
              </a:rPr>
              <a:t>Overall, you are here!</a:t>
            </a:r>
          </a:p>
        </p:txBody>
      </p:sp>
      <p:sp>
        <p:nvSpPr>
          <p:cNvPr id="57" name="AtkComment14/06/2021">
            <a:extLst>
              <a:ext uri="{FF2B5EF4-FFF2-40B4-BE49-F238E27FC236}">
                <a16:creationId xmlns:a16="http://schemas.microsoft.com/office/drawing/2014/main" id="{BF7A644C-DA3B-4149-A3BE-4E8A8CBCFB53}"/>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Becky</a:t>
            </a:r>
          </a:p>
        </p:txBody>
      </p:sp>
    </p:spTree>
    <p:extLst>
      <p:ext uri="{BB962C8B-B14F-4D97-AF65-F5344CB8AC3E}">
        <p14:creationId xmlns:p14="http://schemas.microsoft.com/office/powerpoint/2010/main" val="4056033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0F9F0E6-DB82-4216-9626-6B9A3C96894B}"/>
              </a:ext>
            </a:extLst>
          </p:cNvPr>
          <p:cNvGraphicFramePr>
            <a:graphicFrameLocks noChangeAspect="1"/>
          </p:cNvGraphicFramePr>
          <p:nvPr>
            <p:custDataLst>
              <p:tags r:id="rId2"/>
            </p:custDataLst>
            <p:extLst>
              <p:ext uri="{D42A27DB-BD31-4B8C-83A1-F6EECF244321}">
                <p14:modId xmlns:p14="http://schemas.microsoft.com/office/powerpoint/2010/main" val="3052354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5"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20F9F0E6-DB82-4216-9626-6B9A3C9689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6CE82F8-B624-452A-B41C-D9D9D51B7EB9}"/>
              </a:ext>
            </a:extLst>
          </p:cNvPr>
          <p:cNvSpPr>
            <a:spLocks noGrp="1"/>
          </p:cNvSpPr>
          <p:nvPr>
            <p:ph type="title"/>
          </p:nvPr>
        </p:nvSpPr>
        <p:spPr/>
        <p:txBody>
          <a:bodyPr vert="horz"/>
          <a:lstStyle/>
          <a:p>
            <a:r>
              <a:rPr lang="en-GB" dirty="0"/>
              <a:t>…and makes recommendations on how you can take steps to improve your inclusive sourcing practices </a:t>
            </a:r>
          </a:p>
        </p:txBody>
      </p:sp>
      <p:pic>
        <p:nvPicPr>
          <p:cNvPr id="20" name="Picture 19">
            <a:extLst>
              <a:ext uri="{FF2B5EF4-FFF2-40B4-BE49-F238E27FC236}">
                <a16:creationId xmlns:a16="http://schemas.microsoft.com/office/drawing/2014/main" id="{5AB9B2C3-5144-4C36-A089-CCC6E486DDEC}"/>
              </a:ext>
            </a:extLst>
          </p:cNvPr>
          <p:cNvPicPr>
            <a:picLocks noChangeAspect="1"/>
          </p:cNvPicPr>
          <p:nvPr/>
        </p:nvPicPr>
        <p:blipFill>
          <a:blip r:embed="rId7"/>
          <a:stretch>
            <a:fillRect/>
          </a:stretch>
        </p:blipFill>
        <p:spPr>
          <a:xfrm>
            <a:off x="4234116" y="1285102"/>
            <a:ext cx="6771768" cy="3809119"/>
          </a:xfrm>
          <a:prstGeom prst="rect">
            <a:avLst/>
          </a:prstGeom>
          <a:ln>
            <a:solidFill>
              <a:schemeClr val="tx1">
                <a:lumMod val="75000"/>
                <a:lumOff val="25000"/>
              </a:schemeClr>
            </a:solidFill>
          </a:ln>
          <a:effectLst>
            <a:outerShdw blurRad="50800" dist="38100" dir="13500000" algn="br" rotWithShape="0">
              <a:prstClr val="black">
                <a:alpha val="40000"/>
              </a:prstClr>
            </a:outerShdw>
          </a:effectLst>
        </p:spPr>
      </p:pic>
      <p:sp>
        <p:nvSpPr>
          <p:cNvPr id="5" name="AtkComment14/06/2021">
            <a:extLst>
              <a:ext uri="{FF2B5EF4-FFF2-40B4-BE49-F238E27FC236}">
                <a16:creationId xmlns:a16="http://schemas.microsoft.com/office/drawing/2014/main" id="{3463528C-BFF0-4A92-8913-07D654007514}"/>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Becky</a:t>
            </a:r>
          </a:p>
        </p:txBody>
      </p:sp>
    </p:spTree>
    <p:extLst>
      <p:ext uri="{BB962C8B-B14F-4D97-AF65-F5344CB8AC3E}">
        <p14:creationId xmlns:p14="http://schemas.microsoft.com/office/powerpoint/2010/main" val="347624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4FA6FC0-D87F-4C27-A842-2E197EE58179}"/>
              </a:ext>
            </a:extLst>
          </p:cNvPr>
          <p:cNvGraphicFramePr>
            <a:graphicFrameLocks noChangeAspect="1"/>
          </p:cNvGraphicFramePr>
          <p:nvPr>
            <p:custDataLst>
              <p:tags r:id="rId2"/>
            </p:custDataLst>
            <p:extLst>
              <p:ext uri="{D42A27DB-BD31-4B8C-83A1-F6EECF244321}">
                <p14:modId xmlns:p14="http://schemas.microsoft.com/office/powerpoint/2010/main" val="1514569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89" name="think-cell Slide" r:id="rId6" imgW="592" imgH="591" progId="TCLayout.ActiveDocument.1">
                  <p:embed/>
                </p:oleObj>
              </mc:Choice>
              <mc:Fallback>
                <p:oleObj name="think-cell Slide" r:id="rId6" imgW="592" imgH="591" progId="TCLayout.ActiveDocument.1">
                  <p:embed/>
                  <p:pic>
                    <p:nvPicPr>
                      <p:cNvPr id="11" name="Object 10" hidden="1">
                        <a:extLst>
                          <a:ext uri="{FF2B5EF4-FFF2-40B4-BE49-F238E27FC236}">
                            <a16:creationId xmlns:a16="http://schemas.microsoft.com/office/drawing/2014/main" id="{24FA6FC0-D87F-4C27-A842-2E197EE5817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2149F244-B39D-454D-94E9-E46A0BA6B67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715346" y="4313371"/>
            <a:ext cx="2083172" cy="2324100"/>
          </a:xfrm>
          <a:prstGeom prst="rect">
            <a:avLst/>
          </a:prstGeom>
        </p:spPr>
      </p:pic>
      <p:sp>
        <p:nvSpPr>
          <p:cNvPr id="10" name="Rectangle 9" hidden="1">
            <a:extLst>
              <a:ext uri="{FF2B5EF4-FFF2-40B4-BE49-F238E27FC236}">
                <a16:creationId xmlns:a16="http://schemas.microsoft.com/office/drawing/2014/main" id="{1F547709-0B2F-4D24-A1D0-E5A3A4160F83}"/>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nSpc>
                <a:spcPct val="90000"/>
              </a:lnSpc>
            </a:pPr>
            <a:endParaRPr lang="en-GB" sz="2000" b="1"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31FD8AE-9089-4790-A232-5B38962523DC}"/>
              </a:ext>
            </a:extLst>
          </p:cNvPr>
          <p:cNvSpPr>
            <a:spLocks noGrp="1"/>
          </p:cNvSpPr>
          <p:nvPr>
            <p:ph type="title"/>
          </p:nvPr>
        </p:nvSpPr>
        <p:spPr/>
        <p:txBody>
          <a:bodyPr vert="horz"/>
          <a:lstStyle/>
          <a:p>
            <a:r>
              <a:rPr lang="en-GB" dirty="0"/>
              <a:t>We’re here to help with your supplier diversity programs</a:t>
            </a:r>
          </a:p>
        </p:txBody>
      </p:sp>
      <p:grpSp>
        <p:nvGrpSpPr>
          <p:cNvPr id="19" name="Group 18">
            <a:extLst>
              <a:ext uri="{FF2B5EF4-FFF2-40B4-BE49-F238E27FC236}">
                <a16:creationId xmlns:a16="http://schemas.microsoft.com/office/drawing/2014/main" id="{964E6C11-3866-4A4F-8808-4B475F50AE9B}"/>
              </a:ext>
            </a:extLst>
          </p:cNvPr>
          <p:cNvGrpSpPr/>
          <p:nvPr/>
        </p:nvGrpSpPr>
        <p:grpSpPr>
          <a:xfrm>
            <a:off x="3435175" y="3299218"/>
            <a:ext cx="3048000" cy="3429000"/>
            <a:chOff x="6096000" y="0"/>
            <a:chExt cx="3048000" cy="3429000"/>
          </a:xfrm>
        </p:grpSpPr>
        <p:sp>
          <p:nvSpPr>
            <p:cNvPr id="4" name="Grid2">
              <a:extLst>
                <a:ext uri="{FF2B5EF4-FFF2-40B4-BE49-F238E27FC236}">
                  <a16:creationId xmlns:a16="http://schemas.microsoft.com/office/drawing/2014/main" id="{5CE5A513-6104-4D0B-AC78-73A8AD6A1EAD}"/>
                </a:ext>
              </a:extLst>
            </p:cNvPr>
            <p:cNvSpPr/>
            <p:nvPr/>
          </p:nvSpPr>
          <p:spPr>
            <a:xfrm>
              <a:off x="6096000" y="0"/>
              <a:ext cx="3048000" cy="3429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0" tIns="381000" rIns="381000" bIns="0" rtlCol="0" anchor="t"/>
            <a:lstStyle/>
            <a:p>
              <a:pPr algn="l">
                <a:lnSpc>
                  <a:spcPct val="90000"/>
                </a:lnSpc>
              </a:pPr>
              <a:r>
                <a:rPr lang="en-GB" sz="1400" b="1" dirty="0">
                  <a:solidFill>
                    <a:schemeClr val="tx2"/>
                  </a:solidFill>
                  <a:latin typeface="Arial" panose="020B0604020202020204" pitchFamily="34" charset="0"/>
                </a:rPr>
                <a:t>Imran Dassu</a:t>
              </a:r>
            </a:p>
            <a:p>
              <a:pPr>
                <a:lnSpc>
                  <a:spcPct val="90000"/>
                </a:lnSpc>
              </a:pPr>
              <a:r>
                <a:rPr lang="en-GB" sz="1400" b="1" dirty="0">
                  <a:solidFill>
                    <a:schemeClr val="tx1"/>
                  </a:solidFill>
                  <a:latin typeface="Arial" panose="020B0604020202020204" pitchFamily="34" charset="0"/>
                </a:rPr>
                <a:t>Kearney</a:t>
              </a:r>
            </a:p>
            <a:p>
              <a:pPr>
                <a:lnSpc>
                  <a:spcPct val="90000"/>
                </a:lnSpc>
              </a:pPr>
              <a:r>
                <a:rPr lang="en-GB" sz="1400" b="1" dirty="0">
                  <a:solidFill>
                    <a:schemeClr val="tx1"/>
                  </a:solidFill>
                  <a:latin typeface="Arial" panose="020B0604020202020204" pitchFamily="34" charset="0"/>
                </a:rPr>
                <a:t>Partner, Procurement</a:t>
              </a:r>
            </a:p>
            <a:p>
              <a:pPr algn="l">
                <a:lnSpc>
                  <a:spcPct val="90000"/>
                </a:lnSpc>
                <a:spcBef>
                  <a:spcPts val="600"/>
                </a:spcBef>
              </a:pPr>
              <a:endParaRPr lang="en-GB" sz="1400" dirty="0">
                <a:solidFill>
                  <a:schemeClr val="tx1"/>
                </a:solidFill>
                <a:latin typeface="Arial" panose="020B0604020202020204" pitchFamily="34" charset="0"/>
              </a:endParaRPr>
            </a:p>
          </p:txBody>
        </p:sp>
        <p:pic>
          <p:nvPicPr>
            <p:cNvPr id="13" name="Picture 12">
              <a:extLst>
                <a:ext uri="{FF2B5EF4-FFF2-40B4-BE49-F238E27FC236}">
                  <a16:creationId xmlns:a16="http://schemas.microsoft.com/office/drawing/2014/main" id="{3DC5DA5B-906A-4268-B3C2-99851E9EC108}"/>
                </a:ext>
              </a:extLst>
            </p:cNvPr>
            <p:cNvPicPr>
              <a:picLocks noChangeAspect="1"/>
            </p:cNvPicPr>
            <p:nvPr/>
          </p:nvPicPr>
          <p:blipFill>
            <a:blip r:embed="rId9"/>
            <a:stretch>
              <a:fillRect/>
            </a:stretch>
          </p:blipFill>
          <p:spPr>
            <a:xfrm>
              <a:off x="6500974" y="1014152"/>
              <a:ext cx="1885950" cy="2324100"/>
            </a:xfrm>
            <a:prstGeom prst="rect">
              <a:avLst/>
            </a:prstGeom>
          </p:spPr>
        </p:pic>
      </p:grpSp>
      <p:sp>
        <p:nvSpPr>
          <p:cNvPr id="5" name="Grid3">
            <a:extLst>
              <a:ext uri="{FF2B5EF4-FFF2-40B4-BE49-F238E27FC236}">
                <a16:creationId xmlns:a16="http://schemas.microsoft.com/office/drawing/2014/main" id="{EF817327-5E5A-4F21-A9E4-0311DA7456B0}"/>
              </a:ext>
            </a:extLst>
          </p:cNvPr>
          <p:cNvSpPr/>
          <p:nvPr/>
        </p:nvSpPr>
        <p:spPr>
          <a:xfrm>
            <a:off x="7315195" y="3299217"/>
            <a:ext cx="3282219" cy="3429000"/>
          </a:xfrm>
          <a:prstGeom prst="rect">
            <a:avLst/>
          </a:prstGeom>
          <a:noFill/>
          <a:ln>
            <a:noFill/>
          </a:ln>
          <a:extLst>
            <a:ext uri="{909E8E84-426E-40DD-AFC4-6F175D3DCCD1}">
              <a14:hiddenFill xmlns:a14="http://schemas.microsoft.com/office/drawing/2010/main">
                <a:solidFill>
                  <a:srgbClr val="F5F5F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81000" tIns="381000" rIns="381000" bIns="0" rtlCol="0" anchor="t"/>
          <a:lstStyle/>
          <a:p>
            <a:pPr algn="l">
              <a:lnSpc>
                <a:spcPct val="90000"/>
              </a:lnSpc>
            </a:pPr>
            <a:r>
              <a:rPr lang="en-GB" sz="1400" b="1" dirty="0">
                <a:solidFill>
                  <a:schemeClr val="tx2"/>
                </a:solidFill>
                <a:latin typeface="Arial" panose="020B0604020202020204" pitchFamily="34" charset="0"/>
              </a:rPr>
              <a:t>Becky Roberts</a:t>
            </a:r>
          </a:p>
          <a:p>
            <a:pPr algn="l">
              <a:lnSpc>
                <a:spcPct val="90000"/>
              </a:lnSpc>
            </a:pPr>
            <a:r>
              <a:rPr lang="en-GB" sz="1400" b="1" dirty="0">
                <a:solidFill>
                  <a:schemeClr val="tx1"/>
                </a:solidFill>
                <a:latin typeface="Arial" panose="020B0604020202020204" pitchFamily="34" charset="0"/>
              </a:rPr>
              <a:t>Kearney</a:t>
            </a:r>
          </a:p>
          <a:p>
            <a:pPr algn="l">
              <a:lnSpc>
                <a:spcPct val="90000"/>
              </a:lnSpc>
            </a:pPr>
            <a:r>
              <a:rPr lang="en-GB" sz="1400" b="1" dirty="0">
                <a:solidFill>
                  <a:schemeClr val="tx1"/>
                </a:solidFill>
                <a:latin typeface="Arial" panose="020B0604020202020204" pitchFamily="34" charset="0"/>
              </a:rPr>
              <a:t>Senior Consultant</a:t>
            </a:r>
          </a:p>
          <a:p>
            <a:pPr algn="l">
              <a:lnSpc>
                <a:spcPct val="90000"/>
              </a:lnSpc>
              <a:spcBef>
                <a:spcPts val="600"/>
              </a:spcBef>
            </a:pPr>
            <a:endParaRPr lang="en-GB" sz="1400" dirty="0">
              <a:solidFill>
                <a:schemeClr val="tx1"/>
              </a:solidFill>
              <a:latin typeface="Arial" panose="020B0604020202020204" pitchFamily="34" charset="0"/>
            </a:endParaRPr>
          </a:p>
          <a:p>
            <a:pPr algn="l">
              <a:lnSpc>
                <a:spcPct val="90000"/>
              </a:lnSpc>
            </a:pPr>
            <a:endParaRPr lang="en-GB" sz="1400" dirty="0">
              <a:solidFill>
                <a:schemeClr val="tx1"/>
              </a:solidFill>
              <a:latin typeface="Arial" panose="020B0604020202020204" pitchFamily="34" charset="0"/>
            </a:endParaRPr>
          </a:p>
        </p:txBody>
      </p:sp>
      <p:sp>
        <p:nvSpPr>
          <p:cNvPr id="17" name="Rectangle 16">
            <a:extLst>
              <a:ext uri="{FF2B5EF4-FFF2-40B4-BE49-F238E27FC236}">
                <a16:creationId xmlns:a16="http://schemas.microsoft.com/office/drawing/2014/main" id="{0DC35B27-E3F6-4BA8-9E21-26E358C9A9EC}"/>
              </a:ext>
            </a:extLst>
          </p:cNvPr>
          <p:cNvSpPr/>
          <p:nvPr/>
        </p:nvSpPr>
        <p:spPr>
          <a:xfrm>
            <a:off x="381000" y="3810000"/>
            <a:ext cx="2286000" cy="19018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7800" indent="-177800">
              <a:lnSpc>
                <a:spcPct val="90000"/>
              </a:lnSpc>
              <a:buClr>
                <a:schemeClr val="tx1"/>
              </a:buClr>
              <a:buSzPct val="100000"/>
              <a:buFont typeface="Arial" panose="020B0604020202020204" pitchFamily="34" charset="0"/>
              <a:buChar char="–"/>
            </a:pPr>
            <a:r>
              <a:rPr lang="en-GB" sz="1400" dirty="0">
                <a:solidFill>
                  <a:schemeClr val="tx1"/>
                </a:solidFill>
                <a:latin typeface="Arial" panose="020B0604020202020204" pitchFamily="34" charset="0"/>
              </a:rPr>
              <a:t>Kearney are the #1 </a:t>
            </a:r>
            <a:r>
              <a:rPr lang="en-GB" sz="1400" dirty="0">
                <a:solidFill>
                  <a:srgbClr val="1E1E1E"/>
                </a:solidFill>
                <a:cs typeface="Arial" pitchFamily="34" charset="0"/>
              </a:rPr>
              <a:t>leader in the Procurement space, having led most of the procurement breakthroughs in the past 35 years</a:t>
            </a:r>
            <a:endParaRPr lang="en-GB" sz="1400" dirty="0">
              <a:solidFill>
                <a:schemeClr val="tx1"/>
              </a:solidFill>
              <a:latin typeface="Arial" panose="020B0604020202020204" pitchFamily="34" charset="0"/>
            </a:endParaRPr>
          </a:p>
          <a:p>
            <a:pPr marL="177800" indent="-177800">
              <a:lnSpc>
                <a:spcPct val="90000"/>
              </a:lnSpc>
              <a:buClr>
                <a:schemeClr val="tx1"/>
              </a:buClr>
              <a:buSzPct val="100000"/>
              <a:buFont typeface="Arial" panose="020B0604020202020204" pitchFamily="34" charset="0"/>
              <a:buChar char="–"/>
            </a:pPr>
            <a:r>
              <a:rPr lang="en-US" sz="1400" dirty="0">
                <a:solidFill>
                  <a:schemeClr val="tx1"/>
                </a:solidFill>
                <a:latin typeface="Arial" panose="020B0604020202020204" pitchFamily="34" charset="0"/>
              </a:rPr>
              <a:t>Kearney is a recognized Supplier Diversity  thought leader among industry peers and organizations</a:t>
            </a:r>
            <a:endParaRPr lang="en-GB" sz="1400" dirty="0">
              <a:solidFill>
                <a:schemeClr val="tx1"/>
              </a:solidFill>
              <a:latin typeface="Arial" panose="020B0604020202020204" pitchFamily="34" charset="0"/>
            </a:endParaRPr>
          </a:p>
        </p:txBody>
      </p:sp>
      <p:sp>
        <p:nvSpPr>
          <p:cNvPr id="22" name="Grid2">
            <a:extLst>
              <a:ext uri="{FF2B5EF4-FFF2-40B4-BE49-F238E27FC236}">
                <a16:creationId xmlns:a16="http://schemas.microsoft.com/office/drawing/2014/main" id="{3063F7C6-E3F3-4C99-A73B-8F3FD27D37B5}"/>
              </a:ext>
            </a:extLst>
          </p:cNvPr>
          <p:cNvSpPr/>
          <p:nvPr/>
        </p:nvSpPr>
        <p:spPr>
          <a:xfrm>
            <a:off x="3426940" y="0"/>
            <a:ext cx="3812059" cy="3429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0" tIns="381000" rIns="381000" bIns="0" rtlCol="0" anchor="t"/>
          <a:lstStyle/>
          <a:p>
            <a:pPr algn="l">
              <a:lnSpc>
                <a:spcPct val="90000"/>
              </a:lnSpc>
            </a:pPr>
            <a:r>
              <a:rPr lang="en-GB" sz="1400" b="1" dirty="0">
                <a:solidFill>
                  <a:schemeClr val="tx2"/>
                </a:solidFill>
                <a:latin typeface="Arial" panose="020B0604020202020204" pitchFamily="34" charset="0"/>
              </a:rPr>
              <a:t>Jamila Belabidi</a:t>
            </a:r>
          </a:p>
          <a:p>
            <a:pPr>
              <a:lnSpc>
                <a:spcPct val="90000"/>
              </a:lnSpc>
            </a:pPr>
            <a:r>
              <a:rPr lang="en-GB" sz="1400" b="1" dirty="0">
                <a:solidFill>
                  <a:schemeClr val="tx1"/>
                </a:solidFill>
                <a:latin typeface="Arial" panose="020B0604020202020204" pitchFamily="34" charset="0"/>
              </a:rPr>
              <a:t>P&amp;G Purchases Director</a:t>
            </a:r>
          </a:p>
          <a:p>
            <a:pPr>
              <a:lnSpc>
                <a:spcPct val="90000"/>
              </a:lnSpc>
            </a:pPr>
            <a:r>
              <a:rPr lang="en-GB" sz="1400" b="1" dirty="0">
                <a:solidFill>
                  <a:schemeClr val="tx1"/>
                </a:solidFill>
                <a:latin typeface="Arial" panose="020B0604020202020204" pitchFamily="34" charset="0"/>
              </a:rPr>
              <a:t>Global Supplier Diversity &amp; Women Economic Empowerment</a:t>
            </a:r>
          </a:p>
          <a:p>
            <a:pPr algn="l">
              <a:lnSpc>
                <a:spcPct val="90000"/>
              </a:lnSpc>
              <a:spcBef>
                <a:spcPts val="600"/>
              </a:spcBef>
            </a:pPr>
            <a:endParaRPr lang="en-GB" sz="1400" dirty="0">
              <a:solidFill>
                <a:schemeClr val="tx1"/>
              </a:solidFill>
              <a:latin typeface="Arial" panose="020B0604020202020204" pitchFamily="34" charset="0"/>
            </a:endParaRPr>
          </a:p>
        </p:txBody>
      </p:sp>
      <p:sp>
        <p:nvSpPr>
          <p:cNvPr id="26" name="Grid3">
            <a:extLst>
              <a:ext uri="{FF2B5EF4-FFF2-40B4-BE49-F238E27FC236}">
                <a16:creationId xmlns:a16="http://schemas.microsoft.com/office/drawing/2014/main" id="{694398A4-CD0C-4BB5-A42F-CF1F26D07A52}"/>
              </a:ext>
            </a:extLst>
          </p:cNvPr>
          <p:cNvSpPr/>
          <p:nvPr/>
        </p:nvSpPr>
        <p:spPr>
          <a:xfrm>
            <a:off x="7306962" y="-1"/>
            <a:ext cx="3048000" cy="3429000"/>
          </a:xfrm>
          <a:prstGeom prst="rect">
            <a:avLst/>
          </a:prstGeom>
          <a:noFill/>
          <a:ln>
            <a:noFill/>
          </a:ln>
          <a:extLst>
            <a:ext uri="{909E8E84-426E-40DD-AFC4-6F175D3DCCD1}">
              <a14:hiddenFill xmlns:a14="http://schemas.microsoft.com/office/drawing/2010/main">
                <a:solidFill>
                  <a:srgbClr val="F5F5F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81000" tIns="381000" rIns="381000" bIns="0" rtlCol="0" anchor="t"/>
          <a:lstStyle/>
          <a:p>
            <a:pPr algn="l">
              <a:lnSpc>
                <a:spcPct val="90000"/>
              </a:lnSpc>
            </a:pPr>
            <a:r>
              <a:rPr lang="en-GB" sz="1400" b="1" dirty="0">
                <a:solidFill>
                  <a:schemeClr val="tx2"/>
                </a:solidFill>
                <a:latin typeface="Arial" panose="020B0604020202020204" pitchFamily="34" charset="0"/>
              </a:rPr>
              <a:t>Herve Menassol</a:t>
            </a:r>
          </a:p>
          <a:p>
            <a:pPr>
              <a:lnSpc>
                <a:spcPct val="90000"/>
              </a:lnSpc>
            </a:pPr>
            <a:r>
              <a:rPr lang="en-GB" sz="1400" b="1" dirty="0">
                <a:solidFill>
                  <a:schemeClr val="tx1"/>
                </a:solidFill>
                <a:latin typeface="Arial" panose="020B0604020202020204" pitchFamily="34" charset="0"/>
              </a:rPr>
              <a:t>P&amp;G Global Capital Purchases Senior Director </a:t>
            </a:r>
          </a:p>
          <a:p>
            <a:pPr algn="l">
              <a:lnSpc>
                <a:spcPct val="90000"/>
              </a:lnSpc>
              <a:spcBef>
                <a:spcPts val="600"/>
              </a:spcBef>
            </a:pPr>
            <a:endParaRPr lang="en-GB" sz="1400" dirty="0">
              <a:solidFill>
                <a:schemeClr val="tx1"/>
              </a:solidFill>
              <a:latin typeface="Arial" panose="020B0604020202020204" pitchFamily="34" charset="0"/>
            </a:endParaRPr>
          </a:p>
          <a:p>
            <a:pPr algn="l">
              <a:lnSpc>
                <a:spcPct val="90000"/>
              </a:lnSpc>
            </a:pPr>
            <a:endParaRPr lang="en-GB" sz="1400" dirty="0">
              <a:solidFill>
                <a:schemeClr val="tx1"/>
              </a:solidFill>
              <a:latin typeface="Arial" panose="020B0604020202020204" pitchFamily="34" charset="0"/>
            </a:endParaRPr>
          </a:p>
        </p:txBody>
      </p:sp>
      <p:sp>
        <p:nvSpPr>
          <p:cNvPr id="28" name="AtkComment08/06/2021">
            <a:extLst>
              <a:ext uri="{FF2B5EF4-FFF2-40B4-BE49-F238E27FC236}">
                <a16:creationId xmlns:a16="http://schemas.microsoft.com/office/drawing/2014/main" id="{C84EFEF5-CBFD-4EDE-A200-85D477E8FA4D}"/>
              </a:ext>
            </a:extLst>
          </p:cNvPr>
          <p:cNvSpPr/>
          <p:nvPr/>
        </p:nvSpPr>
        <p:spPr>
          <a:xfrm>
            <a:off x="8042193" y="1714499"/>
            <a:ext cx="1378776" cy="593471"/>
          </a:xfrm>
          <a:prstGeom prst="roundRect">
            <a:avLst>
              <a:gd name="adj" fmla="val 10000"/>
            </a:avLst>
          </a:prstGeom>
          <a:solidFill>
            <a:srgbClr val="BFFF00">
              <a:alpha val="95000"/>
            </a:srgbClr>
          </a:solidFill>
          <a:ln w="3175" cmpd="sng">
            <a:solidFill>
              <a:srgbClr val="00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jburto02:</a:t>
            </a:r>
          </a:p>
          <a:p>
            <a:pPr>
              <a:lnSpc>
                <a:spcPct val="90000"/>
              </a:lnSpc>
            </a:pPr>
            <a:r>
              <a:rPr lang="en-GB" sz="1000" dirty="0">
                <a:solidFill>
                  <a:srgbClr val="000000"/>
                </a:solidFill>
                <a:latin typeface="Arial" panose="020B0604020202020204" pitchFamily="34" charset="0"/>
              </a:rPr>
              <a:t>Awaiting input from Herve</a:t>
            </a:r>
          </a:p>
        </p:txBody>
      </p:sp>
      <p:pic>
        <p:nvPicPr>
          <p:cNvPr id="20" name="Picture 19">
            <a:extLst>
              <a:ext uri="{FF2B5EF4-FFF2-40B4-BE49-F238E27FC236}">
                <a16:creationId xmlns:a16="http://schemas.microsoft.com/office/drawing/2014/main" id="{199C9532-05D5-43B9-96DC-E6677470351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829049" y="1230518"/>
            <a:ext cx="1885951" cy="2154904"/>
          </a:xfrm>
          <a:prstGeom prst="rect">
            <a:avLst/>
          </a:prstGeom>
        </p:spPr>
      </p:pic>
      <p:sp>
        <p:nvSpPr>
          <p:cNvPr id="23" name="AtkComment14/06/2021">
            <a:extLst>
              <a:ext uri="{FF2B5EF4-FFF2-40B4-BE49-F238E27FC236}">
                <a16:creationId xmlns:a16="http://schemas.microsoft.com/office/drawing/2014/main" id="{035FB6AC-59FC-4F8B-BD03-A8797F3282B2}"/>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Imran</a:t>
            </a:r>
          </a:p>
        </p:txBody>
      </p:sp>
      <p:pic>
        <p:nvPicPr>
          <p:cNvPr id="15" name="Picture 14">
            <a:extLst>
              <a:ext uri="{FF2B5EF4-FFF2-40B4-BE49-F238E27FC236}">
                <a16:creationId xmlns:a16="http://schemas.microsoft.com/office/drawing/2014/main" id="{A9D7F041-2AA0-4B15-ADEE-E55D9B147A2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715346" y="1230518"/>
            <a:ext cx="2083172" cy="2154904"/>
          </a:xfrm>
          <a:prstGeom prst="rect">
            <a:avLst/>
          </a:prstGeom>
        </p:spPr>
      </p:pic>
    </p:spTree>
    <p:extLst>
      <p:ext uri="{BB962C8B-B14F-4D97-AF65-F5344CB8AC3E}">
        <p14:creationId xmlns:p14="http://schemas.microsoft.com/office/powerpoint/2010/main" val="40607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0F9F0E6-DB82-4216-9626-6B9A3C96894B}"/>
              </a:ext>
            </a:extLst>
          </p:cNvPr>
          <p:cNvGraphicFramePr>
            <a:graphicFrameLocks noChangeAspect="1"/>
          </p:cNvGraphicFramePr>
          <p:nvPr>
            <p:custDataLst>
              <p:tags r:id="rId2"/>
            </p:custDataLst>
            <p:extLst>
              <p:ext uri="{D42A27DB-BD31-4B8C-83A1-F6EECF244321}">
                <p14:modId xmlns:p14="http://schemas.microsoft.com/office/powerpoint/2010/main" val="4185294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3"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20F9F0E6-DB82-4216-9626-6B9A3C9689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6CE82F8-B624-452A-B41C-D9D9D51B7EB9}"/>
              </a:ext>
            </a:extLst>
          </p:cNvPr>
          <p:cNvSpPr>
            <a:spLocks noGrp="1"/>
          </p:cNvSpPr>
          <p:nvPr>
            <p:ph type="title"/>
          </p:nvPr>
        </p:nvSpPr>
        <p:spPr/>
        <p:txBody>
          <a:bodyPr vert="horz"/>
          <a:lstStyle/>
          <a:p>
            <a:r>
              <a:rPr lang="en-GB" dirty="0"/>
              <a:t>The ISJ is accessible via the Kearney website, and participation is free</a:t>
            </a:r>
          </a:p>
        </p:txBody>
      </p:sp>
      <p:pic>
        <p:nvPicPr>
          <p:cNvPr id="15" name="Picture 14">
            <a:extLst>
              <a:ext uri="{FF2B5EF4-FFF2-40B4-BE49-F238E27FC236}">
                <a16:creationId xmlns:a16="http://schemas.microsoft.com/office/drawing/2014/main" id="{0FFD5536-919F-4DFC-AAB6-38506F89BF4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05426" y="762000"/>
            <a:ext cx="5255559" cy="5334000"/>
          </a:xfrm>
          <a:prstGeom prst="rect">
            <a:avLst/>
          </a:prstGeom>
          <a:ln>
            <a:solidFill>
              <a:schemeClr val="tx1">
                <a:lumMod val="75000"/>
                <a:lumOff val="25000"/>
              </a:schemeClr>
            </a:solidFill>
          </a:ln>
          <a:effectLst>
            <a:outerShdw blurRad="50800" dist="38100" dir="13500000" algn="br" rotWithShape="0">
              <a:prstClr val="black">
                <a:alpha val="40000"/>
              </a:prstClr>
            </a:outerShdw>
          </a:effectLst>
        </p:spPr>
      </p:pic>
      <p:sp>
        <p:nvSpPr>
          <p:cNvPr id="17" name="Rectangle 16">
            <a:extLst>
              <a:ext uri="{FF2B5EF4-FFF2-40B4-BE49-F238E27FC236}">
                <a16:creationId xmlns:a16="http://schemas.microsoft.com/office/drawing/2014/main" id="{60081C00-F506-4F43-9812-00F769377A56}"/>
              </a:ext>
            </a:extLst>
          </p:cNvPr>
          <p:cNvSpPr/>
          <p:nvPr/>
        </p:nvSpPr>
        <p:spPr>
          <a:xfrm>
            <a:off x="3429000" y="381000"/>
            <a:ext cx="8382000" cy="221599"/>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nSpc>
                <a:spcPct val="90000"/>
              </a:lnSpc>
            </a:pPr>
            <a:r>
              <a:rPr lang="en-GB" sz="1600" b="1" dirty="0">
                <a:solidFill>
                  <a:schemeClr val="tx2"/>
                </a:solidFill>
                <a:latin typeface="Arial" panose="020B0604020202020204" pitchFamily="34" charset="0"/>
              </a:rPr>
              <a:t>https://www.kearney.com/web/the-inclusive-sourcing-journey</a:t>
            </a:r>
            <a:endParaRPr lang="en-GB" sz="1600" b="1" dirty="0">
              <a:solidFill>
                <a:schemeClr val="tx1"/>
              </a:solidFill>
              <a:latin typeface="Arial" panose="020B0604020202020204" pitchFamily="34" charset="0"/>
            </a:endParaRPr>
          </a:p>
        </p:txBody>
      </p:sp>
      <p:pic>
        <p:nvPicPr>
          <p:cNvPr id="18" name="Picture 17">
            <a:extLst>
              <a:ext uri="{FF2B5EF4-FFF2-40B4-BE49-F238E27FC236}">
                <a16:creationId xmlns:a16="http://schemas.microsoft.com/office/drawing/2014/main" id="{F00C1729-658A-4F12-9321-17B8C5AD96F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001000" y="2859303"/>
            <a:ext cx="3801762" cy="1514989"/>
          </a:xfrm>
          <a:prstGeom prst="rect">
            <a:avLst/>
          </a:prstGeom>
          <a:ln>
            <a:solidFill>
              <a:schemeClr val="tx1">
                <a:lumMod val="75000"/>
                <a:lumOff val="25000"/>
              </a:schemeClr>
            </a:solidFill>
          </a:ln>
          <a:effectLst>
            <a:outerShdw blurRad="50800" dist="38100" dir="13500000" algn="br" rotWithShape="0">
              <a:prstClr val="black">
                <a:alpha val="40000"/>
              </a:prstClr>
            </a:outerShdw>
          </a:effectLst>
        </p:spPr>
      </p:pic>
      <p:sp>
        <p:nvSpPr>
          <p:cNvPr id="7" name="AtkComment14/06/2021">
            <a:extLst>
              <a:ext uri="{FF2B5EF4-FFF2-40B4-BE49-F238E27FC236}">
                <a16:creationId xmlns:a16="http://schemas.microsoft.com/office/drawing/2014/main" id="{018FBD72-5402-45BD-930B-8A32B3BC8149}"/>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Becky</a:t>
            </a:r>
          </a:p>
        </p:txBody>
      </p:sp>
    </p:spTree>
    <p:extLst>
      <p:ext uri="{BB962C8B-B14F-4D97-AF65-F5344CB8AC3E}">
        <p14:creationId xmlns:p14="http://schemas.microsoft.com/office/powerpoint/2010/main" val="2812118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0F9F0E6-DB82-4216-9626-6B9A3C96894B}"/>
              </a:ext>
            </a:extLst>
          </p:cNvPr>
          <p:cNvGraphicFramePr>
            <a:graphicFrameLocks noChangeAspect="1"/>
          </p:cNvGraphicFramePr>
          <p:nvPr>
            <p:custDataLst>
              <p:tags r:id="rId2"/>
            </p:custDataLst>
            <p:extLst>
              <p:ext uri="{D42A27DB-BD31-4B8C-83A1-F6EECF244321}">
                <p14:modId xmlns:p14="http://schemas.microsoft.com/office/powerpoint/2010/main" val="2038515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1"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20F9F0E6-DB82-4216-9626-6B9A3C9689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AtkComment14/06/2021">
            <a:extLst>
              <a:ext uri="{FF2B5EF4-FFF2-40B4-BE49-F238E27FC236}">
                <a16:creationId xmlns:a16="http://schemas.microsoft.com/office/drawing/2014/main" id="{3F410BB8-C9EB-44C1-BC58-6FDBBAD34D2C}"/>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Jamila</a:t>
            </a:r>
          </a:p>
        </p:txBody>
      </p:sp>
      <p:sp>
        <p:nvSpPr>
          <p:cNvPr id="9" name="Title 8">
            <a:extLst>
              <a:ext uri="{FF2B5EF4-FFF2-40B4-BE49-F238E27FC236}">
                <a16:creationId xmlns:a16="http://schemas.microsoft.com/office/drawing/2014/main" id="{0301BAE2-F5F4-4B7C-82F2-3644AE0AB528}"/>
              </a:ext>
            </a:extLst>
          </p:cNvPr>
          <p:cNvSpPr>
            <a:spLocks noGrp="1"/>
          </p:cNvSpPr>
          <p:nvPr>
            <p:ph type="title"/>
          </p:nvPr>
        </p:nvSpPr>
        <p:spPr>
          <a:xfrm>
            <a:off x="148828" y="698572"/>
            <a:ext cx="2951747" cy="2215991"/>
          </a:xfrm>
        </p:spPr>
        <p:txBody>
          <a:bodyPr vert="horz"/>
          <a:lstStyle/>
          <a:p>
            <a:r>
              <a:rPr lang="en-GB" sz="2800" dirty="0"/>
              <a:t>Engage with us ..</a:t>
            </a:r>
          </a:p>
        </p:txBody>
      </p:sp>
      <p:grpSp>
        <p:nvGrpSpPr>
          <p:cNvPr id="2" name="Group 1">
            <a:extLst>
              <a:ext uri="{FF2B5EF4-FFF2-40B4-BE49-F238E27FC236}">
                <a16:creationId xmlns:a16="http://schemas.microsoft.com/office/drawing/2014/main" id="{E22E3E97-E923-4D92-8263-438251C52577}"/>
              </a:ext>
            </a:extLst>
          </p:cNvPr>
          <p:cNvGrpSpPr/>
          <p:nvPr/>
        </p:nvGrpSpPr>
        <p:grpSpPr>
          <a:xfrm>
            <a:off x="5550569" y="2914563"/>
            <a:ext cx="5850477" cy="3224872"/>
            <a:chOff x="6096000" y="2404953"/>
            <a:chExt cx="4150004" cy="3771686"/>
          </a:xfrm>
        </p:grpSpPr>
        <p:sp>
          <p:nvSpPr>
            <p:cNvPr id="17" name="Text Placeholder 42">
              <a:extLst>
                <a:ext uri="{FF2B5EF4-FFF2-40B4-BE49-F238E27FC236}">
                  <a16:creationId xmlns:a16="http://schemas.microsoft.com/office/drawing/2014/main" id="{0B046122-4345-4DB2-88DD-9ECF616B89C4}"/>
                </a:ext>
              </a:extLst>
            </p:cNvPr>
            <p:cNvSpPr txBox="1">
              <a:spLocks/>
            </p:cNvSpPr>
            <p:nvPr/>
          </p:nvSpPr>
          <p:spPr>
            <a:xfrm>
              <a:off x="7474227" y="3570450"/>
              <a:ext cx="2771777" cy="1136650"/>
            </a:xfrm>
            <a:prstGeom prst="rect">
              <a:avLst/>
            </a:prstGeom>
          </p:spPr>
          <p:txBody>
            <a:bodyPr vert="horz" wrap="square" lIns="0" tIns="0" rIns="0" bIns="0" rtlCol="0" anchor="ctr" anchorCtr="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200" b="1" kern="1200" noProof="0">
                  <a:solidFill>
                    <a:schemeClr val="tx2"/>
                  </a:solidFill>
                  <a:latin typeface="+mn-lt"/>
                  <a:ea typeface="+mn-ea"/>
                  <a:cs typeface="+mn-cs"/>
                </a:defRPr>
              </a:lvl1pPr>
              <a:lvl2pPr marL="180000" marR="0" indent="-180000" algn="l" defTabSz="914400" rtl="0" eaLnBrk="1" fontAlgn="auto" latinLnBrk="0" hangingPunct="1">
                <a:lnSpc>
                  <a:spcPct val="90000"/>
                </a:lnSpc>
                <a:spcBef>
                  <a:spcPts val="200"/>
                </a:spcBef>
                <a:spcAft>
                  <a:spcPts val="0"/>
                </a:spcAft>
                <a:buClrTx/>
                <a:buSzTx/>
                <a:buFont typeface="System Font Regular"/>
                <a:buChar char="–"/>
                <a:tabLst/>
                <a:defRPr lang="en-GB" sz="1200" kern="1200" noProof="0" dirty="0" smtClean="0">
                  <a:solidFill>
                    <a:schemeClr val="tx1"/>
                  </a:solidFill>
                  <a:latin typeface="+mn-lt"/>
                  <a:ea typeface="+mn-ea"/>
                  <a:cs typeface="+mn-cs"/>
                </a:defRPr>
              </a:lvl2pPr>
              <a:lvl3pPr marL="360000" marR="0" indent="-180000" algn="l" defTabSz="914400" rtl="0" eaLnBrk="1" fontAlgn="auto" latinLnBrk="0" hangingPunct="1">
                <a:lnSpc>
                  <a:spcPct val="90000"/>
                </a:lnSpc>
                <a:spcBef>
                  <a:spcPts val="200"/>
                </a:spcBef>
                <a:spcAft>
                  <a:spcPts val="0"/>
                </a:spcAft>
                <a:buClrTx/>
                <a:buSzTx/>
                <a:buFont typeface="System Font Regular"/>
                <a:buChar char="–"/>
                <a:tabLst/>
                <a:defRPr lang="en-GB" sz="1200" kern="1200" noProof="0" dirty="0" smtClean="0">
                  <a:solidFill>
                    <a:schemeClr val="tx1"/>
                  </a:solidFill>
                  <a:latin typeface="+mn-lt"/>
                  <a:ea typeface="+mn-ea"/>
                  <a:cs typeface="+mn-cs"/>
                </a:defRPr>
              </a:lvl3pPr>
              <a:lvl4pPr marL="540000" marR="0" indent="-180000" algn="l" defTabSz="914400" rtl="0" eaLnBrk="1" fontAlgn="auto" latinLnBrk="0" hangingPunct="1">
                <a:lnSpc>
                  <a:spcPct val="90000"/>
                </a:lnSpc>
                <a:spcBef>
                  <a:spcPts val="200"/>
                </a:spcBef>
                <a:spcAft>
                  <a:spcPts val="0"/>
                </a:spcAft>
                <a:buClrTx/>
                <a:buSzTx/>
                <a:buFont typeface="System Font Regular"/>
                <a:buChar char="–"/>
                <a:tabLst/>
                <a:defRPr lang="en-GB" sz="1200" kern="1200" noProof="0" dirty="0" smtClean="0">
                  <a:solidFill>
                    <a:schemeClr val="tx1"/>
                  </a:solidFill>
                  <a:latin typeface="+mn-lt"/>
                  <a:ea typeface="+mn-ea"/>
                  <a:cs typeface="+mn-cs"/>
                </a:defRPr>
              </a:lvl4pPr>
              <a:lvl5pPr marL="720000" marR="0" indent="-180000" algn="l" defTabSz="914400" rtl="0" eaLnBrk="1" fontAlgn="auto" latinLnBrk="0" hangingPunct="1">
                <a:lnSpc>
                  <a:spcPct val="90000"/>
                </a:lnSpc>
                <a:spcBef>
                  <a:spcPts val="200"/>
                </a:spcBef>
                <a:spcAft>
                  <a:spcPts val="0"/>
                </a:spcAft>
                <a:buClrTx/>
                <a:buSzTx/>
                <a:buFont typeface="System Font Regular"/>
                <a:buChar char="–"/>
                <a:tabLst/>
                <a:defRPr lang="en-GB" sz="1200" kern="1200" dirty="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r>
                <a:rPr lang="en-US" sz="1600" dirty="0"/>
                <a:t>Directly to the Kearney team</a:t>
              </a:r>
            </a:p>
            <a:p>
              <a:r>
                <a:rPr lang="en-US" sz="1600" dirty="0"/>
                <a:t>(contacts details on last slide)</a:t>
              </a:r>
            </a:p>
          </p:txBody>
        </p:sp>
        <p:sp>
          <p:nvSpPr>
            <p:cNvPr id="19" name="Text Placeholder 46">
              <a:extLst>
                <a:ext uri="{FF2B5EF4-FFF2-40B4-BE49-F238E27FC236}">
                  <a16:creationId xmlns:a16="http://schemas.microsoft.com/office/drawing/2014/main" id="{B1281791-4B13-4DCF-A37B-D11FD78ECD39}"/>
                </a:ext>
              </a:extLst>
            </p:cNvPr>
            <p:cNvSpPr txBox="1">
              <a:spLocks/>
            </p:cNvSpPr>
            <p:nvPr/>
          </p:nvSpPr>
          <p:spPr>
            <a:xfrm>
              <a:off x="7474227" y="5039989"/>
              <a:ext cx="2771777" cy="1136650"/>
            </a:xfrm>
            <a:prstGeom prst="rect">
              <a:avLst/>
            </a:prstGeom>
          </p:spPr>
          <p:txBody>
            <a:bodyPr vert="horz" wrap="square" lIns="0" tIns="0" rIns="0" bIns="0" rtlCol="0" anchor="ctr" anchorCtr="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200" b="1" kern="1200" noProof="0">
                  <a:solidFill>
                    <a:schemeClr val="tx2"/>
                  </a:solidFill>
                  <a:latin typeface="+mn-lt"/>
                  <a:ea typeface="+mn-ea"/>
                  <a:cs typeface="+mn-cs"/>
                </a:defRPr>
              </a:lvl1pPr>
              <a:lvl2pPr marL="180000" marR="0" indent="-180000" algn="l" defTabSz="914400" rtl="0" eaLnBrk="1" fontAlgn="auto" latinLnBrk="0" hangingPunct="1">
                <a:lnSpc>
                  <a:spcPct val="90000"/>
                </a:lnSpc>
                <a:spcBef>
                  <a:spcPts val="0"/>
                </a:spcBef>
                <a:spcAft>
                  <a:spcPts val="0"/>
                </a:spcAft>
                <a:buClrTx/>
                <a:buSzTx/>
                <a:buFont typeface="System Font Regular"/>
                <a:buChar char="–"/>
                <a:tabLst/>
                <a:defRPr sz="1200" kern="1200">
                  <a:solidFill>
                    <a:schemeClr val="tx1"/>
                  </a:solidFill>
                  <a:latin typeface="+mn-lt"/>
                  <a:ea typeface="+mn-ea"/>
                  <a:cs typeface="+mn-cs"/>
                </a:defRPr>
              </a:lvl2pPr>
              <a:lvl3pPr marL="360000" marR="0" indent="-180000" algn="l" defTabSz="914400" rtl="0" eaLnBrk="1" fontAlgn="auto" latinLnBrk="0" hangingPunct="1">
                <a:lnSpc>
                  <a:spcPct val="90000"/>
                </a:lnSpc>
                <a:spcBef>
                  <a:spcPts val="0"/>
                </a:spcBef>
                <a:spcAft>
                  <a:spcPts val="0"/>
                </a:spcAft>
                <a:buClrTx/>
                <a:buSzTx/>
                <a:buFont typeface="System Font Regular"/>
                <a:buChar char="–"/>
                <a:tabLst/>
                <a:defRPr sz="1200" kern="1200">
                  <a:solidFill>
                    <a:schemeClr val="tx1"/>
                  </a:solidFill>
                  <a:latin typeface="+mn-lt"/>
                  <a:ea typeface="+mn-ea"/>
                  <a:cs typeface="+mn-cs"/>
                </a:defRPr>
              </a:lvl3pPr>
              <a:lvl4pPr marL="540000" marR="0" indent="-180000" algn="l" defTabSz="914400" rtl="0" eaLnBrk="1" fontAlgn="auto" latinLnBrk="0" hangingPunct="1">
                <a:lnSpc>
                  <a:spcPct val="90000"/>
                </a:lnSpc>
                <a:spcBef>
                  <a:spcPts val="0"/>
                </a:spcBef>
                <a:spcAft>
                  <a:spcPts val="0"/>
                </a:spcAft>
                <a:buClrTx/>
                <a:buSzTx/>
                <a:buFont typeface="System Font Regular"/>
                <a:buChar char="–"/>
                <a:tabLst/>
                <a:defRPr sz="1200" kern="1200">
                  <a:solidFill>
                    <a:schemeClr val="tx1"/>
                  </a:solidFill>
                  <a:latin typeface="+mn-lt"/>
                  <a:ea typeface="+mn-ea"/>
                  <a:cs typeface="+mn-cs"/>
                </a:defRPr>
              </a:lvl4pPr>
              <a:lvl5pPr marL="720000" marR="0" indent="-180000" algn="l" defTabSz="914400" rtl="0" eaLnBrk="1" fontAlgn="auto" latinLnBrk="0" hangingPunct="1">
                <a:lnSpc>
                  <a:spcPct val="90000"/>
                </a:lnSpc>
                <a:spcBef>
                  <a:spcPts val="0"/>
                </a:spcBef>
                <a:spcAft>
                  <a:spcPts val="0"/>
                </a:spcAft>
                <a:buClrTx/>
                <a:buSzTx/>
                <a:buFont typeface="System Font Regular"/>
                <a:buChar char="–"/>
                <a:tabLst/>
                <a:defRPr sz="12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r>
                <a:rPr lang="en-US" sz="1600" dirty="0"/>
                <a:t>Supplier Diversity tool workshop:  belabidi.j@pg.com</a:t>
              </a:r>
            </a:p>
          </p:txBody>
        </p:sp>
        <p:sp>
          <p:nvSpPr>
            <p:cNvPr id="20" name="Text Placeholder 48">
              <a:extLst>
                <a:ext uri="{FF2B5EF4-FFF2-40B4-BE49-F238E27FC236}">
                  <a16:creationId xmlns:a16="http://schemas.microsoft.com/office/drawing/2014/main" id="{C9397A0D-8C8B-48A0-9BFB-20A5C92ED19F}"/>
                </a:ext>
              </a:extLst>
            </p:cNvPr>
            <p:cNvSpPr txBox="1">
              <a:spLocks/>
            </p:cNvSpPr>
            <p:nvPr/>
          </p:nvSpPr>
          <p:spPr>
            <a:xfrm>
              <a:off x="7474227" y="2404953"/>
              <a:ext cx="2771777" cy="1137172"/>
            </a:xfrm>
            <a:prstGeom prst="rect">
              <a:avLst/>
            </a:prstGeom>
            <a:noFill/>
          </p:spPr>
          <p:txBody>
            <a:bodyPr vert="horz" lIns="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100" b="1" kern="1200" noProof="0">
                  <a:solidFill>
                    <a:schemeClr val="tx2"/>
                  </a:solidFill>
                  <a:latin typeface="+mn-lt"/>
                  <a:ea typeface="+mn-ea"/>
                  <a:cs typeface="+mn-cs"/>
                </a:defRPr>
              </a:lvl1pPr>
              <a:lvl2pPr marL="0" indent="0" algn="l" defTabSz="914400" rtl="0" eaLnBrk="1" latinLnBrk="0" hangingPunct="1">
                <a:lnSpc>
                  <a:spcPct val="90000"/>
                </a:lnSpc>
                <a:spcBef>
                  <a:spcPts val="0"/>
                </a:spcBef>
                <a:spcAft>
                  <a:spcPts val="0"/>
                </a:spcAft>
                <a:buFont typeface="System Font Regular"/>
                <a:buNone/>
                <a:tabLst/>
                <a:defRPr sz="1100" kern="1200">
                  <a:solidFill>
                    <a:schemeClr val="tx1"/>
                  </a:solidFill>
                  <a:latin typeface="+mn-lt"/>
                  <a:ea typeface="+mn-ea"/>
                  <a:cs typeface="+mn-cs"/>
                </a:defRPr>
              </a:lvl2pPr>
              <a:lvl3pPr marL="179388" indent="-180000" algn="l" defTabSz="914400" rtl="0" eaLnBrk="1" latinLnBrk="0" hangingPunct="1">
                <a:lnSpc>
                  <a:spcPct val="90000"/>
                </a:lnSpc>
                <a:spcBef>
                  <a:spcPts val="0"/>
                </a:spcBef>
                <a:spcAft>
                  <a:spcPts val="0"/>
                </a:spcAft>
                <a:buFont typeface="System Font Regular"/>
                <a:buChar char="–"/>
                <a:tabLst/>
                <a:defRPr sz="11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0"/>
                </a:spcAft>
                <a:buFont typeface="System Font Regular"/>
                <a:buNone/>
                <a:tabLst/>
                <a:defRPr sz="110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0"/>
                </a:spcAft>
                <a:buFont typeface="System Font Regular"/>
                <a:buNone/>
                <a:tabLst/>
                <a:defRPr sz="11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7823DC"/>
                  </a:solidFill>
                  <a:effectLst/>
                  <a:uLnTx/>
                  <a:uFillTx/>
                  <a:latin typeface="Arial" panose="020B0604020202020204"/>
                  <a:ea typeface="+mn-ea"/>
                  <a:cs typeface="+mn-cs"/>
                </a:rPr>
                <a:t>Through </a:t>
              </a:r>
              <a:r>
                <a:rPr lang="en-US" sz="1600" dirty="0">
                  <a:solidFill>
                    <a:srgbClr val="7823DC"/>
                  </a:solidFill>
                  <a:latin typeface="Arial" panose="020B0604020202020204"/>
                </a:rPr>
                <a:t>your</a:t>
              </a:r>
              <a:r>
                <a:rPr kumimoji="0" lang="en-US" sz="1600" b="1" i="0" u="none" strike="noStrike" kern="1200" cap="none" spc="0" normalizeH="0" baseline="0" noProof="0" dirty="0">
                  <a:ln>
                    <a:noFill/>
                  </a:ln>
                  <a:solidFill>
                    <a:srgbClr val="7823DC"/>
                  </a:solidFill>
                  <a:effectLst/>
                  <a:uLnTx/>
                  <a:uFillTx/>
                  <a:latin typeface="Arial" panose="020B0604020202020204"/>
                  <a:ea typeface="+mn-ea"/>
                  <a:cs typeface="+mn-cs"/>
                </a:rPr>
                <a:t> SRO</a:t>
              </a:r>
            </a:p>
          </p:txBody>
        </p:sp>
        <p:pic>
          <p:nvPicPr>
            <p:cNvPr id="21" name="Picture Placeholder 41">
              <a:extLst>
                <a:ext uri="{FF2B5EF4-FFF2-40B4-BE49-F238E27FC236}">
                  <a16:creationId xmlns:a16="http://schemas.microsoft.com/office/drawing/2014/main" id="{09310874-3129-4EF5-9459-667D66D8864E}"/>
                </a:ext>
              </a:extLst>
            </p:cNvPr>
            <p:cNvPicPr>
              <a:picLocks noChangeAspect="1"/>
            </p:cNvPicPr>
            <p:nvPr/>
          </p:nvPicPr>
          <p:blipFill>
            <a:blip r:embed="rId7">
              <a:extLst>
                <a:ext uri="{96DAC541-7B7A-43D3-8B79-37D633B846F1}">
                  <asvg:svgBlip xmlns:asvg="http://schemas.microsoft.com/office/drawing/2016/SVG/main" r:embed="rId8"/>
                </a:ext>
              </a:extLst>
            </a:blip>
            <a:srcRect/>
            <a:stretch>
              <a:fillRect/>
            </a:stretch>
          </p:blipFill>
          <p:spPr>
            <a:xfrm>
              <a:off x="6096000" y="2440139"/>
              <a:ext cx="1066800" cy="1066800"/>
            </a:xfrm>
            <a:prstGeom prst="rect">
              <a:avLst/>
            </a:prstGeom>
          </p:spPr>
        </p:pic>
        <p:pic>
          <p:nvPicPr>
            <p:cNvPr id="22" name="Picture Placeholder 47">
              <a:extLst>
                <a:ext uri="{FF2B5EF4-FFF2-40B4-BE49-F238E27FC236}">
                  <a16:creationId xmlns:a16="http://schemas.microsoft.com/office/drawing/2014/main" id="{3821053A-C2A4-4233-BD75-38970F1A3A3C}"/>
                </a:ext>
              </a:extLst>
            </p:cNvPr>
            <p:cNvPicPr>
              <a:picLocks noChangeAspect="1"/>
            </p:cNvPicPr>
            <p:nvPr/>
          </p:nvPicPr>
          <p:blipFill>
            <a:blip r:embed="rId9">
              <a:extLst>
                <a:ext uri="{96DAC541-7B7A-43D3-8B79-37D633B846F1}">
                  <asvg:svgBlip xmlns:asvg="http://schemas.microsoft.com/office/drawing/2016/SVG/main" r:embed="rId10"/>
                </a:ext>
              </a:extLst>
            </a:blip>
            <a:srcRect/>
            <a:stretch>
              <a:fillRect/>
            </a:stretch>
          </p:blipFill>
          <p:spPr>
            <a:xfrm>
              <a:off x="6167438" y="3676813"/>
              <a:ext cx="923925" cy="923925"/>
            </a:xfrm>
            <a:prstGeom prst="rect">
              <a:avLst/>
            </a:prstGeom>
          </p:spPr>
        </p:pic>
        <p:pic>
          <p:nvPicPr>
            <p:cNvPr id="24" name="Picture Placeholder 49">
              <a:extLst>
                <a:ext uri="{FF2B5EF4-FFF2-40B4-BE49-F238E27FC236}">
                  <a16:creationId xmlns:a16="http://schemas.microsoft.com/office/drawing/2014/main" id="{73F844D5-EF92-48C1-BF69-53E178E854C1}"/>
                </a:ext>
              </a:extLst>
            </p:cNvPr>
            <p:cNvPicPr>
              <a:picLocks noChangeAspect="1"/>
            </p:cNvPicPr>
            <p:nvPr/>
          </p:nvPicPr>
          <p:blipFill>
            <a:blip r:embed="rId11">
              <a:extLst>
                <a:ext uri="{96DAC541-7B7A-43D3-8B79-37D633B846F1}">
                  <asvg:svgBlip xmlns:asvg="http://schemas.microsoft.com/office/drawing/2016/SVG/main" r:embed="rId12"/>
                </a:ext>
              </a:extLst>
            </a:blip>
            <a:srcRect/>
            <a:stretch>
              <a:fillRect/>
            </a:stretch>
          </p:blipFill>
          <p:spPr>
            <a:xfrm>
              <a:off x="6119813" y="5098727"/>
              <a:ext cx="1019175" cy="1019175"/>
            </a:xfrm>
            <a:prstGeom prst="rect">
              <a:avLst/>
            </a:prstGeom>
          </p:spPr>
        </p:pic>
      </p:grpSp>
      <p:pic>
        <p:nvPicPr>
          <p:cNvPr id="40968" name="Picture 8" descr="two women taking to each other while holding pens">
            <a:extLst>
              <a:ext uri="{FF2B5EF4-FFF2-40B4-BE49-F238E27FC236}">
                <a16:creationId xmlns:a16="http://schemas.microsoft.com/office/drawing/2014/main" id="{6C28EE98-2457-48AB-9A3D-511E3954CF2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0499" b="18727"/>
          <a:stretch/>
        </p:blipFill>
        <p:spPr bwMode="auto">
          <a:xfrm>
            <a:off x="4338160" y="163923"/>
            <a:ext cx="6705600" cy="22743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Placeholder 15" descr="A group of people standing in front of a crowd&#10;&#10;Description automatically generated">
            <a:extLst>
              <a:ext uri="{FF2B5EF4-FFF2-40B4-BE49-F238E27FC236}">
                <a16:creationId xmlns:a16="http://schemas.microsoft.com/office/drawing/2014/main" id="{054BEFBD-719B-4C41-A302-D1E944F873C0}"/>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90954" y="1806568"/>
            <a:ext cx="1667497" cy="1877890"/>
          </a:xfrm>
          <a:custGeom>
            <a:avLst/>
            <a:gdLst>
              <a:gd name="connsiteX0" fmla="*/ 0 w 6089650"/>
              <a:gd name="connsiteY0" fmla="*/ 0 h 6858000"/>
              <a:gd name="connsiteX1" fmla="*/ 1595374 w 6089650"/>
              <a:gd name="connsiteY1" fmla="*/ 0 h 6858000"/>
              <a:gd name="connsiteX2" fmla="*/ 1595374 w 6089650"/>
              <a:gd name="connsiteY2" fmla="*/ 2523300 h 6858000"/>
              <a:gd name="connsiteX3" fmla="*/ 2028381 w 6089650"/>
              <a:gd name="connsiteY3" fmla="*/ 2523300 h 6858000"/>
              <a:gd name="connsiteX4" fmla="*/ 4196207 w 6089650"/>
              <a:gd name="connsiteY4" fmla="*/ 0 h 6858000"/>
              <a:gd name="connsiteX5" fmla="*/ 6089650 w 6089650"/>
              <a:gd name="connsiteY5" fmla="*/ 0 h 6858000"/>
              <a:gd name="connsiteX6" fmla="*/ 6089650 w 6089650"/>
              <a:gd name="connsiteY6" fmla="*/ 149543 h 6858000"/>
              <a:gd name="connsiteX7" fmla="*/ 3336607 w 6089650"/>
              <a:gd name="connsiteY7" fmla="*/ 3429000 h 6858000"/>
              <a:gd name="connsiteX8" fmla="*/ 6089650 w 6089650"/>
              <a:gd name="connsiteY8" fmla="*/ 6708394 h 6858000"/>
              <a:gd name="connsiteX9" fmla="*/ 6089650 w 6089650"/>
              <a:gd name="connsiteY9" fmla="*/ 6858000 h 6858000"/>
              <a:gd name="connsiteX10" fmla="*/ 4197350 w 6089650"/>
              <a:gd name="connsiteY10" fmla="*/ 6858000 h 6858000"/>
              <a:gd name="connsiteX11" fmla="*/ 2049907 w 6089650"/>
              <a:gd name="connsiteY11" fmla="*/ 4309428 h 6858000"/>
              <a:gd name="connsiteX12" fmla="*/ 1595311 w 6089650"/>
              <a:gd name="connsiteY12" fmla="*/ 4309301 h 6858000"/>
              <a:gd name="connsiteX13" fmla="*/ 1595311 w 6089650"/>
              <a:gd name="connsiteY13" fmla="*/ 6858000 h 6858000"/>
              <a:gd name="connsiteX14" fmla="*/ 0 w 608965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89650" h="6858000">
                <a:moveTo>
                  <a:pt x="0" y="0"/>
                </a:moveTo>
                <a:lnTo>
                  <a:pt x="1595374" y="0"/>
                </a:lnTo>
                <a:lnTo>
                  <a:pt x="1595374" y="2523300"/>
                </a:lnTo>
                <a:lnTo>
                  <a:pt x="2028381" y="2523300"/>
                </a:lnTo>
                <a:lnTo>
                  <a:pt x="4196207" y="0"/>
                </a:lnTo>
                <a:lnTo>
                  <a:pt x="6089650" y="0"/>
                </a:lnTo>
                <a:lnTo>
                  <a:pt x="6089650" y="149543"/>
                </a:lnTo>
                <a:lnTo>
                  <a:pt x="3336607" y="3429000"/>
                </a:lnTo>
                <a:lnTo>
                  <a:pt x="6089650" y="6708394"/>
                </a:lnTo>
                <a:lnTo>
                  <a:pt x="6089650" y="6858000"/>
                </a:lnTo>
                <a:lnTo>
                  <a:pt x="4197350" y="6858000"/>
                </a:lnTo>
                <a:lnTo>
                  <a:pt x="2049907" y="4309428"/>
                </a:lnTo>
                <a:lnTo>
                  <a:pt x="1595311" y="4309301"/>
                </a:lnTo>
                <a:lnTo>
                  <a:pt x="1595311" y="6858000"/>
                </a:lnTo>
                <a:lnTo>
                  <a:pt x="0" y="6858000"/>
                </a:lnTo>
                <a:close/>
              </a:path>
            </a:pathLst>
          </a:custGeom>
        </p:spPr>
      </p:pic>
      <p:pic>
        <p:nvPicPr>
          <p:cNvPr id="26" name="Picture 20" descr="Procter &amp;amp; Gamble | LinkedIn">
            <a:extLst>
              <a:ext uri="{FF2B5EF4-FFF2-40B4-BE49-F238E27FC236}">
                <a16:creationId xmlns:a16="http://schemas.microsoft.com/office/drawing/2014/main" id="{A0F34F04-5AF6-4679-B374-43D05EEF5A8C}"/>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96979" y="4133518"/>
            <a:ext cx="1953016" cy="19530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D0990E-D015-4B26-9B96-7440E3974CC0}"/>
              </a:ext>
            </a:extLst>
          </p:cNvPr>
          <p:cNvSpPr txBox="1"/>
          <p:nvPr/>
        </p:nvSpPr>
        <p:spPr>
          <a:xfrm>
            <a:off x="7289800" y="6327112"/>
            <a:ext cx="4443268" cy="193899"/>
          </a:xfrm>
          <a:prstGeom prst="rect">
            <a:avLst/>
          </a:prstGeom>
          <a:noFill/>
        </p:spPr>
        <p:txBody>
          <a:bodyPr wrap="none" lIns="0" tIns="0" rIns="0" bIns="0" rtlCol="0">
            <a:spAutoFit/>
          </a:bodyPr>
          <a:lstStyle/>
          <a:p>
            <a:pPr algn="l">
              <a:lnSpc>
                <a:spcPct val="90000"/>
              </a:lnSpc>
            </a:pPr>
            <a:r>
              <a:rPr lang="en-US" sz="1400" b="1" dirty="0"/>
              <a:t>Recording will be made available on pgsupplier.com</a:t>
            </a:r>
            <a:endParaRPr lang="en-CH" sz="1400" b="1" dirty="0" err="1"/>
          </a:p>
        </p:txBody>
      </p:sp>
    </p:spTree>
    <p:extLst>
      <p:ext uri="{BB962C8B-B14F-4D97-AF65-F5344CB8AC3E}">
        <p14:creationId xmlns:p14="http://schemas.microsoft.com/office/powerpoint/2010/main" val="3198613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BA10A44-6F07-4062-BE1E-90C9CBD36C3F}"/>
              </a:ext>
            </a:extLst>
          </p:cNvPr>
          <p:cNvGraphicFramePr>
            <a:graphicFrameLocks noChangeAspect="1"/>
          </p:cNvGraphicFramePr>
          <p:nvPr>
            <p:custDataLst>
              <p:tags r:id="rId2"/>
            </p:custDataLst>
            <p:extLst>
              <p:ext uri="{D42A27DB-BD31-4B8C-83A1-F6EECF244321}">
                <p14:modId xmlns:p14="http://schemas.microsoft.com/office/powerpoint/2010/main" val="4197683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49" name="think-cell Slide" r:id="rId5" imgW="344" imgH="344" progId="TCLayout.ActiveDocument.1">
                  <p:embed/>
                </p:oleObj>
              </mc:Choice>
              <mc:Fallback>
                <p:oleObj name="think-cell Slide" r:id="rId5" imgW="344" imgH="344" progId="TCLayout.ActiveDocument.1">
                  <p:embed/>
                  <p:pic>
                    <p:nvPicPr>
                      <p:cNvPr id="6" name="Object 5" hidden="1">
                        <a:extLst>
                          <a:ext uri="{FF2B5EF4-FFF2-40B4-BE49-F238E27FC236}">
                            <a16:creationId xmlns:a16="http://schemas.microsoft.com/office/drawing/2014/main" id="{FBA10A44-6F07-4062-BE1E-90C9CBD36C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F5FCECD-6872-4C6C-9E0E-42216E21195E}"/>
              </a:ext>
            </a:extLst>
          </p:cNvPr>
          <p:cNvSpPr>
            <a:spLocks noGrp="1"/>
          </p:cNvSpPr>
          <p:nvPr>
            <p:ph type="title"/>
          </p:nvPr>
        </p:nvSpPr>
        <p:spPr/>
        <p:txBody>
          <a:bodyPr vert="horz"/>
          <a:lstStyle/>
          <a:p>
            <a:r>
              <a:rPr lang="en-GB" dirty="0"/>
              <a:t>Q &amp; A session</a:t>
            </a:r>
          </a:p>
        </p:txBody>
      </p:sp>
      <p:pic>
        <p:nvPicPr>
          <p:cNvPr id="5" name="Picture 4">
            <a:extLst>
              <a:ext uri="{FF2B5EF4-FFF2-40B4-BE49-F238E27FC236}">
                <a16:creationId xmlns:a16="http://schemas.microsoft.com/office/drawing/2014/main" id="{5BA1B8BD-931D-4533-940A-BD70FEC8B3A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17854" y="3346101"/>
            <a:ext cx="9174146" cy="3511899"/>
          </a:xfrm>
          <a:prstGeom prst="rect">
            <a:avLst/>
          </a:prstGeom>
        </p:spPr>
      </p:pic>
      <p:sp>
        <p:nvSpPr>
          <p:cNvPr id="18" name="TextBox 17">
            <a:extLst>
              <a:ext uri="{FF2B5EF4-FFF2-40B4-BE49-F238E27FC236}">
                <a16:creationId xmlns:a16="http://schemas.microsoft.com/office/drawing/2014/main" id="{8CC3BDA2-8530-481C-9365-74B9EE2B0C13}"/>
              </a:ext>
            </a:extLst>
          </p:cNvPr>
          <p:cNvSpPr txBox="1"/>
          <p:nvPr/>
        </p:nvSpPr>
        <p:spPr>
          <a:xfrm>
            <a:off x="4381081" y="1165609"/>
            <a:ext cx="6149592" cy="1828193"/>
          </a:xfrm>
          <a:prstGeom prst="rect">
            <a:avLst/>
          </a:prstGeom>
          <a:noFill/>
        </p:spPr>
        <p:txBody>
          <a:bodyPr wrap="square" lIns="0" tIns="0" rIns="0" bIns="0" rtlCol="0">
            <a:spAutoFit/>
          </a:bodyPr>
          <a:lstStyle/>
          <a:p>
            <a:pPr algn="ctr">
              <a:lnSpc>
                <a:spcPct val="90000"/>
              </a:lnSpc>
            </a:pPr>
            <a:r>
              <a:rPr lang="en-GB" sz="4400" b="1" dirty="0">
                <a:solidFill>
                  <a:schemeClr val="tx2"/>
                </a:solidFill>
              </a:rPr>
              <a:t>Please add any questions into the chat box</a:t>
            </a:r>
            <a:endParaRPr lang="en-GB" sz="4800" b="1" dirty="0">
              <a:solidFill>
                <a:schemeClr val="tx2"/>
              </a:solidFill>
            </a:endParaRPr>
          </a:p>
        </p:txBody>
      </p:sp>
    </p:spTree>
    <p:extLst>
      <p:ext uri="{BB962C8B-B14F-4D97-AF65-F5344CB8AC3E}">
        <p14:creationId xmlns:p14="http://schemas.microsoft.com/office/powerpoint/2010/main" val="4145125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EB7824F-56AE-4EC0-A6AB-C987C82BEB19}"/>
              </a:ext>
            </a:extLst>
          </p:cNvPr>
          <p:cNvGraphicFramePr>
            <a:graphicFrameLocks noChangeAspect="1"/>
          </p:cNvGraphicFramePr>
          <p:nvPr>
            <p:custDataLst>
              <p:tags r:id="rId2"/>
            </p:custDataLst>
            <p:extLst>
              <p:ext uri="{D42A27DB-BD31-4B8C-83A1-F6EECF244321}">
                <p14:modId xmlns:p14="http://schemas.microsoft.com/office/powerpoint/2010/main" val="941164335"/>
              </p:ext>
            </p:extLst>
          </p:nvPr>
        </p:nvGraphicFramePr>
        <p:xfrm>
          <a:off x="1489" y="1489"/>
          <a:ext cx="1489" cy="1489"/>
        </p:xfrm>
        <a:graphic>
          <a:graphicData uri="http://schemas.openxmlformats.org/presentationml/2006/ole">
            <mc:AlternateContent xmlns:mc="http://schemas.openxmlformats.org/markup-compatibility/2006">
              <mc:Choice xmlns:v="urn:schemas-microsoft-com:vml" Requires="v">
                <p:oleObj spid="_x0000_s80897" name="think-cell Slide" r:id="rId6" imgW="592" imgH="591" progId="TCLayout.ActiveDocument.1">
                  <p:embed/>
                </p:oleObj>
              </mc:Choice>
              <mc:Fallback>
                <p:oleObj name="think-cell Slide" r:id="rId6" imgW="592" imgH="591" progId="TCLayout.ActiveDocument.1">
                  <p:embed/>
                  <p:pic>
                    <p:nvPicPr>
                      <p:cNvPr id="13" name="Object 12" hidden="1">
                        <a:extLst>
                          <a:ext uri="{FF2B5EF4-FFF2-40B4-BE49-F238E27FC236}">
                            <a16:creationId xmlns:a16="http://schemas.microsoft.com/office/drawing/2014/main" id="{DEB7824F-56AE-4EC0-A6AB-C987C82BEB19}"/>
                          </a:ext>
                        </a:extLst>
                      </p:cNvPr>
                      <p:cNvPicPr/>
                      <p:nvPr/>
                    </p:nvPicPr>
                    <p:blipFill>
                      <a:blip r:embed="rId7"/>
                      <a:stretch>
                        <a:fillRect/>
                      </a:stretch>
                    </p:blipFill>
                    <p:spPr>
                      <a:xfrm>
                        <a:off x="1489" y="1489"/>
                        <a:ext cx="1489" cy="1489"/>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28223B18-A8E3-4FC6-A53D-EF641AF87BD9}"/>
              </a:ext>
            </a:extLst>
          </p:cNvPr>
          <p:cNvSpPr/>
          <p:nvPr>
            <p:custDataLst>
              <p:tags r:id="rId3"/>
            </p:custDataLst>
          </p:nvPr>
        </p:nvSpPr>
        <p:spPr>
          <a:xfrm>
            <a:off x="0" y="0"/>
            <a:ext cx="148828"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688" dirty="0">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FA123864-930A-4732-B9A5-713BAEE28220}"/>
              </a:ext>
            </a:extLst>
          </p:cNvPr>
          <p:cNvSpPr>
            <a:spLocks noGrp="1"/>
          </p:cNvSpPr>
          <p:nvPr>
            <p:ph type="title"/>
          </p:nvPr>
        </p:nvSpPr>
        <p:spPr>
          <a:xfrm>
            <a:off x="381000" y="381000"/>
            <a:ext cx="4837403" cy="385762"/>
          </a:xfrm>
        </p:spPr>
        <p:txBody>
          <a:bodyPr vert="horz"/>
          <a:lstStyle/>
          <a:p>
            <a:r>
              <a:rPr lang="en-GB" b="1" dirty="0"/>
              <a:t>Thank You</a:t>
            </a:r>
            <a:br>
              <a:rPr lang="en-GB" dirty="0"/>
            </a:br>
            <a:br>
              <a:rPr lang="en-GB" dirty="0"/>
            </a:br>
            <a:r>
              <a:rPr lang="en-GB" dirty="0"/>
              <a:t>If you’d like to learn more, get in touch…</a:t>
            </a:r>
          </a:p>
        </p:txBody>
      </p:sp>
      <p:sp>
        <p:nvSpPr>
          <p:cNvPr id="5" name="Text Placeholder 4">
            <a:extLst>
              <a:ext uri="{FF2B5EF4-FFF2-40B4-BE49-F238E27FC236}">
                <a16:creationId xmlns:a16="http://schemas.microsoft.com/office/drawing/2014/main" id="{2D57A59C-32DC-4304-903F-34FB0C99EE8A}"/>
              </a:ext>
            </a:extLst>
          </p:cNvPr>
          <p:cNvSpPr>
            <a:spLocks noGrp="1"/>
          </p:cNvSpPr>
          <p:nvPr>
            <p:ph type="body" sz="quarter" idx="12"/>
          </p:nvPr>
        </p:nvSpPr>
        <p:spPr>
          <a:xfrm>
            <a:off x="1362542" y="2305346"/>
            <a:ext cx="1858453" cy="496108"/>
          </a:xfrm>
        </p:spPr>
        <p:txBody>
          <a:bodyPr/>
          <a:lstStyle/>
          <a:p>
            <a:r>
              <a:rPr lang="en-GB" dirty="0"/>
              <a:t>Imran Dassu</a:t>
            </a:r>
          </a:p>
          <a:p>
            <a:r>
              <a:rPr lang="en-GB" b="0" i="1" dirty="0"/>
              <a:t>Partner, London</a:t>
            </a:r>
          </a:p>
          <a:p>
            <a:r>
              <a:rPr lang="en-GB" b="0" dirty="0"/>
              <a:t>Imran.Dasu@Kearney.com</a:t>
            </a:r>
          </a:p>
        </p:txBody>
      </p:sp>
      <p:pic>
        <p:nvPicPr>
          <p:cNvPr id="11" name="Picture Placeholder 10">
            <a:extLst>
              <a:ext uri="{FF2B5EF4-FFF2-40B4-BE49-F238E27FC236}">
                <a16:creationId xmlns:a16="http://schemas.microsoft.com/office/drawing/2014/main" id="{03D7B2D2-807D-404E-88AE-73FB45FB7C3A}"/>
              </a:ext>
            </a:extLst>
          </p:cNvPr>
          <p:cNvPicPr>
            <a:picLocks noGrp="1"/>
          </p:cNvPicPr>
          <p:nvPr>
            <p:ph type="pic" sz="quarter" idx="14"/>
          </p:nvPr>
        </p:nvPicPr>
        <p:blipFill>
          <a:blip r:embed="rId8" cstate="screen">
            <a:extLst>
              <a:ext uri="{28A0092B-C50C-407E-A947-70E740481C1C}">
                <a14:useLocalDpi xmlns:a14="http://schemas.microsoft.com/office/drawing/2010/main"/>
              </a:ext>
            </a:extLst>
          </a:blip>
          <a:srcRect/>
          <a:stretch>
            <a:fillRect/>
          </a:stretch>
        </p:blipFill>
        <p:spPr>
          <a:xfrm>
            <a:off x="5709551" y="0"/>
            <a:ext cx="5715000" cy="6414608"/>
          </a:xfrm>
        </p:spPr>
      </p:pic>
      <p:sp>
        <p:nvSpPr>
          <p:cNvPr id="8" name="Text Placeholder 7">
            <a:extLst>
              <a:ext uri="{FF2B5EF4-FFF2-40B4-BE49-F238E27FC236}">
                <a16:creationId xmlns:a16="http://schemas.microsoft.com/office/drawing/2014/main" id="{FBB5B6AB-0B22-4759-B8F6-D77D73DF3E7B}"/>
              </a:ext>
            </a:extLst>
          </p:cNvPr>
          <p:cNvSpPr>
            <a:spLocks noGrp="1"/>
          </p:cNvSpPr>
          <p:nvPr>
            <p:ph type="body" sz="quarter" idx="15"/>
          </p:nvPr>
        </p:nvSpPr>
        <p:spPr>
          <a:xfrm>
            <a:off x="1403775" y="4005868"/>
            <a:ext cx="1817220" cy="496108"/>
          </a:xfrm>
        </p:spPr>
        <p:txBody>
          <a:bodyPr/>
          <a:lstStyle/>
          <a:p>
            <a:r>
              <a:rPr lang="en-GB" dirty="0"/>
              <a:t>Julie Burton</a:t>
            </a:r>
          </a:p>
          <a:p>
            <a:r>
              <a:rPr lang="en-GB" b="0" i="1" dirty="0"/>
              <a:t>Manager, London</a:t>
            </a:r>
          </a:p>
          <a:p>
            <a:r>
              <a:rPr lang="en-GB" b="0" dirty="0"/>
              <a:t>Julie.Burton@Kearney.com</a:t>
            </a:r>
          </a:p>
          <a:p>
            <a:endParaRPr lang="en-GB" dirty="0"/>
          </a:p>
        </p:txBody>
      </p:sp>
      <p:pic>
        <p:nvPicPr>
          <p:cNvPr id="14" name="Picture 13">
            <a:extLst>
              <a:ext uri="{FF2B5EF4-FFF2-40B4-BE49-F238E27FC236}">
                <a16:creationId xmlns:a16="http://schemas.microsoft.com/office/drawing/2014/main" id="{83A90FD8-6CF6-4046-B1DA-67ABF0D7B44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7863" y="1775066"/>
            <a:ext cx="992634" cy="992634"/>
          </a:xfrm>
          <a:prstGeom prst="rect">
            <a:avLst/>
          </a:prstGeom>
          <a:ln>
            <a:solidFill>
              <a:schemeClr val="tx1">
                <a:lumMod val="50000"/>
                <a:lumOff val="50000"/>
              </a:schemeClr>
            </a:solidFill>
          </a:ln>
        </p:spPr>
      </p:pic>
      <p:pic>
        <p:nvPicPr>
          <p:cNvPr id="16" name="Picture 15">
            <a:extLst>
              <a:ext uri="{FF2B5EF4-FFF2-40B4-BE49-F238E27FC236}">
                <a16:creationId xmlns:a16="http://schemas.microsoft.com/office/drawing/2014/main" id="{AAC3A92E-18ED-4D20-87F7-B33B33D40CB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1001" y="3470191"/>
            <a:ext cx="992635" cy="992635"/>
          </a:xfrm>
          <a:prstGeom prst="rect">
            <a:avLst/>
          </a:prstGeom>
          <a:ln>
            <a:solidFill>
              <a:schemeClr val="tx1">
                <a:lumMod val="50000"/>
                <a:lumOff val="50000"/>
              </a:schemeClr>
            </a:solidFill>
          </a:ln>
        </p:spPr>
      </p:pic>
      <p:pic>
        <p:nvPicPr>
          <p:cNvPr id="17" name="Picture 16">
            <a:extLst>
              <a:ext uri="{FF2B5EF4-FFF2-40B4-BE49-F238E27FC236}">
                <a16:creationId xmlns:a16="http://schemas.microsoft.com/office/drawing/2014/main" id="{C0DD5DD1-E425-46CC-86C7-4AE0F130F5D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429000" y="3490973"/>
            <a:ext cx="838200" cy="1031462"/>
          </a:xfrm>
          <a:prstGeom prst="rect">
            <a:avLst/>
          </a:prstGeom>
          <a:ln>
            <a:solidFill>
              <a:schemeClr val="tx1">
                <a:lumMod val="50000"/>
                <a:lumOff val="50000"/>
              </a:schemeClr>
            </a:solidFill>
          </a:ln>
        </p:spPr>
      </p:pic>
      <p:sp>
        <p:nvSpPr>
          <p:cNvPr id="18" name="Text Placeholder 5">
            <a:extLst>
              <a:ext uri="{FF2B5EF4-FFF2-40B4-BE49-F238E27FC236}">
                <a16:creationId xmlns:a16="http://schemas.microsoft.com/office/drawing/2014/main" id="{7F8EBC21-0ED1-40F3-99F3-687ED782D8F3}"/>
              </a:ext>
            </a:extLst>
          </p:cNvPr>
          <p:cNvSpPr txBox="1">
            <a:spLocks/>
          </p:cNvSpPr>
          <p:nvPr/>
        </p:nvSpPr>
        <p:spPr bwMode="gray">
          <a:xfrm>
            <a:off x="4294909" y="4038601"/>
            <a:ext cx="2182092" cy="53340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tabLst/>
              <a:defRPr lang="en-US" sz="1100" b="1" kern="1200" noProof="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Clr>
                <a:srgbClr val="000000"/>
              </a:buClr>
              <a:buSzPct val="100000"/>
              <a:buFont typeface="Arial" panose="020B0604020202020204" pitchFamily="34" charset="0"/>
              <a:buNone/>
              <a:tabLst/>
              <a:defRPr sz="1100" kern="1200">
                <a:solidFill>
                  <a:schemeClr val="tx1"/>
                </a:solidFill>
                <a:latin typeface="+mn-lt"/>
                <a:ea typeface="+mn-ea"/>
                <a:cs typeface="+mn-cs"/>
              </a:defRPr>
            </a:lvl2pPr>
            <a:lvl3pPr marL="0" indent="0" algn="l" defTabSz="914400" rtl="0" eaLnBrk="1" latinLnBrk="0" hangingPunct="1">
              <a:lnSpc>
                <a:spcPct val="90000"/>
              </a:lnSpc>
              <a:spcBef>
                <a:spcPts val="0"/>
              </a:spcBef>
              <a:spcAft>
                <a:spcPts val="0"/>
              </a:spcAft>
              <a:buClr>
                <a:srgbClr val="000000"/>
              </a:buClr>
              <a:buSzPct val="100000"/>
              <a:buFont typeface="Arial" panose="020B0604020202020204" pitchFamily="34" charset="0"/>
              <a:buNone/>
              <a:tabLst/>
              <a:defRPr sz="14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0"/>
              </a:spcAft>
              <a:buClr>
                <a:srgbClr val="000000"/>
              </a:buClr>
              <a:buSzPct val="100000"/>
              <a:buFont typeface="Arial" panose="020B0604020202020204" pitchFamily="34" charset="0"/>
              <a:buNone/>
              <a:tabLst/>
              <a:defRPr sz="140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0"/>
              </a:spcAft>
              <a:buFont typeface="System Font Regular"/>
              <a:buNone/>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r>
              <a:rPr lang="en-GB" dirty="0"/>
              <a:t>Becky Roberts</a:t>
            </a:r>
          </a:p>
          <a:p>
            <a:r>
              <a:rPr lang="en-GB" b="0" i="1" dirty="0"/>
              <a:t>Associate, London</a:t>
            </a:r>
          </a:p>
          <a:p>
            <a:r>
              <a:rPr lang="en-GB" b="0" dirty="0"/>
              <a:t>Rebecca.Roberts@Kearney.com</a:t>
            </a:r>
          </a:p>
        </p:txBody>
      </p:sp>
      <p:sp>
        <p:nvSpPr>
          <p:cNvPr id="15" name="AtkComment14/06/2021">
            <a:extLst>
              <a:ext uri="{FF2B5EF4-FFF2-40B4-BE49-F238E27FC236}">
                <a16:creationId xmlns:a16="http://schemas.microsoft.com/office/drawing/2014/main" id="{CB3C13CF-E224-4DA1-8EE4-A629AAC8FF07}"/>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Imran</a:t>
            </a:r>
          </a:p>
        </p:txBody>
      </p:sp>
      <p:sp>
        <p:nvSpPr>
          <p:cNvPr id="19" name="TextBox 18">
            <a:extLst>
              <a:ext uri="{FF2B5EF4-FFF2-40B4-BE49-F238E27FC236}">
                <a16:creationId xmlns:a16="http://schemas.microsoft.com/office/drawing/2014/main" id="{40BA3598-1071-4BEB-B9B9-BDE943BFFFCE}"/>
              </a:ext>
            </a:extLst>
          </p:cNvPr>
          <p:cNvSpPr txBox="1"/>
          <p:nvPr/>
        </p:nvSpPr>
        <p:spPr>
          <a:xfrm>
            <a:off x="3381157" y="6535838"/>
            <a:ext cx="7804294" cy="221599"/>
          </a:xfrm>
          <a:prstGeom prst="rect">
            <a:avLst/>
          </a:prstGeom>
          <a:noFill/>
        </p:spPr>
        <p:txBody>
          <a:bodyPr wrap="square" lIns="0" tIns="0" rIns="0" bIns="0" rtlCol="0">
            <a:spAutoFit/>
          </a:bodyPr>
          <a:lstStyle/>
          <a:p>
            <a:pPr algn="l">
              <a:lnSpc>
                <a:spcPct val="90000"/>
              </a:lnSpc>
            </a:pPr>
            <a:r>
              <a:rPr lang="en-US" sz="1600" b="1" dirty="0">
                <a:solidFill>
                  <a:srgbClr val="FF0000"/>
                </a:solidFill>
              </a:rPr>
              <a:t>Recording will be made available on </a:t>
            </a:r>
            <a:r>
              <a:rPr lang="en-US" sz="1600" b="1" dirty="0" err="1">
                <a:solidFill>
                  <a:srgbClr val="FF0000"/>
                </a:solidFill>
              </a:rPr>
              <a:t>Idloom</a:t>
            </a:r>
            <a:r>
              <a:rPr lang="en-US" sz="1600" b="1" dirty="0">
                <a:solidFill>
                  <a:srgbClr val="FF0000"/>
                </a:solidFill>
              </a:rPr>
              <a:t> and then on pgsupplier.com</a:t>
            </a:r>
            <a:endParaRPr lang="en-CH" sz="1600" b="1" dirty="0" err="1">
              <a:solidFill>
                <a:srgbClr val="FF0000"/>
              </a:solidFill>
            </a:endParaRPr>
          </a:p>
        </p:txBody>
      </p:sp>
    </p:spTree>
    <p:extLst>
      <p:ext uri="{BB962C8B-B14F-4D97-AF65-F5344CB8AC3E}">
        <p14:creationId xmlns:p14="http://schemas.microsoft.com/office/powerpoint/2010/main" val="279481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EA4D8C2-E7BD-4A65-94FD-08207C05DBFD}"/>
              </a:ext>
            </a:extLst>
          </p:cNvPr>
          <p:cNvGraphicFramePr>
            <a:graphicFrameLocks noChangeAspect="1"/>
          </p:cNvGraphicFramePr>
          <p:nvPr>
            <p:custDataLst>
              <p:tags r:id="rId2"/>
            </p:custDataLst>
            <p:extLst>
              <p:ext uri="{D42A27DB-BD31-4B8C-83A1-F6EECF244321}">
                <p14:modId xmlns:p14="http://schemas.microsoft.com/office/powerpoint/2010/main" val="816979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7"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2EA4D8C2-E7BD-4A65-94FD-08207C05DBF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61352AC-2F8A-45A3-880B-2FE722786ECD}"/>
              </a:ext>
            </a:extLst>
          </p:cNvPr>
          <p:cNvSpPr>
            <a:spLocks noGrp="1"/>
          </p:cNvSpPr>
          <p:nvPr>
            <p:ph type="title"/>
          </p:nvPr>
        </p:nvSpPr>
        <p:spPr/>
        <p:txBody>
          <a:bodyPr vert="horz"/>
          <a:lstStyle/>
          <a:p>
            <a:r>
              <a:rPr lang="en-GB" dirty="0"/>
              <a:t>We’ll spend about an hour on the following topics</a:t>
            </a:r>
          </a:p>
        </p:txBody>
      </p:sp>
      <p:sp>
        <p:nvSpPr>
          <p:cNvPr id="23" name="Rectangle 22">
            <a:extLst>
              <a:ext uri="{FF2B5EF4-FFF2-40B4-BE49-F238E27FC236}">
                <a16:creationId xmlns:a16="http://schemas.microsoft.com/office/drawing/2014/main" id="{E28894EC-6738-43EC-B3F4-AB1C3D6B0756}"/>
              </a:ext>
            </a:extLst>
          </p:cNvPr>
          <p:cNvSpPr/>
          <p:nvPr/>
        </p:nvSpPr>
        <p:spPr>
          <a:xfrm>
            <a:off x="3429000" y="381000"/>
            <a:ext cx="8382000" cy="55399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nSpc>
                <a:spcPct val="90000"/>
              </a:lnSpc>
            </a:pPr>
            <a:r>
              <a:rPr lang="en-GB" sz="4000" b="1" dirty="0">
                <a:solidFill>
                  <a:schemeClr val="tx2"/>
                </a:solidFill>
                <a:latin typeface="Arial" panose="020B0604020202020204" pitchFamily="34" charset="0"/>
              </a:rPr>
              <a:t>Agenda</a:t>
            </a:r>
            <a:endParaRPr lang="en-GB" sz="4000" b="1" dirty="0">
              <a:solidFill>
                <a:schemeClr val="tx1"/>
              </a:solidFill>
              <a:latin typeface="Arial" panose="020B0604020202020204" pitchFamily="34" charset="0"/>
            </a:endParaRPr>
          </a:p>
        </p:txBody>
      </p:sp>
      <p:sp>
        <p:nvSpPr>
          <p:cNvPr id="24" name="TextBox 23">
            <a:extLst>
              <a:ext uri="{FF2B5EF4-FFF2-40B4-BE49-F238E27FC236}">
                <a16:creationId xmlns:a16="http://schemas.microsoft.com/office/drawing/2014/main" id="{27128D19-B33E-4821-98DF-040D54EE6718}"/>
              </a:ext>
            </a:extLst>
          </p:cNvPr>
          <p:cNvSpPr txBox="1"/>
          <p:nvPr/>
        </p:nvSpPr>
        <p:spPr>
          <a:xfrm>
            <a:off x="3429000" y="1738423"/>
            <a:ext cx="8382000" cy="5589222"/>
          </a:xfrm>
          <a:prstGeom prst="rect">
            <a:avLst/>
          </a:prstGeom>
          <a:noFill/>
        </p:spPr>
        <p:txBody>
          <a:bodyPr wrap="square" lIns="0" tIns="0" rIns="0" bIns="0" rtlCol="0">
            <a:spAutoFit/>
          </a:bodyPr>
          <a:lstStyle/>
          <a:p>
            <a:pPr marL="342900" indent="-342900" algn="l">
              <a:lnSpc>
                <a:spcPct val="90000"/>
              </a:lnSpc>
              <a:spcBef>
                <a:spcPts val="300"/>
              </a:spcBef>
              <a:spcAft>
                <a:spcPts val="300"/>
              </a:spcAft>
              <a:buAutoNum type="arabicPeriod"/>
            </a:pPr>
            <a:r>
              <a:rPr lang="en-GB" sz="2800" b="1" dirty="0"/>
              <a:t>Why is supplier diversity important?</a:t>
            </a:r>
          </a:p>
          <a:p>
            <a:pPr marL="342900" indent="-342900" algn="l">
              <a:lnSpc>
                <a:spcPct val="90000"/>
              </a:lnSpc>
              <a:spcBef>
                <a:spcPts val="300"/>
              </a:spcBef>
              <a:spcAft>
                <a:spcPts val="300"/>
              </a:spcAft>
              <a:buAutoNum type="arabicPeriod"/>
            </a:pPr>
            <a:endParaRPr lang="en-GB" sz="2800" b="1" dirty="0"/>
          </a:p>
          <a:p>
            <a:pPr marL="342900" indent="-342900" algn="l">
              <a:lnSpc>
                <a:spcPct val="90000"/>
              </a:lnSpc>
              <a:spcBef>
                <a:spcPts val="300"/>
              </a:spcBef>
              <a:spcAft>
                <a:spcPts val="300"/>
              </a:spcAft>
              <a:buAutoNum type="arabicPeriod"/>
            </a:pPr>
            <a:r>
              <a:rPr lang="en-GB" sz="2800" b="1" dirty="0"/>
              <a:t>P&amp;G and Supplier Diversity</a:t>
            </a:r>
          </a:p>
          <a:p>
            <a:pPr marL="342900" indent="-342900" algn="l">
              <a:lnSpc>
                <a:spcPct val="90000"/>
              </a:lnSpc>
              <a:spcBef>
                <a:spcPts val="300"/>
              </a:spcBef>
              <a:spcAft>
                <a:spcPts val="300"/>
              </a:spcAft>
              <a:buAutoNum type="arabicPeriod"/>
            </a:pPr>
            <a:endParaRPr lang="en-GB" sz="2800" b="1" dirty="0"/>
          </a:p>
          <a:p>
            <a:pPr marL="342900" indent="-342900" algn="l">
              <a:lnSpc>
                <a:spcPct val="90000"/>
              </a:lnSpc>
              <a:spcBef>
                <a:spcPts val="300"/>
              </a:spcBef>
              <a:spcAft>
                <a:spcPts val="300"/>
              </a:spcAft>
              <a:buAutoNum type="arabicPeriod"/>
            </a:pPr>
            <a:r>
              <a:rPr lang="en-GB" sz="2800" b="1" dirty="0"/>
              <a:t>Supplier Diversity Programs: the landscape</a:t>
            </a:r>
          </a:p>
          <a:p>
            <a:pPr marL="342900" indent="-342900" algn="l">
              <a:lnSpc>
                <a:spcPct val="90000"/>
              </a:lnSpc>
              <a:spcBef>
                <a:spcPts val="300"/>
              </a:spcBef>
              <a:spcAft>
                <a:spcPts val="300"/>
              </a:spcAft>
              <a:buAutoNum type="arabicPeriod"/>
            </a:pPr>
            <a:endParaRPr lang="en-GB" sz="2800" b="1" dirty="0"/>
          </a:p>
          <a:p>
            <a:pPr marL="342900" indent="-342900" algn="l">
              <a:lnSpc>
                <a:spcPct val="90000"/>
              </a:lnSpc>
              <a:spcBef>
                <a:spcPts val="300"/>
              </a:spcBef>
              <a:spcAft>
                <a:spcPts val="300"/>
              </a:spcAft>
              <a:buAutoNum type="arabicPeriod"/>
            </a:pPr>
            <a:r>
              <a:rPr lang="en-GB" sz="2800" b="1" dirty="0"/>
              <a:t>Defining your roadmap: Inclusive Sourcing Journey</a:t>
            </a:r>
          </a:p>
          <a:p>
            <a:pPr marL="342900" indent="-342900" algn="l">
              <a:lnSpc>
                <a:spcPct val="90000"/>
              </a:lnSpc>
              <a:spcBef>
                <a:spcPts val="300"/>
              </a:spcBef>
              <a:spcAft>
                <a:spcPts val="300"/>
              </a:spcAft>
              <a:buAutoNum type="arabicPeriod"/>
            </a:pPr>
            <a:endParaRPr lang="en-GB" sz="2800" b="1" dirty="0"/>
          </a:p>
          <a:p>
            <a:pPr marL="342900" indent="-342900" algn="l">
              <a:lnSpc>
                <a:spcPct val="90000"/>
              </a:lnSpc>
              <a:spcBef>
                <a:spcPts val="300"/>
              </a:spcBef>
              <a:spcAft>
                <a:spcPts val="300"/>
              </a:spcAft>
              <a:buAutoNum type="arabicPeriod"/>
            </a:pPr>
            <a:r>
              <a:rPr lang="en-GB" sz="2800" b="1" dirty="0"/>
              <a:t>Q&amp;A and discussion</a:t>
            </a:r>
          </a:p>
          <a:p>
            <a:pPr marL="342900" indent="-342900" algn="l">
              <a:lnSpc>
                <a:spcPct val="90000"/>
              </a:lnSpc>
              <a:spcBef>
                <a:spcPts val="300"/>
              </a:spcBef>
              <a:spcAft>
                <a:spcPts val="300"/>
              </a:spcAft>
              <a:buAutoNum type="arabicPeriod"/>
            </a:pPr>
            <a:endParaRPr lang="en-GB" sz="2800" b="1" dirty="0"/>
          </a:p>
          <a:p>
            <a:pPr marL="342900" indent="-342900" algn="l">
              <a:lnSpc>
                <a:spcPct val="90000"/>
              </a:lnSpc>
              <a:spcBef>
                <a:spcPts val="300"/>
              </a:spcBef>
              <a:spcAft>
                <a:spcPts val="300"/>
              </a:spcAft>
              <a:buAutoNum type="arabicPeriod"/>
            </a:pPr>
            <a:endParaRPr lang="en-GB" sz="4000" dirty="0" err="1"/>
          </a:p>
        </p:txBody>
      </p:sp>
      <p:sp>
        <p:nvSpPr>
          <p:cNvPr id="6" name="AtkComment14/06/2021">
            <a:extLst>
              <a:ext uri="{FF2B5EF4-FFF2-40B4-BE49-F238E27FC236}">
                <a16:creationId xmlns:a16="http://schemas.microsoft.com/office/drawing/2014/main" id="{24219B92-39A2-4978-A6AB-1D5850C3DA35}"/>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Imran</a:t>
            </a:r>
          </a:p>
        </p:txBody>
      </p:sp>
    </p:spTree>
    <p:extLst>
      <p:ext uri="{BB962C8B-B14F-4D97-AF65-F5344CB8AC3E}">
        <p14:creationId xmlns:p14="http://schemas.microsoft.com/office/powerpoint/2010/main" val="31924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0E4499-049D-48EC-A8D6-17280430696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5"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A90E4499-049D-48EC-A8D6-1728043069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33D213FD-9525-4402-BE07-8638C3F323C0}"/>
              </a:ext>
            </a:extLst>
          </p:cNvPr>
          <p:cNvSpPr/>
          <p:nvPr/>
        </p:nvSpPr>
        <p:spPr bwMode="gray">
          <a:xfrm>
            <a:off x="6477000" y="6096000"/>
            <a:ext cx="5330825" cy="381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noAutofit/>
          </a:bodyPr>
          <a:lstStyle/>
          <a:p>
            <a:pPr>
              <a:lnSpc>
                <a:spcPct val="90000"/>
              </a:lnSpc>
            </a:pPr>
            <a:r>
              <a:rPr lang="en-US" sz="700" dirty="0">
                <a:solidFill>
                  <a:schemeClr val="tx1"/>
                </a:solidFill>
                <a:latin typeface="Arial" panose="020B0604020202020204" pitchFamily="34" charset="0"/>
              </a:rPr>
              <a:t>1. </a:t>
            </a:r>
            <a:r>
              <a:rPr lang="en-GB" sz="700" dirty="0">
                <a:solidFill>
                  <a:schemeClr val="tx1"/>
                </a:solidFill>
                <a:latin typeface="Arial" panose="020B0604020202020204" pitchFamily="34" charset="0"/>
              </a:rPr>
              <a:t>Kelly, D. et al, (2014). ‘Gem Special Report: Women’s Entrepreneurship’. Global Entrepreneurship Research Association. 2014. </a:t>
            </a:r>
          </a:p>
          <a:p>
            <a:pPr>
              <a:lnSpc>
                <a:spcPct val="90000"/>
              </a:lnSpc>
            </a:pPr>
            <a:r>
              <a:rPr lang="en-GB" sz="700" dirty="0">
                <a:solidFill>
                  <a:schemeClr val="tx1"/>
                </a:solidFill>
                <a:latin typeface="Arial" panose="020B0604020202020204" pitchFamily="34" charset="0"/>
              </a:rPr>
              <a:t>2. World Bank. (2018). World Development Indicators: Women and Development. World Bank World View. </a:t>
            </a:r>
          </a:p>
          <a:p>
            <a:pPr>
              <a:lnSpc>
                <a:spcPct val="90000"/>
              </a:lnSpc>
            </a:pPr>
            <a:r>
              <a:rPr lang="en-GB" sz="700" dirty="0">
                <a:solidFill>
                  <a:schemeClr val="tx1"/>
                </a:solidFill>
                <a:latin typeface="Arial" panose="020B0604020202020204" pitchFamily="34" charset="0"/>
              </a:rPr>
              <a:t>3. Vasquez, E.A. &amp; Frankel, B. (2017). ‘The business case for global supplier diversity and inclusion: the critical contributions of women and other underutilized suppliers to corporate value chains’. </a:t>
            </a:r>
            <a:r>
              <a:rPr lang="en-GB" sz="700" dirty="0" err="1">
                <a:solidFill>
                  <a:schemeClr val="tx1"/>
                </a:solidFill>
                <a:latin typeface="Arial" panose="020B0604020202020204" pitchFamily="34" charset="0"/>
              </a:rPr>
              <a:t>WEConnect</a:t>
            </a:r>
            <a:r>
              <a:rPr lang="en-GB" sz="700" dirty="0">
                <a:solidFill>
                  <a:schemeClr val="tx1"/>
                </a:solidFill>
                <a:latin typeface="Arial" panose="020B0604020202020204" pitchFamily="34" charset="0"/>
              </a:rPr>
              <a:t> International. Washington. </a:t>
            </a:r>
            <a:endParaRPr lang="en-US" sz="700" dirty="0">
              <a:solidFill>
                <a:schemeClr val="tx1"/>
              </a:solidFill>
              <a:latin typeface="Arial" panose="020B0604020202020204" pitchFamily="34" charset="0"/>
            </a:endParaRPr>
          </a:p>
          <a:p>
            <a:pPr>
              <a:lnSpc>
                <a:spcPct val="90000"/>
              </a:lnSpc>
            </a:pPr>
            <a:r>
              <a:rPr lang="en-US" sz="700" dirty="0">
                <a:solidFill>
                  <a:schemeClr val="tx1"/>
                </a:solidFill>
                <a:latin typeface="Arial" panose="020B0604020202020204" pitchFamily="34" charset="0"/>
              </a:rPr>
              <a:t>Source: Women’s Forum - </a:t>
            </a:r>
            <a:r>
              <a:rPr lang="en-GB" sz="700" dirty="0">
                <a:solidFill>
                  <a:schemeClr val="tx1"/>
                </a:solidFill>
                <a:latin typeface="Arial" panose="020B0604020202020204" pitchFamily="34" charset="0"/>
              </a:rPr>
              <a:t>Unmasking the value of women’s economic empowerment in supply chains</a:t>
            </a:r>
            <a:endParaRPr lang="en-US" sz="7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69C2A2C6-6B88-4F9B-9700-CCE11D3EB4CD}"/>
              </a:ext>
            </a:extLst>
          </p:cNvPr>
          <p:cNvSpPr/>
          <p:nvPr/>
        </p:nvSpPr>
        <p:spPr>
          <a:xfrm>
            <a:off x="6096000" y="3176"/>
            <a:ext cx="6096000" cy="34258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2000" dirty="0" err="1">
              <a:solidFill>
                <a:schemeClr val="tx1"/>
              </a:solidFill>
            </a:endParaRPr>
          </a:p>
        </p:txBody>
      </p:sp>
      <p:sp>
        <p:nvSpPr>
          <p:cNvPr id="8" name="Rectangle 7">
            <a:extLst>
              <a:ext uri="{FF2B5EF4-FFF2-40B4-BE49-F238E27FC236}">
                <a16:creationId xmlns:a16="http://schemas.microsoft.com/office/drawing/2014/main" id="{A8998462-F709-4376-BFAD-AB5DEB04C2FF}"/>
              </a:ext>
            </a:extLst>
          </p:cNvPr>
          <p:cNvSpPr/>
          <p:nvPr/>
        </p:nvSpPr>
        <p:spPr>
          <a:xfrm>
            <a:off x="6096000" y="3432176"/>
            <a:ext cx="6096000" cy="3425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2000" dirty="0" err="1">
              <a:solidFill>
                <a:schemeClr val="tx1"/>
              </a:solidFill>
            </a:endParaRPr>
          </a:p>
        </p:txBody>
      </p:sp>
      <p:sp>
        <p:nvSpPr>
          <p:cNvPr id="4" name="Text Placeholder 3">
            <a:extLst>
              <a:ext uri="{FF2B5EF4-FFF2-40B4-BE49-F238E27FC236}">
                <a16:creationId xmlns:a16="http://schemas.microsoft.com/office/drawing/2014/main" id="{CA940E5B-F940-4FB6-99CE-99340D2D33F3}"/>
              </a:ext>
            </a:extLst>
          </p:cNvPr>
          <p:cNvSpPr>
            <a:spLocks noGrp="1"/>
          </p:cNvSpPr>
          <p:nvPr>
            <p:ph type="body" sz="quarter" idx="28"/>
          </p:nvPr>
        </p:nvSpPr>
        <p:spPr/>
        <p:txBody>
          <a:bodyPr/>
          <a:lstStyle/>
          <a:p>
            <a:r>
              <a:rPr lang="en-US" dirty="0"/>
              <a:t>224 million women entrepreneurs</a:t>
            </a:r>
            <a:r>
              <a:rPr lang="en-US" baseline="30000" dirty="0"/>
              <a:t>1….</a:t>
            </a:r>
            <a:endParaRPr lang="en-US" dirty="0"/>
          </a:p>
        </p:txBody>
      </p:sp>
      <p:pic>
        <p:nvPicPr>
          <p:cNvPr id="9" name="Picture Placeholder 15" descr="A group of people standing in front of a crowd&#10;&#10;Description automatically generated">
            <a:extLst>
              <a:ext uri="{FF2B5EF4-FFF2-40B4-BE49-F238E27FC236}">
                <a16:creationId xmlns:a16="http://schemas.microsoft.com/office/drawing/2014/main" id="{88B4BF82-32C1-464B-B21F-642460137BB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gray">
          <a:xfrm flipH="1">
            <a:off x="0" y="0"/>
            <a:ext cx="6106406" cy="6858000"/>
          </a:xfrm>
          <a:prstGeom prst="rect">
            <a:avLst/>
          </a:prstGeom>
        </p:spPr>
      </p:pic>
      <p:sp>
        <p:nvSpPr>
          <p:cNvPr id="10" name="TextBox 9">
            <a:extLst>
              <a:ext uri="{FF2B5EF4-FFF2-40B4-BE49-F238E27FC236}">
                <a16:creationId xmlns:a16="http://schemas.microsoft.com/office/drawing/2014/main" id="{5F9284B0-3C30-436A-84A0-3CEB390CB067}"/>
              </a:ext>
            </a:extLst>
          </p:cNvPr>
          <p:cNvSpPr txBox="1"/>
          <p:nvPr/>
        </p:nvSpPr>
        <p:spPr>
          <a:xfrm>
            <a:off x="371475" y="6226175"/>
            <a:ext cx="377825" cy="276225"/>
          </a:xfrm>
          <a:prstGeom prst="rect">
            <a:avLst/>
          </a:prstGeom>
          <a:noFill/>
          <a:ln w="6350">
            <a:noFill/>
            <a:miter lim="800000"/>
          </a:ln>
          <a:extLst>
            <a:ext uri="{909E8E84-426E-40DD-AFC4-6F175D3DCCD1}">
              <a14:hiddenFill xmlns:a14="http://schemas.microsoft.com/office/drawing/2010/main">
                <a:solidFill>
                  <a:srgbClr val="FFFFFF">
                    <a:lumMod val="100000"/>
                  </a:srgbClr>
                </a:solidFill>
              </a14:hiddenFill>
            </a:ext>
          </a:extLst>
        </p:spPr>
        <p:txBody>
          <a:bodyPr wrap="none" lIns="0" tIns="0" rIns="0" bIns="0" rtlCol="0" anchor="b" anchorCtr="0">
            <a:noAutofit/>
          </a:bodyPr>
          <a:lstStyle/>
          <a:p>
            <a:pPr algn="l">
              <a:lnSpc>
                <a:spcPct val="90000"/>
              </a:lnSpc>
            </a:pPr>
            <a:fld id="{6CE8C368-3382-4C28-AE75-DF7C05ACA19D}" type="slidenum">
              <a:rPr lang="en-US" sz="1000" b="0">
                <a:solidFill>
                  <a:schemeClr val="bg1"/>
                </a:solidFill>
                <a:latin typeface="Arial" panose="020B0604020202020204" pitchFamily="34" charset="0"/>
              </a:rPr>
              <a:pPr algn="l">
                <a:lnSpc>
                  <a:spcPct val="90000"/>
                </a:lnSpc>
              </a:pPr>
              <a:t>4</a:t>
            </a:fld>
            <a:endParaRPr lang="en-US" sz="1000" b="0" dirty="0">
              <a:solidFill>
                <a:schemeClr val="bg1"/>
              </a:solidFill>
              <a:latin typeface="Arial" panose="020B0604020202020204" pitchFamily="34" charset="0"/>
            </a:endParaRPr>
          </a:p>
        </p:txBody>
      </p:sp>
      <p:pic>
        <p:nvPicPr>
          <p:cNvPr id="11" name="Graphic 5">
            <a:extLst>
              <a:ext uri="{FF2B5EF4-FFF2-40B4-BE49-F238E27FC236}">
                <a16:creationId xmlns:a16="http://schemas.microsoft.com/office/drawing/2014/main" id="{B65A1DA1-FF64-42B1-A576-109350A56C8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8825" y="6381712"/>
            <a:ext cx="762000" cy="92112"/>
          </a:xfrm>
          <a:prstGeom prst="rect">
            <a:avLst/>
          </a:prstGeom>
        </p:spPr>
      </p:pic>
      <p:sp>
        <p:nvSpPr>
          <p:cNvPr id="12" name="Text Placeholder 3">
            <a:extLst>
              <a:ext uri="{FF2B5EF4-FFF2-40B4-BE49-F238E27FC236}">
                <a16:creationId xmlns:a16="http://schemas.microsoft.com/office/drawing/2014/main" id="{135E6A8F-51B6-4DA5-B6B0-78D89C4B0B09}"/>
              </a:ext>
            </a:extLst>
          </p:cNvPr>
          <p:cNvSpPr txBox="1">
            <a:spLocks/>
          </p:cNvSpPr>
          <p:nvPr/>
        </p:nvSpPr>
        <p:spPr bwMode="gray">
          <a:xfrm>
            <a:off x="6451600" y="4191000"/>
            <a:ext cx="5330826" cy="1520825"/>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lang="en-US" sz="2800" b="1" i="0" kern="1200" noProof="0">
                <a:solidFill>
                  <a:schemeClr val="tx2"/>
                </a:solidFill>
                <a:latin typeface="+mn-lt"/>
                <a:ea typeface="+mn-ea"/>
                <a:cs typeface="+mn-cs"/>
              </a:defRPr>
            </a:lvl1pPr>
            <a:lvl2pPr marL="0" marR="0" indent="0" algn="l" defTabSz="914400" rtl="0" eaLnBrk="1" fontAlgn="auto" latinLnBrk="0" hangingPunct="1">
              <a:lnSpc>
                <a:spcPct val="90000"/>
              </a:lnSpc>
              <a:spcBef>
                <a:spcPts val="0"/>
              </a:spcBef>
              <a:spcAft>
                <a:spcPts val="600"/>
              </a:spcAft>
              <a:buClrTx/>
              <a:buSzTx/>
              <a:buFont typeface="System Font Regular"/>
              <a:buNone/>
              <a:tabLst/>
              <a:defRPr sz="1400" kern="1200">
                <a:solidFill>
                  <a:schemeClr val="tx1"/>
                </a:solidFill>
                <a:latin typeface="+mn-lt"/>
                <a:ea typeface="+mn-ea"/>
                <a:cs typeface="+mn-cs"/>
              </a:defRPr>
            </a:lvl2pPr>
            <a:lvl3pPr marL="269875" indent="-269875"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163" indent="-268288" algn="l" defTabSz="914400" rtl="0" eaLnBrk="1" latinLnBrk="0" hangingPunct="1">
              <a:lnSpc>
                <a:spcPct val="90000"/>
              </a:lnSpc>
              <a:spcBef>
                <a:spcPts val="0"/>
              </a:spcBef>
              <a:spcAft>
                <a:spcPts val="600"/>
              </a:spcAft>
              <a:buClr>
                <a:srgbClr val="000000"/>
              </a:buClr>
              <a:buSzPct val="100000"/>
              <a:buFont typeface="System Font Regular"/>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r>
              <a:rPr lang="en-GB" dirty="0"/>
              <a:t>But…&lt;1% of global corporate or government spend is on women-owned business</a:t>
            </a:r>
            <a:r>
              <a:rPr lang="en-GB" baseline="30000" dirty="0"/>
              <a:t>3</a:t>
            </a:r>
            <a:br>
              <a:rPr lang="en-GB" dirty="0"/>
            </a:br>
            <a:endParaRPr lang="en-GB" dirty="0"/>
          </a:p>
        </p:txBody>
      </p:sp>
      <p:sp>
        <p:nvSpPr>
          <p:cNvPr id="13" name="Text Placeholder 3">
            <a:extLst>
              <a:ext uri="{FF2B5EF4-FFF2-40B4-BE49-F238E27FC236}">
                <a16:creationId xmlns:a16="http://schemas.microsoft.com/office/drawing/2014/main" id="{B8A002F7-A96E-4EFF-B05D-E8262B7261F2}"/>
              </a:ext>
            </a:extLst>
          </p:cNvPr>
          <p:cNvSpPr txBox="1">
            <a:spLocks/>
          </p:cNvSpPr>
          <p:nvPr/>
        </p:nvSpPr>
        <p:spPr bwMode="gray">
          <a:xfrm>
            <a:off x="6451600" y="1905000"/>
            <a:ext cx="5356225" cy="1143001"/>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lang="en-US" sz="2800" b="1" i="0" kern="1200" noProof="0">
                <a:solidFill>
                  <a:schemeClr val="tx2"/>
                </a:solidFill>
                <a:latin typeface="+mn-lt"/>
                <a:ea typeface="+mn-ea"/>
                <a:cs typeface="+mn-cs"/>
              </a:defRPr>
            </a:lvl1pPr>
            <a:lvl2pPr marL="0" marR="0" indent="0" algn="l" defTabSz="914400" rtl="0" eaLnBrk="1" fontAlgn="auto" latinLnBrk="0" hangingPunct="1">
              <a:lnSpc>
                <a:spcPct val="90000"/>
              </a:lnSpc>
              <a:spcBef>
                <a:spcPts val="0"/>
              </a:spcBef>
              <a:spcAft>
                <a:spcPts val="600"/>
              </a:spcAft>
              <a:buClrTx/>
              <a:buSzTx/>
              <a:buFont typeface="System Font Regular"/>
              <a:buNone/>
              <a:tabLst/>
              <a:defRPr sz="1400" kern="1200">
                <a:solidFill>
                  <a:schemeClr val="tx1"/>
                </a:solidFill>
                <a:latin typeface="+mn-lt"/>
                <a:ea typeface="+mn-ea"/>
                <a:cs typeface="+mn-cs"/>
              </a:defRPr>
            </a:lvl2pPr>
            <a:lvl3pPr marL="269875" indent="-269875"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163" indent="-268288" algn="l" defTabSz="914400" rtl="0" eaLnBrk="1" latinLnBrk="0" hangingPunct="1">
              <a:lnSpc>
                <a:spcPct val="90000"/>
              </a:lnSpc>
              <a:spcBef>
                <a:spcPts val="0"/>
              </a:spcBef>
              <a:spcAft>
                <a:spcPts val="600"/>
              </a:spcAft>
              <a:buClr>
                <a:srgbClr val="000000"/>
              </a:buClr>
              <a:buSzPct val="100000"/>
              <a:buFont typeface="System Font Regular"/>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algn="r"/>
            <a:r>
              <a:rPr lang="en-GB" dirty="0"/>
              <a:t>…participating in the ownership ~35% of firms globally.</a:t>
            </a:r>
            <a:r>
              <a:rPr lang="en-GB" baseline="30000" dirty="0"/>
              <a:t>2</a:t>
            </a:r>
            <a:endParaRPr lang="en-GB" dirty="0"/>
          </a:p>
        </p:txBody>
      </p:sp>
      <p:sp>
        <p:nvSpPr>
          <p:cNvPr id="14" name="AtkComment14/06/2021">
            <a:extLst>
              <a:ext uri="{FF2B5EF4-FFF2-40B4-BE49-F238E27FC236}">
                <a16:creationId xmlns:a16="http://schemas.microsoft.com/office/drawing/2014/main" id="{2DC290CF-7DB1-4AC1-9908-8C7EE3FEC6F3}"/>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Imran</a:t>
            </a:r>
          </a:p>
        </p:txBody>
      </p:sp>
    </p:spTree>
    <p:extLst>
      <p:ext uri="{BB962C8B-B14F-4D97-AF65-F5344CB8AC3E}">
        <p14:creationId xmlns:p14="http://schemas.microsoft.com/office/powerpoint/2010/main" val="131799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6BBD18A-4EA6-4169-A90D-83230AC5768A}"/>
              </a:ext>
            </a:extLst>
          </p:cNvPr>
          <p:cNvGraphicFramePr>
            <a:graphicFrameLocks noChangeAspect="1"/>
          </p:cNvGraphicFramePr>
          <p:nvPr>
            <p:custDataLst>
              <p:tags r:id="rId2"/>
            </p:custDataLst>
            <p:extLst>
              <p:ext uri="{D42A27DB-BD31-4B8C-83A1-F6EECF244321}">
                <p14:modId xmlns:p14="http://schemas.microsoft.com/office/powerpoint/2010/main" val="788229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3" name="think-cell Slide" r:id="rId6" imgW="473" imgH="473" progId="TCLayout.ActiveDocument.1">
                  <p:embed/>
                </p:oleObj>
              </mc:Choice>
              <mc:Fallback>
                <p:oleObj name="think-cell Slide" r:id="rId6" imgW="473" imgH="473" progId="TCLayout.ActiveDocument.1">
                  <p:embed/>
                  <p:pic>
                    <p:nvPicPr>
                      <p:cNvPr id="4" name="Object 3" hidden="1">
                        <a:extLst>
                          <a:ext uri="{FF2B5EF4-FFF2-40B4-BE49-F238E27FC236}">
                            <a16:creationId xmlns:a16="http://schemas.microsoft.com/office/drawing/2014/main" id="{C6BBD18A-4EA6-4169-A90D-83230AC5768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2FD6189-1224-4EFD-B39E-65009D612A19}"/>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nSpc>
                <a:spcPct val="90000"/>
              </a:lnSpc>
            </a:pPr>
            <a:endParaRPr lang="en-US" sz="2000" b="1" dirty="0" err="1">
              <a:solidFill>
                <a:schemeClr val="tx1"/>
              </a:solidFill>
              <a:latin typeface="Arial" panose="020B0604020202020204" pitchFamily="34" charset="0"/>
              <a:ea typeface="+mj-ea"/>
              <a:cs typeface="+mj-cs"/>
              <a:sym typeface="Arial" panose="020B0604020202020204" pitchFamily="34" charset="0"/>
            </a:endParaRPr>
          </a:p>
        </p:txBody>
      </p:sp>
      <p:sp>
        <p:nvSpPr>
          <p:cNvPr id="31" name="Rectangle 30">
            <a:extLst>
              <a:ext uri="{FF2B5EF4-FFF2-40B4-BE49-F238E27FC236}">
                <a16:creationId xmlns:a16="http://schemas.microsoft.com/office/drawing/2014/main" id="{29C5C150-DCC1-4179-A3DB-F18B6C795199}"/>
              </a:ext>
            </a:extLst>
          </p:cNvPr>
          <p:cNvSpPr/>
          <p:nvPr/>
        </p:nvSpPr>
        <p:spPr>
          <a:xfrm>
            <a:off x="3048000" y="0"/>
            <a:ext cx="9144000" cy="1143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1600" tIns="381600" rIns="381600" bIns="72009" rtlCol="0" anchor="t"/>
          <a:lstStyle/>
          <a:p>
            <a:pPr>
              <a:lnSpc>
                <a:spcPct val="90000"/>
              </a:lnSpc>
            </a:pPr>
            <a:endParaRPr lang="en-GB" sz="1400" dirty="0">
              <a:solidFill>
                <a:schemeClr val="tx1"/>
              </a:solidFill>
            </a:endParaRPr>
          </a:p>
        </p:txBody>
      </p:sp>
      <p:sp>
        <p:nvSpPr>
          <p:cNvPr id="3" name="Title 2">
            <a:extLst>
              <a:ext uri="{FF2B5EF4-FFF2-40B4-BE49-F238E27FC236}">
                <a16:creationId xmlns:a16="http://schemas.microsoft.com/office/drawing/2014/main" id="{CA25FA49-81E1-4BDB-BBA2-AF38CAACECCD}"/>
              </a:ext>
            </a:extLst>
          </p:cNvPr>
          <p:cNvSpPr>
            <a:spLocks noGrp="1"/>
          </p:cNvSpPr>
          <p:nvPr>
            <p:ph type="title"/>
          </p:nvPr>
        </p:nvSpPr>
        <p:spPr>
          <a:xfrm>
            <a:off x="380999" y="381000"/>
            <a:ext cx="2564871" cy="2215991"/>
          </a:xfrm>
        </p:spPr>
        <p:txBody>
          <a:bodyPr vert="horz"/>
          <a:lstStyle/>
          <a:p>
            <a:r>
              <a:rPr lang="en-US" dirty="0"/>
              <a:t>Kearney and P&amp;G are working with leading organisations across industries to accelerate economic empowerment and inclusion for women</a:t>
            </a:r>
            <a:endParaRPr lang="en-GB" dirty="0"/>
          </a:p>
        </p:txBody>
      </p:sp>
      <p:pic>
        <p:nvPicPr>
          <p:cNvPr id="32774" name="Picture 6" descr="Women's Forum Global Meeting 20">
            <a:extLst>
              <a:ext uri="{FF2B5EF4-FFF2-40B4-BE49-F238E27FC236}">
                <a16:creationId xmlns:a16="http://schemas.microsoft.com/office/drawing/2014/main" id="{3627F79C-6350-4C57-AF88-5E3D40288793}"/>
              </a:ext>
            </a:extLst>
          </p:cNvPr>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383767" y="190841"/>
            <a:ext cx="4936856" cy="76693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B160A7E1-1EE5-4E80-9A01-8C7C341C86E6}"/>
              </a:ext>
            </a:extLst>
          </p:cNvPr>
          <p:cNvGrpSpPr/>
          <p:nvPr/>
        </p:nvGrpSpPr>
        <p:grpSpPr>
          <a:xfrm>
            <a:off x="4239292" y="2338000"/>
            <a:ext cx="7084115" cy="957817"/>
            <a:chOff x="4239292" y="2014150"/>
            <a:chExt cx="7084115" cy="957817"/>
          </a:xfrm>
        </p:grpSpPr>
        <p:pic>
          <p:nvPicPr>
            <p:cNvPr id="32772" name="Picture 4" descr="Kite Insights / / Shaping the debate on issues that matter.">
              <a:extLst>
                <a:ext uri="{FF2B5EF4-FFF2-40B4-BE49-F238E27FC236}">
                  <a16:creationId xmlns:a16="http://schemas.microsoft.com/office/drawing/2014/main" id="{8EA899EA-FC17-402D-9FBD-216644E68EC0}"/>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853835" y="2262178"/>
              <a:ext cx="1090481" cy="70978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793C6071-7CEA-4898-BA63-A737F4DB3FCB}"/>
                </a:ext>
              </a:extLst>
            </p:cNvPr>
            <p:cNvGrpSpPr/>
            <p:nvPr/>
          </p:nvGrpSpPr>
          <p:grpSpPr>
            <a:xfrm>
              <a:off x="6664281" y="2019442"/>
              <a:ext cx="2144712" cy="658630"/>
              <a:chOff x="6664281" y="5086492"/>
              <a:chExt cx="2144712" cy="658630"/>
            </a:xfrm>
          </p:grpSpPr>
          <p:grpSp>
            <p:nvGrpSpPr>
              <p:cNvPr id="28" name="Group 27">
                <a:extLst>
                  <a:ext uri="{FF2B5EF4-FFF2-40B4-BE49-F238E27FC236}">
                    <a16:creationId xmlns:a16="http://schemas.microsoft.com/office/drawing/2014/main" id="{B400F3E1-1330-4734-AFE3-3D182538183E}"/>
                  </a:ext>
                </a:extLst>
              </p:cNvPr>
              <p:cNvGrpSpPr/>
              <p:nvPr/>
            </p:nvGrpSpPr>
            <p:grpSpPr>
              <a:xfrm>
                <a:off x="6844706" y="5515953"/>
                <a:ext cx="1841681" cy="229169"/>
                <a:chOff x="5809349" y="1721639"/>
                <a:chExt cx="2870102" cy="359866"/>
              </a:xfrm>
            </p:grpSpPr>
            <p:sp>
              <p:nvSpPr>
                <p:cNvPr id="12" name="Freeform 7">
                  <a:extLst>
                    <a:ext uri="{FF2B5EF4-FFF2-40B4-BE49-F238E27FC236}">
                      <a16:creationId xmlns:a16="http://schemas.microsoft.com/office/drawing/2014/main" id="{BDAF5F8D-E06C-4D0B-8F04-7CDA0A83C533}"/>
                    </a:ext>
                  </a:extLst>
                </p:cNvPr>
                <p:cNvSpPr/>
                <p:nvPr/>
              </p:nvSpPr>
              <p:spPr>
                <a:xfrm>
                  <a:off x="6613631" y="1721639"/>
                  <a:ext cx="355644" cy="359866"/>
                </a:xfrm>
                <a:custGeom>
                  <a:avLst/>
                  <a:gdLst>
                    <a:gd name="connsiteX0" fmla="*/ 684086 w 1124140"/>
                    <a:gd name="connsiteY0" fmla="*/ 0 h 1070576"/>
                    <a:gd name="connsiteX1" fmla="*/ 439103 w 1124140"/>
                    <a:gd name="connsiteY1" fmla="*/ 0 h 1070576"/>
                    <a:gd name="connsiteX2" fmla="*/ 0 w 1124140"/>
                    <a:gd name="connsiteY2" fmla="*/ 1070482 h 1070576"/>
                    <a:gd name="connsiteX3" fmla="*/ 142875 w 1124140"/>
                    <a:gd name="connsiteY3" fmla="*/ 1070482 h 1070576"/>
                    <a:gd name="connsiteX4" fmla="*/ 258985 w 1124140"/>
                    <a:gd name="connsiteY4" fmla="*/ 783579 h 1070576"/>
                    <a:gd name="connsiteX5" fmla="*/ 859060 w 1124140"/>
                    <a:gd name="connsiteY5" fmla="*/ 783579 h 1070576"/>
                    <a:gd name="connsiteX6" fmla="*/ 975741 w 1124140"/>
                    <a:gd name="connsiteY6" fmla="*/ 1070576 h 1070576"/>
                    <a:gd name="connsiteX7" fmla="*/ 1124141 w 1124140"/>
                    <a:gd name="connsiteY7" fmla="*/ 1070576 h 1070576"/>
                    <a:gd name="connsiteX8" fmla="*/ 310420 w 1124140"/>
                    <a:gd name="connsiteY8" fmla="*/ 656224 h 1070576"/>
                    <a:gd name="connsiteX9" fmla="*/ 522922 w 1124140"/>
                    <a:gd name="connsiteY9" fmla="*/ 133964 h 1070576"/>
                    <a:gd name="connsiteX10" fmla="*/ 595503 w 1124140"/>
                    <a:gd name="connsiteY10" fmla="*/ 133964 h 1070576"/>
                    <a:gd name="connsiteX11" fmla="*/ 807053 w 1124140"/>
                    <a:gd name="connsiteY11" fmla="*/ 656224 h 107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140" h="1070576">
                      <a:moveTo>
                        <a:pt x="684086" y="0"/>
                      </a:moveTo>
                      <a:lnTo>
                        <a:pt x="439103" y="0"/>
                      </a:lnTo>
                      <a:lnTo>
                        <a:pt x="0" y="1070482"/>
                      </a:lnTo>
                      <a:lnTo>
                        <a:pt x="142875" y="1070482"/>
                      </a:lnTo>
                      <a:lnTo>
                        <a:pt x="258985" y="783579"/>
                      </a:lnTo>
                      <a:lnTo>
                        <a:pt x="859060" y="783579"/>
                      </a:lnTo>
                      <a:lnTo>
                        <a:pt x="975741" y="1070576"/>
                      </a:lnTo>
                      <a:lnTo>
                        <a:pt x="1124141" y="1070576"/>
                      </a:lnTo>
                      <a:close/>
                      <a:moveTo>
                        <a:pt x="310420" y="656224"/>
                      </a:moveTo>
                      <a:lnTo>
                        <a:pt x="522922" y="133964"/>
                      </a:lnTo>
                      <a:lnTo>
                        <a:pt x="595503" y="133964"/>
                      </a:lnTo>
                      <a:lnTo>
                        <a:pt x="807053" y="656224"/>
                      </a:lnTo>
                      <a:close/>
                    </a:path>
                  </a:pathLst>
                </a:custGeom>
                <a:solidFill>
                  <a:schemeClr val="tx1"/>
                </a:solidFill>
                <a:ln w="9525" cap="flat">
                  <a:noFill/>
                  <a:prstDash val="solid"/>
                  <a:miter/>
                </a:ln>
              </p:spPr>
              <p:txBody>
                <a:bodyPr lIns="0" rIns="0" rtlCol="0" anchor="ctr"/>
                <a:lstStyle/>
                <a:p>
                  <a:pPr defTabSz="857250">
                    <a:lnSpc>
                      <a:spcPct val="90000"/>
                    </a:lnSpc>
                    <a:defRPr/>
                  </a:pPr>
                  <a:endParaRPr lang="en-GB" sz="1688" dirty="0">
                    <a:latin typeface="Arial" panose="020B0604020202020204"/>
                  </a:endParaRPr>
                </a:p>
              </p:txBody>
            </p:sp>
            <p:sp>
              <p:nvSpPr>
                <p:cNvPr id="13" name="Freeform 8">
                  <a:extLst>
                    <a:ext uri="{FF2B5EF4-FFF2-40B4-BE49-F238E27FC236}">
                      <a16:creationId xmlns:a16="http://schemas.microsoft.com/office/drawing/2014/main" id="{AF267EA6-81F4-453D-AD68-4F86175DAB79}"/>
                    </a:ext>
                  </a:extLst>
                </p:cNvPr>
                <p:cNvSpPr/>
                <p:nvPr/>
              </p:nvSpPr>
              <p:spPr>
                <a:xfrm>
                  <a:off x="8334595" y="1721639"/>
                  <a:ext cx="344856" cy="359834"/>
                </a:xfrm>
                <a:custGeom>
                  <a:avLst/>
                  <a:gdLst>
                    <a:gd name="connsiteX0" fmla="*/ 616458 w 1090041"/>
                    <a:gd name="connsiteY0" fmla="*/ 625447 h 1070481"/>
                    <a:gd name="connsiteX1" fmla="*/ 616458 w 1090041"/>
                    <a:gd name="connsiteY1" fmla="*/ 1070482 h 1070481"/>
                    <a:gd name="connsiteX2" fmla="*/ 475679 w 1090041"/>
                    <a:gd name="connsiteY2" fmla="*/ 1070482 h 1070481"/>
                    <a:gd name="connsiteX3" fmla="*/ 475679 w 1090041"/>
                    <a:gd name="connsiteY3" fmla="*/ 623936 h 1070481"/>
                    <a:gd name="connsiteX4" fmla="*/ 0 w 1090041"/>
                    <a:gd name="connsiteY4" fmla="*/ 0 h 1070481"/>
                    <a:gd name="connsiteX5" fmla="*/ 168402 w 1090041"/>
                    <a:gd name="connsiteY5" fmla="*/ 0 h 1070481"/>
                    <a:gd name="connsiteX6" fmla="*/ 545020 w 1090041"/>
                    <a:gd name="connsiteY6" fmla="*/ 495448 h 1070481"/>
                    <a:gd name="connsiteX7" fmla="*/ 926306 w 1090041"/>
                    <a:gd name="connsiteY7" fmla="*/ 0 h 1070481"/>
                    <a:gd name="connsiteX8" fmla="*/ 1090041 w 1090041"/>
                    <a:gd name="connsiteY8" fmla="*/ 0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041" h="1070481">
                      <a:moveTo>
                        <a:pt x="616458" y="625447"/>
                      </a:moveTo>
                      <a:lnTo>
                        <a:pt x="616458" y="1070482"/>
                      </a:lnTo>
                      <a:lnTo>
                        <a:pt x="475679" y="1070482"/>
                      </a:lnTo>
                      <a:lnTo>
                        <a:pt x="475679" y="623936"/>
                      </a:lnTo>
                      <a:lnTo>
                        <a:pt x="0" y="0"/>
                      </a:lnTo>
                      <a:lnTo>
                        <a:pt x="168402" y="0"/>
                      </a:lnTo>
                      <a:lnTo>
                        <a:pt x="545020" y="495448"/>
                      </a:lnTo>
                      <a:lnTo>
                        <a:pt x="926306" y="0"/>
                      </a:lnTo>
                      <a:lnTo>
                        <a:pt x="1090041" y="0"/>
                      </a:lnTo>
                      <a:close/>
                    </a:path>
                  </a:pathLst>
                </a:custGeom>
                <a:solidFill>
                  <a:schemeClr val="tx1"/>
                </a:solidFill>
                <a:ln w="9525" cap="flat">
                  <a:noFill/>
                  <a:prstDash val="solid"/>
                  <a:miter/>
                </a:ln>
              </p:spPr>
              <p:txBody>
                <a:bodyPr lIns="0" rIns="0" rtlCol="0" anchor="ctr"/>
                <a:lstStyle/>
                <a:p>
                  <a:pPr defTabSz="857250">
                    <a:lnSpc>
                      <a:spcPct val="90000"/>
                    </a:lnSpc>
                    <a:defRPr/>
                  </a:pPr>
                  <a:endParaRPr lang="en-GB" sz="1688" dirty="0">
                    <a:latin typeface="Arial" panose="020B0604020202020204"/>
                  </a:endParaRPr>
                </a:p>
              </p:txBody>
            </p:sp>
            <p:sp>
              <p:nvSpPr>
                <p:cNvPr id="14" name="Freeform 9">
                  <a:extLst>
                    <a:ext uri="{FF2B5EF4-FFF2-40B4-BE49-F238E27FC236}">
                      <a16:creationId xmlns:a16="http://schemas.microsoft.com/office/drawing/2014/main" id="{BFB8E878-A613-46B0-8812-39BC7592A612}"/>
                    </a:ext>
                  </a:extLst>
                </p:cNvPr>
                <p:cNvSpPr/>
                <p:nvPr/>
              </p:nvSpPr>
              <p:spPr>
                <a:xfrm>
                  <a:off x="6233247" y="1721639"/>
                  <a:ext cx="280248" cy="359834"/>
                </a:xfrm>
                <a:custGeom>
                  <a:avLst/>
                  <a:gdLst>
                    <a:gd name="connsiteX0" fmla="*/ 885825 w 885825"/>
                    <a:gd name="connsiteY0" fmla="*/ 1070482 h 1070481"/>
                    <a:gd name="connsiteX1" fmla="*/ 0 w 885825"/>
                    <a:gd name="connsiteY1" fmla="*/ 1070482 h 1070481"/>
                    <a:gd name="connsiteX2" fmla="*/ 0 w 885825"/>
                    <a:gd name="connsiteY2" fmla="*/ 0 h 1070481"/>
                    <a:gd name="connsiteX3" fmla="*/ 885825 w 885825"/>
                    <a:gd name="connsiteY3" fmla="*/ 0 h 1070481"/>
                    <a:gd name="connsiteX4" fmla="*/ 885825 w 885825"/>
                    <a:gd name="connsiteY4" fmla="*/ 126128 h 1070481"/>
                    <a:gd name="connsiteX5" fmla="*/ 132398 w 885825"/>
                    <a:gd name="connsiteY5" fmla="*/ 126128 h 1070481"/>
                    <a:gd name="connsiteX6" fmla="*/ 132398 w 885825"/>
                    <a:gd name="connsiteY6" fmla="*/ 472035 h 1070481"/>
                    <a:gd name="connsiteX7" fmla="*/ 796004 w 885825"/>
                    <a:gd name="connsiteY7" fmla="*/ 472035 h 1070481"/>
                    <a:gd name="connsiteX8" fmla="*/ 796004 w 885825"/>
                    <a:gd name="connsiteY8" fmla="*/ 598730 h 1070481"/>
                    <a:gd name="connsiteX9" fmla="*/ 132398 w 885825"/>
                    <a:gd name="connsiteY9" fmla="*/ 598730 h 1070481"/>
                    <a:gd name="connsiteX10" fmla="*/ 132398 w 885825"/>
                    <a:gd name="connsiteY10" fmla="*/ 944071 h 1070481"/>
                    <a:gd name="connsiteX11" fmla="*/ 885825 w 885825"/>
                    <a:gd name="connsiteY11" fmla="*/ 944071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25" h="1070481">
                      <a:moveTo>
                        <a:pt x="885825" y="1070482"/>
                      </a:moveTo>
                      <a:lnTo>
                        <a:pt x="0" y="1070482"/>
                      </a:lnTo>
                      <a:lnTo>
                        <a:pt x="0" y="0"/>
                      </a:lnTo>
                      <a:lnTo>
                        <a:pt x="885825" y="0"/>
                      </a:lnTo>
                      <a:lnTo>
                        <a:pt x="885825" y="126128"/>
                      </a:lnTo>
                      <a:lnTo>
                        <a:pt x="132398" y="126128"/>
                      </a:lnTo>
                      <a:lnTo>
                        <a:pt x="132398" y="472035"/>
                      </a:lnTo>
                      <a:lnTo>
                        <a:pt x="796004" y="472035"/>
                      </a:lnTo>
                      <a:lnTo>
                        <a:pt x="796004" y="598730"/>
                      </a:lnTo>
                      <a:lnTo>
                        <a:pt x="132398" y="598730"/>
                      </a:lnTo>
                      <a:lnTo>
                        <a:pt x="132398" y="944071"/>
                      </a:lnTo>
                      <a:lnTo>
                        <a:pt x="885825" y="944071"/>
                      </a:lnTo>
                      <a:close/>
                    </a:path>
                  </a:pathLst>
                </a:custGeom>
                <a:solidFill>
                  <a:schemeClr val="tx1"/>
                </a:solidFill>
                <a:ln w="9525" cap="flat">
                  <a:noFill/>
                  <a:prstDash val="solid"/>
                  <a:miter/>
                </a:ln>
              </p:spPr>
              <p:txBody>
                <a:bodyPr lIns="0" rIns="0" rtlCol="0" anchor="ctr"/>
                <a:lstStyle/>
                <a:p>
                  <a:pPr defTabSz="857250">
                    <a:lnSpc>
                      <a:spcPct val="90000"/>
                    </a:lnSpc>
                    <a:defRPr/>
                  </a:pPr>
                  <a:endParaRPr lang="en-GB" sz="1688" dirty="0">
                    <a:latin typeface="Arial" panose="020B0604020202020204"/>
                  </a:endParaRPr>
                </a:p>
              </p:txBody>
            </p:sp>
            <p:sp>
              <p:nvSpPr>
                <p:cNvPr id="15" name="Freeform 10">
                  <a:extLst>
                    <a:ext uri="{FF2B5EF4-FFF2-40B4-BE49-F238E27FC236}">
                      <a16:creationId xmlns:a16="http://schemas.microsoft.com/office/drawing/2014/main" id="{879A856B-40E3-4B7E-9076-4967955DC9A7}"/>
                    </a:ext>
                  </a:extLst>
                </p:cNvPr>
                <p:cNvSpPr/>
                <p:nvPr/>
              </p:nvSpPr>
              <p:spPr>
                <a:xfrm>
                  <a:off x="7967350" y="1721639"/>
                  <a:ext cx="280248" cy="359834"/>
                </a:xfrm>
                <a:custGeom>
                  <a:avLst/>
                  <a:gdLst>
                    <a:gd name="connsiteX0" fmla="*/ 885825 w 885825"/>
                    <a:gd name="connsiteY0" fmla="*/ 1070482 h 1070481"/>
                    <a:gd name="connsiteX1" fmla="*/ 0 w 885825"/>
                    <a:gd name="connsiteY1" fmla="*/ 1070482 h 1070481"/>
                    <a:gd name="connsiteX2" fmla="*/ 0 w 885825"/>
                    <a:gd name="connsiteY2" fmla="*/ 0 h 1070481"/>
                    <a:gd name="connsiteX3" fmla="*/ 885825 w 885825"/>
                    <a:gd name="connsiteY3" fmla="*/ 0 h 1070481"/>
                    <a:gd name="connsiteX4" fmla="*/ 885825 w 885825"/>
                    <a:gd name="connsiteY4" fmla="*/ 126128 h 1070481"/>
                    <a:gd name="connsiteX5" fmla="*/ 132112 w 885825"/>
                    <a:gd name="connsiteY5" fmla="*/ 126128 h 1070481"/>
                    <a:gd name="connsiteX6" fmla="*/ 132112 w 885825"/>
                    <a:gd name="connsiteY6" fmla="*/ 472035 h 1070481"/>
                    <a:gd name="connsiteX7" fmla="*/ 796004 w 885825"/>
                    <a:gd name="connsiteY7" fmla="*/ 472035 h 1070481"/>
                    <a:gd name="connsiteX8" fmla="*/ 796004 w 885825"/>
                    <a:gd name="connsiteY8" fmla="*/ 598730 h 1070481"/>
                    <a:gd name="connsiteX9" fmla="*/ 132112 w 885825"/>
                    <a:gd name="connsiteY9" fmla="*/ 598730 h 1070481"/>
                    <a:gd name="connsiteX10" fmla="*/ 132112 w 885825"/>
                    <a:gd name="connsiteY10" fmla="*/ 944071 h 1070481"/>
                    <a:gd name="connsiteX11" fmla="*/ 885539 w 885825"/>
                    <a:gd name="connsiteY11" fmla="*/ 944071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25" h="1070481">
                      <a:moveTo>
                        <a:pt x="885825" y="1070482"/>
                      </a:moveTo>
                      <a:lnTo>
                        <a:pt x="0" y="1070482"/>
                      </a:lnTo>
                      <a:lnTo>
                        <a:pt x="0" y="0"/>
                      </a:lnTo>
                      <a:lnTo>
                        <a:pt x="885825" y="0"/>
                      </a:lnTo>
                      <a:lnTo>
                        <a:pt x="885825" y="126128"/>
                      </a:lnTo>
                      <a:lnTo>
                        <a:pt x="132112" y="126128"/>
                      </a:lnTo>
                      <a:lnTo>
                        <a:pt x="132112" y="472035"/>
                      </a:lnTo>
                      <a:lnTo>
                        <a:pt x="796004" y="472035"/>
                      </a:lnTo>
                      <a:lnTo>
                        <a:pt x="796004" y="598730"/>
                      </a:lnTo>
                      <a:lnTo>
                        <a:pt x="132112" y="598730"/>
                      </a:lnTo>
                      <a:lnTo>
                        <a:pt x="132112" y="944071"/>
                      </a:lnTo>
                      <a:lnTo>
                        <a:pt x="885539" y="944071"/>
                      </a:lnTo>
                      <a:close/>
                    </a:path>
                  </a:pathLst>
                </a:custGeom>
                <a:solidFill>
                  <a:schemeClr val="tx1"/>
                </a:solidFill>
                <a:ln w="9525" cap="flat">
                  <a:noFill/>
                  <a:prstDash val="solid"/>
                  <a:miter/>
                </a:ln>
              </p:spPr>
              <p:txBody>
                <a:bodyPr lIns="0" rIns="0" rtlCol="0" anchor="ctr"/>
                <a:lstStyle/>
                <a:p>
                  <a:pPr defTabSz="857250">
                    <a:lnSpc>
                      <a:spcPct val="90000"/>
                    </a:lnSpc>
                    <a:defRPr/>
                  </a:pPr>
                  <a:endParaRPr lang="en-GB" sz="1688" dirty="0">
                    <a:latin typeface="Arial" panose="020B0604020202020204"/>
                  </a:endParaRPr>
                </a:p>
              </p:txBody>
            </p:sp>
            <p:sp>
              <p:nvSpPr>
                <p:cNvPr id="16" name="Freeform 11">
                  <a:extLst>
                    <a:ext uri="{FF2B5EF4-FFF2-40B4-BE49-F238E27FC236}">
                      <a16:creationId xmlns:a16="http://schemas.microsoft.com/office/drawing/2014/main" id="{BF78A6FD-F3F5-4007-9249-BE7A09D10CC3}"/>
                    </a:ext>
                  </a:extLst>
                </p:cNvPr>
                <p:cNvSpPr/>
                <p:nvPr/>
              </p:nvSpPr>
              <p:spPr>
                <a:xfrm>
                  <a:off x="7508164" y="1721639"/>
                  <a:ext cx="309328" cy="359834"/>
                </a:xfrm>
                <a:custGeom>
                  <a:avLst/>
                  <a:gdLst>
                    <a:gd name="connsiteX0" fmla="*/ 977742 w 977741"/>
                    <a:gd name="connsiteY0" fmla="*/ 1070482 h 1070481"/>
                    <a:gd name="connsiteX1" fmla="*/ 856774 w 977741"/>
                    <a:gd name="connsiteY1" fmla="*/ 1070482 h 1070481"/>
                    <a:gd name="connsiteX2" fmla="*/ 137065 w 977741"/>
                    <a:gd name="connsiteY2" fmla="*/ 241588 h 1070481"/>
                    <a:gd name="connsiteX3" fmla="*/ 136303 w 977741"/>
                    <a:gd name="connsiteY3" fmla="*/ 1070482 h 1070481"/>
                    <a:gd name="connsiteX4" fmla="*/ 0 w 977741"/>
                    <a:gd name="connsiteY4" fmla="*/ 1070482 h 1070481"/>
                    <a:gd name="connsiteX5" fmla="*/ 0 w 977741"/>
                    <a:gd name="connsiteY5" fmla="*/ 0 h 1070481"/>
                    <a:gd name="connsiteX6" fmla="*/ 120968 w 977741"/>
                    <a:gd name="connsiteY6" fmla="*/ 0 h 1070481"/>
                    <a:gd name="connsiteX7" fmla="*/ 841343 w 977741"/>
                    <a:gd name="connsiteY7" fmla="*/ 830782 h 1070481"/>
                    <a:gd name="connsiteX8" fmla="*/ 841343 w 977741"/>
                    <a:gd name="connsiteY8" fmla="*/ 0 h 1070481"/>
                    <a:gd name="connsiteX9" fmla="*/ 977742 w 977741"/>
                    <a:gd name="connsiteY9" fmla="*/ 0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741" h="1070481">
                      <a:moveTo>
                        <a:pt x="977742" y="1070482"/>
                      </a:moveTo>
                      <a:lnTo>
                        <a:pt x="856774" y="1070482"/>
                      </a:lnTo>
                      <a:lnTo>
                        <a:pt x="137065" y="241588"/>
                      </a:lnTo>
                      <a:lnTo>
                        <a:pt x="136303" y="1070482"/>
                      </a:lnTo>
                      <a:lnTo>
                        <a:pt x="0" y="1070482"/>
                      </a:lnTo>
                      <a:lnTo>
                        <a:pt x="0" y="0"/>
                      </a:lnTo>
                      <a:lnTo>
                        <a:pt x="120968" y="0"/>
                      </a:lnTo>
                      <a:lnTo>
                        <a:pt x="841343" y="830782"/>
                      </a:lnTo>
                      <a:lnTo>
                        <a:pt x="841343" y="0"/>
                      </a:lnTo>
                      <a:lnTo>
                        <a:pt x="977742" y="0"/>
                      </a:lnTo>
                      <a:close/>
                    </a:path>
                  </a:pathLst>
                </a:custGeom>
                <a:solidFill>
                  <a:schemeClr val="tx1"/>
                </a:solidFill>
                <a:ln w="9525" cap="flat">
                  <a:noFill/>
                  <a:prstDash val="solid"/>
                  <a:miter/>
                </a:ln>
              </p:spPr>
              <p:txBody>
                <a:bodyPr lIns="0" rIns="0" rtlCol="0" anchor="ctr"/>
                <a:lstStyle/>
                <a:p>
                  <a:pPr defTabSz="857250">
                    <a:lnSpc>
                      <a:spcPct val="90000"/>
                    </a:lnSpc>
                    <a:defRPr/>
                  </a:pPr>
                  <a:endParaRPr lang="en-GB" sz="1688" dirty="0">
                    <a:latin typeface="Arial" panose="020B0604020202020204"/>
                  </a:endParaRPr>
                </a:p>
              </p:txBody>
            </p:sp>
            <p:sp>
              <p:nvSpPr>
                <p:cNvPr id="17" name="Freeform 12">
                  <a:extLst>
                    <a:ext uri="{FF2B5EF4-FFF2-40B4-BE49-F238E27FC236}">
                      <a16:creationId xmlns:a16="http://schemas.microsoft.com/office/drawing/2014/main" id="{0B83B62C-3152-42CD-93FC-C769415C1EF3}"/>
                    </a:ext>
                  </a:extLst>
                </p:cNvPr>
                <p:cNvSpPr/>
                <p:nvPr/>
              </p:nvSpPr>
              <p:spPr>
                <a:xfrm>
                  <a:off x="5809349" y="1721639"/>
                  <a:ext cx="309508" cy="359834"/>
                </a:xfrm>
                <a:custGeom>
                  <a:avLst/>
                  <a:gdLst>
                    <a:gd name="connsiteX0" fmla="*/ 978313 w 978312"/>
                    <a:gd name="connsiteY0" fmla="*/ 0 h 1070481"/>
                    <a:gd name="connsiteX1" fmla="*/ 793147 w 978312"/>
                    <a:gd name="connsiteY1" fmla="*/ 0 h 1070481"/>
                    <a:gd name="connsiteX2" fmla="*/ 322421 w 978312"/>
                    <a:gd name="connsiteY2" fmla="*/ 468354 h 1070481"/>
                    <a:gd name="connsiteX3" fmla="*/ 136398 w 978312"/>
                    <a:gd name="connsiteY3" fmla="*/ 468354 h 1070481"/>
                    <a:gd name="connsiteX4" fmla="*/ 136398 w 978312"/>
                    <a:gd name="connsiteY4" fmla="*/ 0 h 1070481"/>
                    <a:gd name="connsiteX5" fmla="*/ 0 w 978312"/>
                    <a:gd name="connsiteY5" fmla="*/ 0 h 1070481"/>
                    <a:gd name="connsiteX6" fmla="*/ 0 w 978312"/>
                    <a:gd name="connsiteY6" fmla="*/ 1070482 h 1070481"/>
                    <a:gd name="connsiteX7" fmla="*/ 136398 w 978312"/>
                    <a:gd name="connsiteY7" fmla="*/ 1070482 h 1070481"/>
                    <a:gd name="connsiteX8" fmla="*/ 136398 w 978312"/>
                    <a:gd name="connsiteY8" fmla="*/ 602034 h 1070481"/>
                    <a:gd name="connsiteX9" fmla="*/ 321945 w 978312"/>
                    <a:gd name="connsiteY9" fmla="*/ 602034 h 1070481"/>
                    <a:gd name="connsiteX10" fmla="*/ 793147 w 978312"/>
                    <a:gd name="connsiteY10" fmla="*/ 1070482 h 1070481"/>
                    <a:gd name="connsiteX11" fmla="*/ 978313 w 978312"/>
                    <a:gd name="connsiteY11" fmla="*/ 1070482 h 1070481"/>
                    <a:gd name="connsiteX12" fmla="*/ 448532 w 978312"/>
                    <a:gd name="connsiteY12" fmla="*/ 535194 h 1070481"/>
                    <a:gd name="connsiteX13" fmla="*/ 978313 w 978312"/>
                    <a:gd name="connsiteY13" fmla="*/ 0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8312" h="1070481">
                      <a:moveTo>
                        <a:pt x="978313" y="0"/>
                      </a:moveTo>
                      <a:lnTo>
                        <a:pt x="793147" y="0"/>
                      </a:lnTo>
                      <a:lnTo>
                        <a:pt x="322421" y="468354"/>
                      </a:lnTo>
                      <a:lnTo>
                        <a:pt x="136398" y="468354"/>
                      </a:lnTo>
                      <a:lnTo>
                        <a:pt x="136398" y="0"/>
                      </a:lnTo>
                      <a:lnTo>
                        <a:pt x="0" y="0"/>
                      </a:lnTo>
                      <a:lnTo>
                        <a:pt x="0" y="1070482"/>
                      </a:lnTo>
                      <a:lnTo>
                        <a:pt x="136398" y="1070482"/>
                      </a:lnTo>
                      <a:lnTo>
                        <a:pt x="136398" y="602034"/>
                      </a:lnTo>
                      <a:lnTo>
                        <a:pt x="321945" y="602034"/>
                      </a:lnTo>
                      <a:lnTo>
                        <a:pt x="793147" y="1070482"/>
                      </a:lnTo>
                      <a:lnTo>
                        <a:pt x="978313" y="1070482"/>
                      </a:lnTo>
                      <a:lnTo>
                        <a:pt x="448532" y="535194"/>
                      </a:lnTo>
                      <a:lnTo>
                        <a:pt x="978313" y="0"/>
                      </a:lnTo>
                      <a:close/>
                    </a:path>
                  </a:pathLst>
                </a:custGeom>
                <a:solidFill>
                  <a:schemeClr val="tx1"/>
                </a:solidFill>
                <a:ln w="9525" cap="flat">
                  <a:noFill/>
                  <a:prstDash val="solid"/>
                  <a:miter/>
                </a:ln>
              </p:spPr>
              <p:txBody>
                <a:bodyPr lIns="0" rIns="0" rtlCol="0" anchor="ctr"/>
                <a:lstStyle/>
                <a:p>
                  <a:pPr defTabSz="857250">
                    <a:lnSpc>
                      <a:spcPct val="90000"/>
                    </a:lnSpc>
                    <a:defRPr/>
                  </a:pPr>
                  <a:endParaRPr lang="en-GB" sz="1688" dirty="0">
                    <a:latin typeface="Arial" panose="020B0604020202020204"/>
                  </a:endParaRPr>
                </a:p>
              </p:txBody>
            </p:sp>
            <p:sp>
              <p:nvSpPr>
                <p:cNvPr id="18" name="Freeform 13">
                  <a:extLst>
                    <a:ext uri="{FF2B5EF4-FFF2-40B4-BE49-F238E27FC236}">
                      <a16:creationId xmlns:a16="http://schemas.microsoft.com/office/drawing/2014/main" id="{E46B207D-E323-4F68-A4A5-24172B567AC9}"/>
                    </a:ext>
                  </a:extLst>
                </p:cNvPr>
                <p:cNvSpPr/>
                <p:nvPr/>
              </p:nvSpPr>
              <p:spPr>
                <a:xfrm>
                  <a:off x="7083393" y="1721639"/>
                  <a:ext cx="308002" cy="359834"/>
                </a:xfrm>
                <a:custGeom>
                  <a:avLst/>
                  <a:gdLst>
                    <a:gd name="connsiteX0" fmla="*/ 973550 w 973550"/>
                    <a:gd name="connsiteY0" fmla="*/ 1070482 h 1070481"/>
                    <a:gd name="connsiteX1" fmla="*/ 613220 w 973550"/>
                    <a:gd name="connsiteY1" fmla="*/ 596653 h 1070481"/>
                    <a:gd name="connsiteX2" fmla="*/ 689991 w 973550"/>
                    <a:gd name="connsiteY2" fmla="*/ 586457 h 1070481"/>
                    <a:gd name="connsiteX3" fmla="*/ 909066 w 973550"/>
                    <a:gd name="connsiteY3" fmla="*/ 298987 h 1070481"/>
                    <a:gd name="connsiteX4" fmla="*/ 530733 w 973550"/>
                    <a:gd name="connsiteY4" fmla="*/ 0 h 1070481"/>
                    <a:gd name="connsiteX5" fmla="*/ 0 w 973550"/>
                    <a:gd name="connsiteY5" fmla="*/ 0 h 1070481"/>
                    <a:gd name="connsiteX6" fmla="*/ 0 w 973550"/>
                    <a:gd name="connsiteY6" fmla="*/ 1070482 h 1070481"/>
                    <a:gd name="connsiteX7" fmla="*/ 135826 w 973550"/>
                    <a:gd name="connsiteY7" fmla="*/ 1070482 h 1070481"/>
                    <a:gd name="connsiteX8" fmla="*/ 135826 w 973550"/>
                    <a:gd name="connsiteY8" fmla="*/ 598447 h 1070481"/>
                    <a:gd name="connsiteX9" fmla="*/ 446341 w 973550"/>
                    <a:gd name="connsiteY9" fmla="*/ 598447 h 1070481"/>
                    <a:gd name="connsiteX10" fmla="*/ 806101 w 973550"/>
                    <a:gd name="connsiteY10" fmla="*/ 1070482 h 1070481"/>
                    <a:gd name="connsiteX11" fmla="*/ 136017 w 973550"/>
                    <a:gd name="connsiteY11" fmla="*/ 126411 h 1070481"/>
                    <a:gd name="connsiteX12" fmla="*/ 527875 w 973550"/>
                    <a:gd name="connsiteY12" fmla="*/ 126411 h 1070481"/>
                    <a:gd name="connsiteX13" fmla="*/ 767715 w 973550"/>
                    <a:gd name="connsiteY13" fmla="*/ 299270 h 1070481"/>
                    <a:gd name="connsiteX14" fmla="*/ 527685 w 973550"/>
                    <a:gd name="connsiteY14" fmla="*/ 472035 h 1070481"/>
                    <a:gd name="connsiteX15" fmla="*/ 135826 w 973550"/>
                    <a:gd name="connsiteY15" fmla="*/ 472035 h 10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50" h="1070481">
                      <a:moveTo>
                        <a:pt x="973550" y="1070482"/>
                      </a:moveTo>
                      <a:lnTo>
                        <a:pt x="613220" y="596653"/>
                      </a:lnTo>
                      <a:cubicBezTo>
                        <a:pt x="639056" y="595418"/>
                        <a:pt x="664739" y="592007"/>
                        <a:pt x="689991" y="586457"/>
                      </a:cubicBezTo>
                      <a:cubicBezTo>
                        <a:pt x="822674" y="544823"/>
                        <a:pt x="909066" y="443902"/>
                        <a:pt x="909066" y="298987"/>
                      </a:cubicBezTo>
                      <a:cubicBezTo>
                        <a:pt x="908685" y="103848"/>
                        <a:pt x="773525" y="0"/>
                        <a:pt x="530733" y="0"/>
                      </a:cubicBezTo>
                      <a:lnTo>
                        <a:pt x="0" y="0"/>
                      </a:lnTo>
                      <a:lnTo>
                        <a:pt x="0" y="1070482"/>
                      </a:lnTo>
                      <a:lnTo>
                        <a:pt x="135826" y="1070482"/>
                      </a:lnTo>
                      <a:lnTo>
                        <a:pt x="135826" y="598447"/>
                      </a:lnTo>
                      <a:lnTo>
                        <a:pt x="446341" y="598447"/>
                      </a:lnTo>
                      <a:lnTo>
                        <a:pt x="806101" y="1070482"/>
                      </a:lnTo>
                      <a:close/>
                      <a:moveTo>
                        <a:pt x="136017" y="126411"/>
                      </a:moveTo>
                      <a:lnTo>
                        <a:pt x="527875" y="126411"/>
                      </a:lnTo>
                      <a:cubicBezTo>
                        <a:pt x="684466" y="126411"/>
                        <a:pt x="767715" y="185416"/>
                        <a:pt x="767715" y="299270"/>
                      </a:cubicBezTo>
                      <a:cubicBezTo>
                        <a:pt x="767715" y="413125"/>
                        <a:pt x="686562" y="472035"/>
                        <a:pt x="527685" y="472035"/>
                      </a:cubicBezTo>
                      <a:lnTo>
                        <a:pt x="135826" y="472035"/>
                      </a:lnTo>
                      <a:close/>
                    </a:path>
                  </a:pathLst>
                </a:custGeom>
                <a:solidFill>
                  <a:schemeClr val="tx1"/>
                </a:solidFill>
                <a:ln w="9525" cap="flat">
                  <a:noFill/>
                  <a:prstDash val="solid"/>
                  <a:miter/>
                </a:ln>
              </p:spPr>
              <p:txBody>
                <a:bodyPr lIns="0" rIns="0" rtlCol="0" anchor="ctr"/>
                <a:lstStyle/>
                <a:p>
                  <a:pPr defTabSz="857250">
                    <a:lnSpc>
                      <a:spcPct val="90000"/>
                    </a:lnSpc>
                    <a:defRPr/>
                  </a:pPr>
                  <a:endParaRPr lang="en-GB" sz="1688" dirty="0">
                    <a:latin typeface="Arial" panose="020B0604020202020204"/>
                  </a:endParaRPr>
                </a:p>
              </p:txBody>
            </p:sp>
          </p:grpSp>
          <p:sp>
            <p:nvSpPr>
              <p:cNvPr id="30" name="Text Placeholder 23">
                <a:extLst>
                  <a:ext uri="{FF2B5EF4-FFF2-40B4-BE49-F238E27FC236}">
                    <a16:creationId xmlns:a16="http://schemas.microsoft.com/office/drawing/2014/main" id="{DC3E146B-D100-417A-AC37-4D28F7528240}"/>
                  </a:ext>
                </a:extLst>
              </p:cNvPr>
              <p:cNvSpPr txBox="1">
                <a:spLocks/>
              </p:cNvSpPr>
              <p:nvPr/>
            </p:nvSpPr>
            <p:spPr>
              <a:xfrm>
                <a:off x="6664281" y="5086492"/>
                <a:ext cx="2144712" cy="221599"/>
              </a:xfrm>
              <a:prstGeom prst="rect">
                <a:avLst/>
              </a:prstGeom>
            </p:spPr>
            <p:txBody>
              <a:bodyPr vert="horz" wrap="square" lIns="0" tIns="0" rIns="0" bIns="0" rtlCol="0" anchorCtr="0">
                <a:spAutoFit/>
              </a:bodyPr>
              <a:lstStyle>
                <a:lvl1pPr marL="0" indent="0" algn="l" defTabSz="975390" rtl="0" eaLnBrk="1" latinLnBrk="0" hangingPunct="1">
                  <a:lnSpc>
                    <a:spcPct val="90000"/>
                  </a:lnSpc>
                  <a:spcBef>
                    <a:spcPts val="0"/>
                  </a:spcBef>
                  <a:spcAft>
                    <a:spcPts val="0"/>
                  </a:spcAft>
                  <a:buFont typeface="Arial" panose="020B0604020202020204" pitchFamily="34" charset="0"/>
                  <a:buNone/>
                  <a:defRPr lang="en-US" sz="1493" b="1" kern="1200" noProof="0">
                    <a:solidFill>
                      <a:schemeClr val="tx2"/>
                    </a:solidFill>
                    <a:latin typeface="+mn-lt"/>
                    <a:ea typeface="+mn-ea"/>
                    <a:cs typeface="+mn-cs"/>
                  </a:defRPr>
                </a:lvl1pPr>
                <a:lvl2pPr marL="0" indent="0" algn="l" defTabSz="975390" rtl="0" eaLnBrk="1" latinLnBrk="0" hangingPunct="1">
                  <a:lnSpc>
                    <a:spcPct val="90000"/>
                  </a:lnSpc>
                  <a:spcBef>
                    <a:spcPts val="0"/>
                  </a:spcBef>
                  <a:spcAft>
                    <a:spcPts val="0"/>
                  </a:spcAft>
                  <a:buFont typeface="System Font Regular"/>
                  <a:buNone/>
                  <a:tabLst/>
                  <a:defRPr sz="1493" b="1" kern="1200">
                    <a:solidFill>
                      <a:schemeClr val="tx1"/>
                    </a:solidFill>
                    <a:latin typeface="+mn-lt"/>
                    <a:ea typeface="+mn-ea"/>
                    <a:cs typeface="+mn-cs"/>
                  </a:defRPr>
                </a:lvl2pPr>
                <a:lvl3pPr marL="0" indent="0" algn="l" defTabSz="975390" rtl="0" eaLnBrk="1" latinLnBrk="0" hangingPunct="1">
                  <a:lnSpc>
                    <a:spcPct val="90000"/>
                  </a:lnSpc>
                  <a:spcBef>
                    <a:spcPts val="0"/>
                  </a:spcBef>
                  <a:spcAft>
                    <a:spcPts val="0"/>
                  </a:spcAft>
                  <a:buFont typeface="System Font Regular"/>
                  <a:buNone/>
                  <a:tabLst/>
                  <a:defRPr sz="1493" kern="1200">
                    <a:solidFill>
                      <a:schemeClr val="tx1"/>
                    </a:solidFill>
                    <a:latin typeface="+mn-lt"/>
                    <a:ea typeface="+mn-ea"/>
                    <a:cs typeface="+mn-cs"/>
                  </a:defRPr>
                </a:lvl3pPr>
                <a:lvl4pPr marL="0" indent="0" algn="l" defTabSz="975390" rtl="0" eaLnBrk="1" latinLnBrk="0" hangingPunct="1">
                  <a:lnSpc>
                    <a:spcPct val="90000"/>
                  </a:lnSpc>
                  <a:spcBef>
                    <a:spcPts val="0"/>
                  </a:spcBef>
                  <a:spcAft>
                    <a:spcPts val="0"/>
                  </a:spcAft>
                  <a:buFont typeface="System Font Regular"/>
                  <a:buNone/>
                  <a:tabLst/>
                  <a:defRPr sz="1493" kern="1200">
                    <a:solidFill>
                      <a:schemeClr val="tx1"/>
                    </a:solidFill>
                    <a:latin typeface="+mn-lt"/>
                    <a:ea typeface="+mn-ea"/>
                    <a:cs typeface="+mn-cs"/>
                  </a:defRPr>
                </a:lvl4pPr>
                <a:lvl5pPr marL="0" indent="0" algn="l" defTabSz="975390" rtl="0" eaLnBrk="1" latinLnBrk="0" hangingPunct="1">
                  <a:lnSpc>
                    <a:spcPct val="90000"/>
                  </a:lnSpc>
                  <a:spcBef>
                    <a:spcPts val="0"/>
                  </a:spcBef>
                  <a:spcAft>
                    <a:spcPts val="0"/>
                  </a:spcAft>
                  <a:buFont typeface="System Font Regular"/>
                  <a:buNone/>
                  <a:tabLst/>
                  <a:defRPr sz="1493" kern="1200">
                    <a:solidFill>
                      <a:schemeClr val="tx1"/>
                    </a:solidFill>
                    <a:latin typeface="+mn-lt"/>
                    <a:ea typeface="+mn-ea"/>
                    <a:cs typeface="+mn-cs"/>
                  </a:defRPr>
                </a:lvl5pPr>
                <a:lvl6pPr marL="0" indent="0" algn="l" defTabSz="975390" rtl="0" eaLnBrk="1" latinLnBrk="0" hangingPunct="1">
                  <a:lnSpc>
                    <a:spcPct val="90000"/>
                  </a:lnSpc>
                  <a:spcBef>
                    <a:spcPts val="640"/>
                  </a:spcBef>
                  <a:spcAft>
                    <a:spcPts val="640"/>
                  </a:spcAft>
                  <a:buFont typeface="Arial" panose="020B0604020202020204" pitchFamily="34" charset="0"/>
                  <a:buNone/>
                  <a:tabLst/>
                  <a:defRPr sz="1173" kern="1200">
                    <a:solidFill>
                      <a:schemeClr val="tx1"/>
                    </a:solidFill>
                    <a:latin typeface="+mn-lt"/>
                    <a:ea typeface="+mn-ea"/>
                    <a:cs typeface="+mn-cs"/>
                  </a:defRPr>
                </a:lvl6pPr>
                <a:lvl7pPr marL="0" indent="0" algn="l" defTabSz="975390" rtl="0" eaLnBrk="1" latinLnBrk="0" hangingPunct="1">
                  <a:lnSpc>
                    <a:spcPct val="90000"/>
                  </a:lnSpc>
                  <a:spcBef>
                    <a:spcPts val="640"/>
                  </a:spcBef>
                  <a:spcAft>
                    <a:spcPts val="640"/>
                  </a:spcAft>
                  <a:buFont typeface="Arial" panose="020B0604020202020204" pitchFamily="34" charset="0"/>
                  <a:buNone/>
                  <a:tabLst/>
                  <a:defRPr sz="1173" kern="1200">
                    <a:solidFill>
                      <a:schemeClr val="tx1"/>
                    </a:solidFill>
                    <a:latin typeface="+mn-lt"/>
                    <a:ea typeface="+mn-ea"/>
                    <a:cs typeface="+mn-cs"/>
                  </a:defRPr>
                </a:lvl7pPr>
                <a:lvl8pPr marL="0" indent="0" algn="l" defTabSz="975390" rtl="0" eaLnBrk="1" latinLnBrk="0" hangingPunct="1">
                  <a:lnSpc>
                    <a:spcPct val="90000"/>
                  </a:lnSpc>
                  <a:spcBef>
                    <a:spcPts val="640"/>
                  </a:spcBef>
                  <a:spcAft>
                    <a:spcPts val="640"/>
                  </a:spcAft>
                  <a:buFont typeface="Arial" panose="020B0604020202020204" pitchFamily="34" charset="0"/>
                  <a:buNone/>
                  <a:tabLst/>
                  <a:defRPr sz="1173" kern="1200">
                    <a:solidFill>
                      <a:schemeClr val="tx1"/>
                    </a:solidFill>
                    <a:latin typeface="+mn-lt"/>
                    <a:ea typeface="+mn-ea"/>
                    <a:cs typeface="+mn-cs"/>
                  </a:defRPr>
                </a:lvl8pPr>
                <a:lvl9pPr marL="0" indent="0" algn="l" defTabSz="975390" rtl="0" eaLnBrk="1" latinLnBrk="0" hangingPunct="1">
                  <a:lnSpc>
                    <a:spcPct val="90000"/>
                  </a:lnSpc>
                  <a:spcBef>
                    <a:spcPts val="640"/>
                  </a:spcBef>
                  <a:spcAft>
                    <a:spcPts val="640"/>
                  </a:spcAft>
                  <a:buFont typeface="Arial" panose="020B0604020202020204" pitchFamily="34" charset="0"/>
                  <a:buNone/>
                  <a:tabLst/>
                  <a:defRPr sz="1173" kern="1200">
                    <a:solidFill>
                      <a:schemeClr val="tx1"/>
                    </a:solidFill>
                    <a:latin typeface="+mn-lt"/>
                    <a:ea typeface="+mn-ea"/>
                    <a:cs typeface="+mn-cs"/>
                  </a:defRPr>
                </a:lvl9pPr>
              </a:lstStyle>
              <a:p>
                <a:pPr lvl="1" algn="ctr" defTabSz="914400">
                  <a:buClrTx/>
                </a:pPr>
                <a:r>
                  <a:rPr lang="en-GB" sz="1600" dirty="0"/>
                  <a:t>Knowledge partner</a:t>
                </a:r>
              </a:p>
            </p:txBody>
          </p:sp>
        </p:grpSp>
        <p:sp>
          <p:nvSpPr>
            <p:cNvPr id="29" name="Text Placeholder 23">
              <a:extLst>
                <a:ext uri="{FF2B5EF4-FFF2-40B4-BE49-F238E27FC236}">
                  <a16:creationId xmlns:a16="http://schemas.microsoft.com/office/drawing/2014/main" id="{6F2C10BF-E79B-45EF-A623-2BB3A8BDA42A}"/>
                </a:ext>
              </a:extLst>
            </p:cNvPr>
            <p:cNvSpPr txBox="1">
              <a:spLocks/>
            </p:cNvSpPr>
            <p:nvPr/>
          </p:nvSpPr>
          <p:spPr>
            <a:xfrm>
              <a:off x="9474743" y="2014150"/>
              <a:ext cx="1848664" cy="221599"/>
            </a:xfrm>
            <a:prstGeom prst="rect">
              <a:avLst/>
            </a:prstGeom>
          </p:spPr>
          <p:txBody>
            <a:bodyPr vert="horz" wrap="square" lIns="0" tIns="0" rIns="0" bIns="0" rtlCol="0" anchorCtr="0">
              <a:spAutoFit/>
            </a:bodyPr>
            <a:lstStyle>
              <a:lvl1pPr marL="0" indent="0" algn="l" defTabSz="975390" rtl="0" eaLnBrk="1" latinLnBrk="0" hangingPunct="1">
                <a:lnSpc>
                  <a:spcPct val="90000"/>
                </a:lnSpc>
                <a:spcBef>
                  <a:spcPts val="0"/>
                </a:spcBef>
                <a:spcAft>
                  <a:spcPts val="0"/>
                </a:spcAft>
                <a:buFont typeface="Arial" panose="020B0604020202020204" pitchFamily="34" charset="0"/>
                <a:buNone/>
                <a:defRPr lang="en-US" sz="1493" b="1" kern="1200" noProof="0">
                  <a:solidFill>
                    <a:schemeClr val="tx2"/>
                  </a:solidFill>
                  <a:latin typeface="+mn-lt"/>
                  <a:ea typeface="+mn-ea"/>
                  <a:cs typeface="+mn-cs"/>
                </a:defRPr>
              </a:lvl1pPr>
              <a:lvl2pPr marL="0" indent="0" algn="l" defTabSz="975390" rtl="0" eaLnBrk="1" latinLnBrk="0" hangingPunct="1">
                <a:lnSpc>
                  <a:spcPct val="90000"/>
                </a:lnSpc>
                <a:spcBef>
                  <a:spcPts val="0"/>
                </a:spcBef>
                <a:spcAft>
                  <a:spcPts val="0"/>
                </a:spcAft>
                <a:buFont typeface="System Font Regular"/>
                <a:buNone/>
                <a:tabLst/>
                <a:defRPr sz="1493" b="1" kern="1200">
                  <a:solidFill>
                    <a:schemeClr val="tx1"/>
                  </a:solidFill>
                  <a:latin typeface="+mn-lt"/>
                  <a:ea typeface="+mn-ea"/>
                  <a:cs typeface="+mn-cs"/>
                </a:defRPr>
              </a:lvl2pPr>
              <a:lvl3pPr marL="0" indent="0" algn="l" defTabSz="975390" rtl="0" eaLnBrk="1" latinLnBrk="0" hangingPunct="1">
                <a:lnSpc>
                  <a:spcPct val="90000"/>
                </a:lnSpc>
                <a:spcBef>
                  <a:spcPts val="0"/>
                </a:spcBef>
                <a:spcAft>
                  <a:spcPts val="0"/>
                </a:spcAft>
                <a:buFont typeface="System Font Regular"/>
                <a:buNone/>
                <a:tabLst/>
                <a:defRPr sz="1493" kern="1200">
                  <a:solidFill>
                    <a:schemeClr val="tx1"/>
                  </a:solidFill>
                  <a:latin typeface="+mn-lt"/>
                  <a:ea typeface="+mn-ea"/>
                  <a:cs typeface="+mn-cs"/>
                </a:defRPr>
              </a:lvl3pPr>
              <a:lvl4pPr marL="0" indent="0" algn="l" defTabSz="975390" rtl="0" eaLnBrk="1" latinLnBrk="0" hangingPunct="1">
                <a:lnSpc>
                  <a:spcPct val="90000"/>
                </a:lnSpc>
                <a:spcBef>
                  <a:spcPts val="0"/>
                </a:spcBef>
                <a:spcAft>
                  <a:spcPts val="0"/>
                </a:spcAft>
                <a:buFont typeface="System Font Regular"/>
                <a:buNone/>
                <a:tabLst/>
                <a:defRPr sz="1493" kern="1200">
                  <a:solidFill>
                    <a:schemeClr val="tx1"/>
                  </a:solidFill>
                  <a:latin typeface="+mn-lt"/>
                  <a:ea typeface="+mn-ea"/>
                  <a:cs typeface="+mn-cs"/>
                </a:defRPr>
              </a:lvl4pPr>
              <a:lvl5pPr marL="0" indent="0" algn="l" defTabSz="975390" rtl="0" eaLnBrk="1" latinLnBrk="0" hangingPunct="1">
                <a:lnSpc>
                  <a:spcPct val="90000"/>
                </a:lnSpc>
                <a:spcBef>
                  <a:spcPts val="0"/>
                </a:spcBef>
                <a:spcAft>
                  <a:spcPts val="0"/>
                </a:spcAft>
                <a:buFont typeface="System Font Regular"/>
                <a:buNone/>
                <a:tabLst/>
                <a:defRPr sz="1493" kern="1200">
                  <a:solidFill>
                    <a:schemeClr val="tx1"/>
                  </a:solidFill>
                  <a:latin typeface="+mn-lt"/>
                  <a:ea typeface="+mn-ea"/>
                  <a:cs typeface="+mn-cs"/>
                </a:defRPr>
              </a:lvl5pPr>
              <a:lvl6pPr marL="0" indent="0" algn="l" defTabSz="975390" rtl="0" eaLnBrk="1" latinLnBrk="0" hangingPunct="1">
                <a:lnSpc>
                  <a:spcPct val="90000"/>
                </a:lnSpc>
                <a:spcBef>
                  <a:spcPts val="640"/>
                </a:spcBef>
                <a:spcAft>
                  <a:spcPts val="640"/>
                </a:spcAft>
                <a:buFont typeface="Arial" panose="020B0604020202020204" pitchFamily="34" charset="0"/>
                <a:buNone/>
                <a:tabLst/>
                <a:defRPr sz="1173" kern="1200">
                  <a:solidFill>
                    <a:schemeClr val="tx1"/>
                  </a:solidFill>
                  <a:latin typeface="+mn-lt"/>
                  <a:ea typeface="+mn-ea"/>
                  <a:cs typeface="+mn-cs"/>
                </a:defRPr>
              </a:lvl6pPr>
              <a:lvl7pPr marL="0" indent="0" algn="l" defTabSz="975390" rtl="0" eaLnBrk="1" latinLnBrk="0" hangingPunct="1">
                <a:lnSpc>
                  <a:spcPct val="90000"/>
                </a:lnSpc>
                <a:spcBef>
                  <a:spcPts val="640"/>
                </a:spcBef>
                <a:spcAft>
                  <a:spcPts val="640"/>
                </a:spcAft>
                <a:buFont typeface="Arial" panose="020B0604020202020204" pitchFamily="34" charset="0"/>
                <a:buNone/>
                <a:tabLst/>
                <a:defRPr sz="1173" kern="1200">
                  <a:solidFill>
                    <a:schemeClr val="tx1"/>
                  </a:solidFill>
                  <a:latin typeface="+mn-lt"/>
                  <a:ea typeface="+mn-ea"/>
                  <a:cs typeface="+mn-cs"/>
                </a:defRPr>
              </a:lvl7pPr>
              <a:lvl8pPr marL="0" indent="0" algn="l" defTabSz="975390" rtl="0" eaLnBrk="1" latinLnBrk="0" hangingPunct="1">
                <a:lnSpc>
                  <a:spcPct val="90000"/>
                </a:lnSpc>
                <a:spcBef>
                  <a:spcPts val="640"/>
                </a:spcBef>
                <a:spcAft>
                  <a:spcPts val="640"/>
                </a:spcAft>
                <a:buFont typeface="Arial" panose="020B0604020202020204" pitchFamily="34" charset="0"/>
                <a:buNone/>
                <a:tabLst/>
                <a:defRPr sz="1173" kern="1200">
                  <a:solidFill>
                    <a:schemeClr val="tx1"/>
                  </a:solidFill>
                  <a:latin typeface="+mn-lt"/>
                  <a:ea typeface="+mn-ea"/>
                  <a:cs typeface="+mn-cs"/>
                </a:defRPr>
              </a:lvl8pPr>
              <a:lvl9pPr marL="0" indent="0" algn="l" defTabSz="975390" rtl="0" eaLnBrk="1" latinLnBrk="0" hangingPunct="1">
                <a:lnSpc>
                  <a:spcPct val="90000"/>
                </a:lnSpc>
                <a:spcBef>
                  <a:spcPts val="640"/>
                </a:spcBef>
                <a:spcAft>
                  <a:spcPts val="640"/>
                </a:spcAft>
                <a:buFont typeface="Arial" panose="020B0604020202020204" pitchFamily="34" charset="0"/>
                <a:buNone/>
                <a:tabLst/>
                <a:defRPr sz="1173" kern="1200">
                  <a:solidFill>
                    <a:schemeClr val="tx1"/>
                  </a:solidFill>
                  <a:latin typeface="+mn-lt"/>
                  <a:ea typeface="+mn-ea"/>
                  <a:cs typeface="+mn-cs"/>
                </a:defRPr>
              </a:lvl9pPr>
            </a:lstStyle>
            <a:p>
              <a:pPr lvl="1" algn="ctr" defTabSz="914400"/>
              <a:r>
                <a:rPr lang="en-GB" sz="1600" dirty="0"/>
                <a:t>Editorial partner</a:t>
              </a:r>
            </a:p>
          </p:txBody>
        </p:sp>
        <p:grpSp>
          <p:nvGrpSpPr>
            <p:cNvPr id="2" name="Group 1">
              <a:extLst>
                <a:ext uri="{FF2B5EF4-FFF2-40B4-BE49-F238E27FC236}">
                  <a16:creationId xmlns:a16="http://schemas.microsoft.com/office/drawing/2014/main" id="{B763357D-CFAD-4BB5-AF2B-17FA62523F68}"/>
                </a:ext>
              </a:extLst>
            </p:cNvPr>
            <p:cNvGrpSpPr/>
            <p:nvPr/>
          </p:nvGrpSpPr>
          <p:grpSpPr>
            <a:xfrm>
              <a:off x="4239292" y="2014150"/>
              <a:ext cx="1687121" cy="778282"/>
              <a:chOff x="4239292" y="5081200"/>
              <a:chExt cx="1687121" cy="778282"/>
            </a:xfrm>
          </p:grpSpPr>
          <p:pic>
            <p:nvPicPr>
              <p:cNvPr id="32776" name="Picture 8" descr="Veja tudo o que saiu no Migalhas sobre Clifford Chance">
                <a:extLst>
                  <a:ext uri="{FF2B5EF4-FFF2-40B4-BE49-F238E27FC236}">
                    <a16:creationId xmlns:a16="http://schemas.microsoft.com/office/drawing/2014/main" id="{3C0D4773-638D-4B1A-9996-0407289D76C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263109" y="5400411"/>
                <a:ext cx="1663304" cy="459071"/>
              </a:xfrm>
              <a:prstGeom prst="rect">
                <a:avLst/>
              </a:prstGeom>
              <a:noFill/>
              <a:extLst>
                <a:ext uri="{909E8E84-426E-40DD-AFC4-6F175D3DCCD1}">
                  <a14:hiddenFill xmlns:a14="http://schemas.microsoft.com/office/drawing/2010/main">
                    <a:solidFill>
                      <a:srgbClr val="FFFFFF"/>
                    </a:solidFill>
                  </a14:hiddenFill>
                </a:ext>
              </a:extLst>
            </p:spPr>
          </p:pic>
          <p:sp>
            <p:nvSpPr>
              <p:cNvPr id="46" name="Text Placeholder 23">
                <a:extLst>
                  <a:ext uri="{FF2B5EF4-FFF2-40B4-BE49-F238E27FC236}">
                    <a16:creationId xmlns:a16="http://schemas.microsoft.com/office/drawing/2014/main" id="{271FC7A4-6B4E-47B9-BFD9-8D65A0696BC2}"/>
                  </a:ext>
                </a:extLst>
              </p:cNvPr>
              <p:cNvSpPr txBox="1">
                <a:spLocks/>
              </p:cNvSpPr>
              <p:nvPr/>
            </p:nvSpPr>
            <p:spPr>
              <a:xfrm>
                <a:off x="4239292" y="5081200"/>
                <a:ext cx="1611354" cy="221599"/>
              </a:xfrm>
              <a:prstGeom prst="rect">
                <a:avLst/>
              </a:prstGeom>
            </p:spPr>
            <p:txBody>
              <a:bodyPr vert="horz" wrap="square" lIns="0" tIns="0" rIns="0" bIns="0" rtlCol="0" anchorCtr="0">
                <a:spAutoFit/>
              </a:bodyPr>
              <a:lstStyle>
                <a:lvl1pPr marL="0" indent="0" algn="l" defTabSz="975390" rtl="0" eaLnBrk="1" latinLnBrk="0" hangingPunct="1">
                  <a:lnSpc>
                    <a:spcPct val="90000"/>
                  </a:lnSpc>
                  <a:spcBef>
                    <a:spcPts val="0"/>
                  </a:spcBef>
                  <a:spcAft>
                    <a:spcPts val="0"/>
                  </a:spcAft>
                  <a:buFont typeface="Arial" panose="020B0604020202020204" pitchFamily="34" charset="0"/>
                  <a:buNone/>
                  <a:defRPr lang="en-US" sz="1493" b="1" kern="1200" noProof="0">
                    <a:solidFill>
                      <a:schemeClr val="tx2"/>
                    </a:solidFill>
                    <a:latin typeface="+mn-lt"/>
                    <a:ea typeface="+mn-ea"/>
                    <a:cs typeface="+mn-cs"/>
                  </a:defRPr>
                </a:lvl1pPr>
                <a:lvl2pPr marL="0" indent="0" algn="l" defTabSz="975390" rtl="0" eaLnBrk="1" latinLnBrk="0" hangingPunct="1">
                  <a:lnSpc>
                    <a:spcPct val="90000"/>
                  </a:lnSpc>
                  <a:spcBef>
                    <a:spcPts val="0"/>
                  </a:spcBef>
                  <a:spcAft>
                    <a:spcPts val="0"/>
                  </a:spcAft>
                  <a:buFont typeface="System Font Regular"/>
                  <a:buNone/>
                  <a:tabLst/>
                  <a:defRPr sz="1493" b="1" kern="1200">
                    <a:solidFill>
                      <a:schemeClr val="tx1"/>
                    </a:solidFill>
                    <a:latin typeface="+mn-lt"/>
                    <a:ea typeface="+mn-ea"/>
                    <a:cs typeface="+mn-cs"/>
                  </a:defRPr>
                </a:lvl2pPr>
                <a:lvl3pPr marL="0" indent="0" algn="l" defTabSz="975390" rtl="0" eaLnBrk="1" latinLnBrk="0" hangingPunct="1">
                  <a:lnSpc>
                    <a:spcPct val="90000"/>
                  </a:lnSpc>
                  <a:spcBef>
                    <a:spcPts val="0"/>
                  </a:spcBef>
                  <a:spcAft>
                    <a:spcPts val="0"/>
                  </a:spcAft>
                  <a:buFont typeface="System Font Regular"/>
                  <a:buNone/>
                  <a:tabLst/>
                  <a:defRPr sz="1493" kern="1200">
                    <a:solidFill>
                      <a:schemeClr val="tx1"/>
                    </a:solidFill>
                    <a:latin typeface="+mn-lt"/>
                    <a:ea typeface="+mn-ea"/>
                    <a:cs typeface="+mn-cs"/>
                  </a:defRPr>
                </a:lvl3pPr>
                <a:lvl4pPr marL="0" indent="0" algn="l" defTabSz="975390" rtl="0" eaLnBrk="1" latinLnBrk="0" hangingPunct="1">
                  <a:lnSpc>
                    <a:spcPct val="90000"/>
                  </a:lnSpc>
                  <a:spcBef>
                    <a:spcPts val="0"/>
                  </a:spcBef>
                  <a:spcAft>
                    <a:spcPts val="0"/>
                  </a:spcAft>
                  <a:buFont typeface="System Font Regular"/>
                  <a:buNone/>
                  <a:tabLst/>
                  <a:defRPr sz="1493" kern="1200">
                    <a:solidFill>
                      <a:schemeClr val="tx1"/>
                    </a:solidFill>
                    <a:latin typeface="+mn-lt"/>
                    <a:ea typeface="+mn-ea"/>
                    <a:cs typeface="+mn-cs"/>
                  </a:defRPr>
                </a:lvl4pPr>
                <a:lvl5pPr marL="0" indent="0" algn="l" defTabSz="975390" rtl="0" eaLnBrk="1" latinLnBrk="0" hangingPunct="1">
                  <a:lnSpc>
                    <a:spcPct val="90000"/>
                  </a:lnSpc>
                  <a:spcBef>
                    <a:spcPts val="0"/>
                  </a:spcBef>
                  <a:spcAft>
                    <a:spcPts val="0"/>
                  </a:spcAft>
                  <a:buFont typeface="System Font Regular"/>
                  <a:buNone/>
                  <a:tabLst/>
                  <a:defRPr sz="1493" kern="1200">
                    <a:solidFill>
                      <a:schemeClr val="tx1"/>
                    </a:solidFill>
                    <a:latin typeface="+mn-lt"/>
                    <a:ea typeface="+mn-ea"/>
                    <a:cs typeface="+mn-cs"/>
                  </a:defRPr>
                </a:lvl5pPr>
                <a:lvl6pPr marL="0" indent="0" algn="l" defTabSz="975390" rtl="0" eaLnBrk="1" latinLnBrk="0" hangingPunct="1">
                  <a:lnSpc>
                    <a:spcPct val="90000"/>
                  </a:lnSpc>
                  <a:spcBef>
                    <a:spcPts val="640"/>
                  </a:spcBef>
                  <a:spcAft>
                    <a:spcPts val="640"/>
                  </a:spcAft>
                  <a:buFont typeface="Arial" panose="020B0604020202020204" pitchFamily="34" charset="0"/>
                  <a:buNone/>
                  <a:tabLst/>
                  <a:defRPr sz="1173" kern="1200">
                    <a:solidFill>
                      <a:schemeClr val="tx1"/>
                    </a:solidFill>
                    <a:latin typeface="+mn-lt"/>
                    <a:ea typeface="+mn-ea"/>
                    <a:cs typeface="+mn-cs"/>
                  </a:defRPr>
                </a:lvl6pPr>
                <a:lvl7pPr marL="0" indent="0" algn="l" defTabSz="975390" rtl="0" eaLnBrk="1" latinLnBrk="0" hangingPunct="1">
                  <a:lnSpc>
                    <a:spcPct val="90000"/>
                  </a:lnSpc>
                  <a:spcBef>
                    <a:spcPts val="640"/>
                  </a:spcBef>
                  <a:spcAft>
                    <a:spcPts val="640"/>
                  </a:spcAft>
                  <a:buFont typeface="Arial" panose="020B0604020202020204" pitchFamily="34" charset="0"/>
                  <a:buNone/>
                  <a:tabLst/>
                  <a:defRPr sz="1173" kern="1200">
                    <a:solidFill>
                      <a:schemeClr val="tx1"/>
                    </a:solidFill>
                    <a:latin typeface="+mn-lt"/>
                    <a:ea typeface="+mn-ea"/>
                    <a:cs typeface="+mn-cs"/>
                  </a:defRPr>
                </a:lvl7pPr>
                <a:lvl8pPr marL="0" indent="0" algn="l" defTabSz="975390" rtl="0" eaLnBrk="1" latinLnBrk="0" hangingPunct="1">
                  <a:lnSpc>
                    <a:spcPct val="90000"/>
                  </a:lnSpc>
                  <a:spcBef>
                    <a:spcPts val="640"/>
                  </a:spcBef>
                  <a:spcAft>
                    <a:spcPts val="640"/>
                  </a:spcAft>
                  <a:buFont typeface="Arial" panose="020B0604020202020204" pitchFamily="34" charset="0"/>
                  <a:buNone/>
                  <a:tabLst/>
                  <a:defRPr sz="1173" kern="1200">
                    <a:solidFill>
                      <a:schemeClr val="tx1"/>
                    </a:solidFill>
                    <a:latin typeface="+mn-lt"/>
                    <a:ea typeface="+mn-ea"/>
                    <a:cs typeface="+mn-cs"/>
                  </a:defRPr>
                </a:lvl8pPr>
                <a:lvl9pPr marL="0" indent="0" algn="l" defTabSz="975390" rtl="0" eaLnBrk="1" latinLnBrk="0" hangingPunct="1">
                  <a:lnSpc>
                    <a:spcPct val="90000"/>
                  </a:lnSpc>
                  <a:spcBef>
                    <a:spcPts val="640"/>
                  </a:spcBef>
                  <a:spcAft>
                    <a:spcPts val="640"/>
                  </a:spcAft>
                  <a:buFont typeface="Arial" panose="020B0604020202020204" pitchFamily="34" charset="0"/>
                  <a:buNone/>
                  <a:tabLst/>
                  <a:defRPr sz="1173" kern="1200">
                    <a:solidFill>
                      <a:schemeClr val="tx1"/>
                    </a:solidFill>
                    <a:latin typeface="+mn-lt"/>
                    <a:ea typeface="+mn-ea"/>
                    <a:cs typeface="+mn-cs"/>
                  </a:defRPr>
                </a:lvl9pPr>
              </a:lstStyle>
              <a:p>
                <a:pPr lvl="1" algn="ctr" defTabSz="914400">
                  <a:buClrTx/>
                </a:pPr>
                <a:r>
                  <a:rPr lang="en-GB" sz="1600" dirty="0"/>
                  <a:t>Insight partner</a:t>
                </a:r>
              </a:p>
            </p:txBody>
          </p:sp>
        </p:grpSp>
      </p:grpSp>
      <p:sp>
        <p:nvSpPr>
          <p:cNvPr id="19" name="TextBox 18">
            <a:extLst>
              <a:ext uri="{FF2B5EF4-FFF2-40B4-BE49-F238E27FC236}">
                <a16:creationId xmlns:a16="http://schemas.microsoft.com/office/drawing/2014/main" id="{D1B1904F-35AB-4278-9507-998C993742A5}"/>
              </a:ext>
            </a:extLst>
          </p:cNvPr>
          <p:cNvSpPr txBox="1"/>
          <p:nvPr/>
        </p:nvSpPr>
        <p:spPr>
          <a:xfrm>
            <a:off x="3264892" y="1420841"/>
            <a:ext cx="8794679" cy="498598"/>
          </a:xfrm>
          <a:prstGeom prst="rect">
            <a:avLst/>
          </a:prstGeom>
          <a:noFill/>
        </p:spPr>
        <p:txBody>
          <a:bodyPr wrap="square" lIns="0" tIns="0" rIns="0" bIns="0" rtlCol="0">
            <a:spAutoFit/>
          </a:bodyPr>
          <a:lstStyle/>
          <a:p>
            <a:pPr algn="just">
              <a:lnSpc>
                <a:spcPct val="90000"/>
              </a:lnSpc>
            </a:pPr>
            <a:r>
              <a:rPr lang="en-GB" dirty="0"/>
              <a:t>The Women4Business Daring Circle is </a:t>
            </a:r>
            <a:r>
              <a:rPr lang="en-US" dirty="0"/>
              <a:t>a network of corporate partners committed to improving opportunities for Women in Business</a:t>
            </a:r>
          </a:p>
        </p:txBody>
      </p:sp>
      <p:sp>
        <p:nvSpPr>
          <p:cNvPr id="36" name="Rectangle 35">
            <a:extLst>
              <a:ext uri="{FF2B5EF4-FFF2-40B4-BE49-F238E27FC236}">
                <a16:creationId xmlns:a16="http://schemas.microsoft.com/office/drawing/2014/main" id="{EDCE6B6E-13D5-4267-9BCB-50AAC159D4BE}"/>
              </a:ext>
            </a:extLst>
          </p:cNvPr>
          <p:cNvSpPr/>
          <p:nvPr/>
        </p:nvSpPr>
        <p:spPr>
          <a:xfrm>
            <a:off x="6331347" y="3741719"/>
            <a:ext cx="3067727" cy="38386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nSpc>
                <a:spcPct val="90000"/>
              </a:lnSpc>
            </a:pPr>
            <a:r>
              <a:rPr lang="en-GB" sz="1600" b="1" dirty="0">
                <a:solidFill>
                  <a:schemeClr val="tx1"/>
                </a:solidFill>
              </a:rPr>
              <a:t>Strategic members &amp; partners</a:t>
            </a:r>
          </a:p>
        </p:txBody>
      </p:sp>
      <p:pic>
        <p:nvPicPr>
          <p:cNvPr id="42" name="Picture 41" descr="A picture containing drawing&#10;&#10;Description automatically generated">
            <a:extLst>
              <a:ext uri="{FF2B5EF4-FFF2-40B4-BE49-F238E27FC236}">
                <a16:creationId xmlns:a16="http://schemas.microsoft.com/office/drawing/2014/main" id="{9378733B-1143-41E0-B76D-51E153B5A38A}"/>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17234" y="4550143"/>
            <a:ext cx="1895951" cy="548077"/>
          </a:xfrm>
          <a:prstGeom prst="rect">
            <a:avLst/>
          </a:prstGeom>
        </p:spPr>
      </p:pic>
      <p:pic>
        <p:nvPicPr>
          <p:cNvPr id="48" name="Picture 47" descr="A screenshot of a cell phone&#10;&#10;Description automatically generated">
            <a:extLst>
              <a:ext uri="{FF2B5EF4-FFF2-40B4-BE49-F238E27FC236}">
                <a16:creationId xmlns:a16="http://schemas.microsoft.com/office/drawing/2014/main" id="{FE5486B2-F940-4CF3-A677-813483FE42F8}"/>
              </a:ext>
            </a:extLst>
          </p:cNvPr>
          <p:cNvPicPr>
            <a:picLocks noChangeAspect="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816191" y="4044628"/>
            <a:ext cx="1082177" cy="953217"/>
          </a:xfrm>
          <a:prstGeom prst="rect">
            <a:avLst/>
          </a:prstGeom>
        </p:spPr>
      </p:pic>
      <p:pic>
        <p:nvPicPr>
          <p:cNvPr id="30740" name="Picture 20" descr="Procter &amp;amp; Gamble | LinkedIn">
            <a:extLst>
              <a:ext uri="{FF2B5EF4-FFF2-40B4-BE49-F238E27FC236}">
                <a16:creationId xmlns:a16="http://schemas.microsoft.com/office/drawing/2014/main" id="{8302A695-4D29-46DC-B514-544B6DC076F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677830" y="160154"/>
            <a:ext cx="815899" cy="815899"/>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BNP Paribas - France Active">
            <a:extLst>
              <a:ext uri="{FF2B5EF4-FFF2-40B4-BE49-F238E27FC236}">
                <a16:creationId xmlns:a16="http://schemas.microsoft.com/office/drawing/2014/main" id="{8634DE19-1BB4-4675-8AFF-30E9CB2C93F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t="27177" b="27150"/>
          <a:stretch/>
        </p:blipFill>
        <p:spPr bwMode="auto">
          <a:xfrm>
            <a:off x="4152126" y="4215435"/>
            <a:ext cx="1895951" cy="43296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descr="A picture containing drawing&#10;&#10;Description automatically generated">
            <a:extLst>
              <a:ext uri="{FF2B5EF4-FFF2-40B4-BE49-F238E27FC236}">
                <a16:creationId xmlns:a16="http://schemas.microsoft.com/office/drawing/2014/main" id="{DFDA1C17-CE8F-4EBF-A426-D10D9D345378}"/>
              </a:ext>
            </a:extLst>
          </p:cNvPr>
          <p:cNvPicPr>
            <a:picLocks noChangeAspect="1"/>
          </p:cNvPicPr>
          <p:nvPr/>
        </p:nvPicPr>
        <p:blipFill rotWithShape="1">
          <a:blip r:embed="rId15"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a:xfrm>
            <a:off x="4251526" y="5072076"/>
            <a:ext cx="1663304" cy="390909"/>
          </a:xfrm>
          <a:prstGeom prst="rect">
            <a:avLst/>
          </a:prstGeom>
        </p:spPr>
      </p:pic>
      <p:pic>
        <p:nvPicPr>
          <p:cNvPr id="32780" name="Picture 12" descr="Exxon Mobil proceeds with Argentina expansion project in Vaca ...">
            <a:extLst>
              <a:ext uri="{FF2B5EF4-FFF2-40B4-BE49-F238E27FC236}">
                <a16:creationId xmlns:a16="http://schemas.microsoft.com/office/drawing/2014/main" id="{C7B232EF-46DB-446C-BF41-78EE10C49280}"/>
              </a:ext>
            </a:extLst>
          </p:cNvPr>
          <p:cNvPicPr>
            <a:picLocks noChangeAspect="1" noChangeArrowheads="1"/>
          </p:cNvPicPr>
          <p:nvPr/>
        </p:nvPicPr>
        <p:blipFill rotWithShape="1">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638578" y="5837607"/>
            <a:ext cx="1663304" cy="339922"/>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A history of Johnson &amp; Johnson">
            <a:extLst>
              <a:ext uri="{FF2B5EF4-FFF2-40B4-BE49-F238E27FC236}">
                <a16:creationId xmlns:a16="http://schemas.microsoft.com/office/drawing/2014/main" id="{046E4D12-FC6A-4F94-A4F7-E16FB31C7962}"/>
              </a:ext>
            </a:extLst>
          </p:cNvPr>
          <p:cNvPicPr>
            <a:picLocks noChangeAspect="1" noChangeArrowheads="1"/>
          </p:cNvPicPr>
          <p:nvPr/>
        </p:nvPicPr>
        <p:blipFill rotWithShape="1">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333828" y="5045531"/>
            <a:ext cx="2046901" cy="41745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picture containing food, drawing&#10;&#10;Description automatically generated">
            <a:extLst>
              <a:ext uri="{FF2B5EF4-FFF2-40B4-BE49-F238E27FC236}">
                <a16:creationId xmlns:a16="http://schemas.microsoft.com/office/drawing/2014/main" id="{6FDE134E-D29A-4FD4-B3EC-C72B6165E82E}"/>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465101" y="5462985"/>
            <a:ext cx="933973" cy="810079"/>
          </a:xfrm>
          <a:prstGeom prst="rect">
            <a:avLst/>
          </a:prstGeom>
        </p:spPr>
      </p:pic>
      <p:pic>
        <p:nvPicPr>
          <p:cNvPr id="37" name="Picture 36">
            <a:extLst>
              <a:ext uri="{FF2B5EF4-FFF2-40B4-BE49-F238E27FC236}">
                <a16:creationId xmlns:a16="http://schemas.microsoft.com/office/drawing/2014/main" id="{87CC2617-6AC3-4757-99D6-5BCBF4B94B58}"/>
              </a:ext>
            </a:extLst>
          </p:cNvPr>
          <p:cNvPicPr>
            <a:picLocks noChangeAspect="1"/>
          </p:cNvPicPr>
          <p:nvPr/>
        </p:nvPicPr>
        <p:blipFill>
          <a:blip r:embed="rId19"/>
          <a:stretch>
            <a:fillRect/>
          </a:stretch>
        </p:blipFill>
        <p:spPr>
          <a:xfrm>
            <a:off x="331037" y="4727292"/>
            <a:ext cx="2492789" cy="674107"/>
          </a:xfrm>
          <a:prstGeom prst="rect">
            <a:avLst/>
          </a:prstGeom>
        </p:spPr>
      </p:pic>
      <p:sp>
        <p:nvSpPr>
          <p:cNvPr id="35" name="AtkComment14/06/2021">
            <a:extLst>
              <a:ext uri="{FF2B5EF4-FFF2-40B4-BE49-F238E27FC236}">
                <a16:creationId xmlns:a16="http://schemas.microsoft.com/office/drawing/2014/main" id="{0093DA41-8A0A-4B72-B28A-EDA7A54EEA79}"/>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Imran</a:t>
            </a:r>
          </a:p>
        </p:txBody>
      </p:sp>
    </p:spTree>
    <p:extLst>
      <p:ext uri="{BB962C8B-B14F-4D97-AF65-F5344CB8AC3E}">
        <p14:creationId xmlns:p14="http://schemas.microsoft.com/office/powerpoint/2010/main" val="155207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18" hidden="1">
            <a:extLst>
              <a:ext uri="{FF2B5EF4-FFF2-40B4-BE49-F238E27FC236}">
                <a16:creationId xmlns:a16="http://schemas.microsoft.com/office/drawing/2014/main" id="{DE49459E-8FD9-4D11-9FFD-5B07539130B9}"/>
              </a:ext>
            </a:extLst>
          </p:cNvPr>
          <p:cNvGraphicFramePr>
            <a:graphicFrameLocks noChangeAspect="1"/>
          </p:cNvGraphicFramePr>
          <p:nvPr>
            <p:custDataLst>
              <p:tags r:id="rId2"/>
            </p:custDataLst>
            <p:extLst>
              <p:ext uri="{D42A27DB-BD31-4B8C-83A1-F6EECF244321}">
                <p14:modId xmlns:p14="http://schemas.microsoft.com/office/powerpoint/2010/main" val="30181690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81" name="think-cell Slide" r:id="rId13" imgW="395" imgH="394" progId="TCLayout.ActiveDocument.1">
                  <p:embed/>
                </p:oleObj>
              </mc:Choice>
              <mc:Fallback>
                <p:oleObj name="think-cell Slide" r:id="rId13" imgW="395" imgH="394" progId="TCLayout.ActiveDocument.1">
                  <p:embed/>
                  <p:pic>
                    <p:nvPicPr>
                      <p:cNvPr id="44034" name="Object 18" hidden="1">
                        <a:extLst>
                          <a:ext uri="{FF2B5EF4-FFF2-40B4-BE49-F238E27FC236}">
                            <a16:creationId xmlns:a16="http://schemas.microsoft.com/office/drawing/2014/main" id="{DE49459E-8FD9-4D11-9FFD-5B07539130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7" name="Text Placeholder 2">
            <a:extLst>
              <a:ext uri="{FF2B5EF4-FFF2-40B4-BE49-F238E27FC236}">
                <a16:creationId xmlns:a16="http://schemas.microsoft.com/office/drawing/2014/main" id="{D61C37B7-0ADF-469D-B926-9F517EAC726B}"/>
              </a:ext>
            </a:extLst>
          </p:cNvPr>
          <p:cNvSpPr>
            <a:spLocks noGrp="1" noChangeArrowheads="1"/>
          </p:cNvSpPr>
          <p:nvPr>
            <p:ph type="body" sz="quarter" idx="16"/>
          </p:nvPr>
        </p:nvSpPr>
        <p:spPr>
          <a:xfrm>
            <a:off x="3429000" y="3810000"/>
            <a:ext cx="3810000" cy="357188"/>
          </a:xfrm>
        </p:spPr>
        <p:txBody>
          <a:bodyPr/>
          <a:lstStyle/>
          <a:p>
            <a:pPr>
              <a:spcBef>
                <a:spcPct val="0"/>
              </a:spcBef>
              <a:spcAft>
                <a:spcPct val="0"/>
              </a:spcAft>
            </a:pPr>
            <a:r>
              <a:rPr altLang="en-US" dirty="0"/>
              <a:t>Inclusive procurement promotes </a:t>
            </a:r>
            <a:r>
              <a:rPr altLang="en-US" dirty="0">
                <a:solidFill>
                  <a:schemeClr val="tx2"/>
                </a:solidFill>
              </a:rPr>
              <a:t>competition in the supply base </a:t>
            </a:r>
          </a:p>
        </p:txBody>
      </p:sp>
      <p:sp>
        <p:nvSpPr>
          <p:cNvPr id="44040" name="Text Placeholder 7">
            <a:extLst>
              <a:ext uri="{FF2B5EF4-FFF2-40B4-BE49-F238E27FC236}">
                <a16:creationId xmlns:a16="http://schemas.microsoft.com/office/drawing/2014/main" id="{43082E87-1596-4E5A-B06E-E0FBD2F9E707}"/>
              </a:ext>
            </a:extLst>
          </p:cNvPr>
          <p:cNvSpPr>
            <a:spLocks noGrp="1" noChangeArrowheads="1"/>
          </p:cNvSpPr>
          <p:nvPr>
            <p:ph type="body" sz="quarter" idx="28"/>
          </p:nvPr>
        </p:nvSpPr>
        <p:spPr>
          <a:xfrm>
            <a:off x="3429000" y="4378325"/>
            <a:ext cx="3623441" cy="1200329"/>
          </a:xfrm>
        </p:spPr>
        <p:txBody>
          <a:bodyPr/>
          <a:lstStyle/>
          <a:p>
            <a:r>
              <a:rPr altLang="en-US" dirty="0"/>
              <a:t>Supplier </a:t>
            </a:r>
            <a:r>
              <a:rPr altLang="en-US"/>
              <a:t>Diversity programs </a:t>
            </a:r>
            <a:r>
              <a:rPr altLang="en-US" dirty="0"/>
              <a:t>help:</a:t>
            </a:r>
          </a:p>
          <a:p>
            <a:pPr lvl="1">
              <a:buClr>
                <a:schemeClr val="tx1"/>
              </a:buClr>
            </a:pPr>
            <a:r>
              <a:rPr lang="en-US" altLang="en-US" b="1" dirty="0"/>
              <a:t>Promote innovation</a:t>
            </a:r>
            <a:endParaRPr lang="en-US" altLang="en-US" dirty="0"/>
          </a:p>
          <a:p>
            <a:pPr lvl="1">
              <a:buClr>
                <a:schemeClr val="tx1"/>
              </a:buClr>
            </a:pPr>
            <a:r>
              <a:rPr lang="en-US" altLang="en-US" b="1" dirty="0"/>
              <a:t>Drive competition</a:t>
            </a:r>
            <a:r>
              <a:rPr lang="en-US" altLang="en-US" dirty="0"/>
              <a:t> </a:t>
            </a:r>
          </a:p>
          <a:p>
            <a:pPr lvl="1">
              <a:buClr>
                <a:schemeClr val="tx1"/>
              </a:buClr>
            </a:pPr>
            <a:r>
              <a:rPr lang="en-US" altLang="en-US" b="1" dirty="0"/>
              <a:t>Address the emergence of new consumer expectation and needs</a:t>
            </a:r>
            <a:endParaRPr lang="en-US" altLang="en-US" dirty="0"/>
          </a:p>
        </p:txBody>
      </p:sp>
      <p:pic>
        <p:nvPicPr>
          <p:cNvPr id="25" name="Picture Placeholder 26" descr="Business Growth">
            <a:extLst>
              <a:ext uri="{FF2B5EF4-FFF2-40B4-BE49-F238E27FC236}">
                <a16:creationId xmlns:a16="http://schemas.microsoft.com/office/drawing/2014/main" id="{8B1D7E1A-2F9A-411D-ACF8-AA50B4D61BCB}"/>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gray">
          <a:xfrm>
            <a:off x="6610350" y="6143625"/>
            <a:ext cx="804863" cy="603250"/>
          </a:xfrm>
          <a:prstGeom prst="rect">
            <a:avLst/>
          </a:prstGeom>
          <a:noFill/>
          <a:ln>
            <a:noFill/>
          </a:ln>
        </p:spPr>
      </p:pic>
      <p:sp>
        <p:nvSpPr>
          <p:cNvPr id="44042" name="Rectangle 25">
            <a:extLst>
              <a:ext uri="{FF2B5EF4-FFF2-40B4-BE49-F238E27FC236}">
                <a16:creationId xmlns:a16="http://schemas.microsoft.com/office/drawing/2014/main" id="{48127FEB-BCF3-470C-91FC-E564B92C7F24}"/>
              </a:ext>
            </a:extLst>
          </p:cNvPr>
          <p:cNvSpPr>
            <a:spLocks noChangeArrowheads="1"/>
          </p:cNvSpPr>
          <p:nvPr/>
        </p:nvSpPr>
        <p:spPr bwMode="auto">
          <a:xfrm>
            <a:off x="381000" y="3810000"/>
            <a:ext cx="22860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a:defRPr>
                <a:solidFill>
                  <a:schemeClr val="tx1"/>
                </a:solidFill>
                <a:latin typeface="Arial" panose="020B0604020202020204" pitchFamily="34" charset="0"/>
              </a:defRPr>
            </a:lvl1pPr>
            <a:lvl2pPr marL="152400" indent="-1524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400" dirty="0"/>
              <a:t>A </a:t>
            </a:r>
            <a:r>
              <a:rPr lang="en-US" altLang="en-US" sz="1400" b="1" dirty="0"/>
              <a:t>diverse supplier </a:t>
            </a:r>
            <a:r>
              <a:rPr lang="en-US" altLang="en-US" sz="1400" dirty="0"/>
              <a:t>is a business owned (51%+) by an individual or group that is part of a traditionally underrepresented or underserved group. (Most commonly ethnic and gender groups)</a:t>
            </a:r>
          </a:p>
        </p:txBody>
      </p:sp>
      <p:sp>
        <p:nvSpPr>
          <p:cNvPr id="44044" name="Text Placeholder 4">
            <a:extLst>
              <a:ext uri="{FF2B5EF4-FFF2-40B4-BE49-F238E27FC236}">
                <a16:creationId xmlns:a16="http://schemas.microsoft.com/office/drawing/2014/main" id="{891131AB-093A-49FC-8707-660EA195949C}"/>
              </a:ext>
            </a:extLst>
          </p:cNvPr>
          <p:cNvSpPr>
            <a:spLocks noGrp="1" noChangeArrowheads="1"/>
          </p:cNvSpPr>
          <p:nvPr>
            <p:ph type="body" sz="quarter" idx="25"/>
          </p:nvPr>
        </p:nvSpPr>
        <p:spPr>
          <a:xfrm>
            <a:off x="7847577" y="361950"/>
            <a:ext cx="4086755" cy="376238"/>
          </a:xfrm>
        </p:spPr>
        <p:txBody>
          <a:bodyPr/>
          <a:lstStyle/>
          <a:p>
            <a:pPr>
              <a:spcBef>
                <a:spcPct val="0"/>
              </a:spcBef>
              <a:spcAft>
                <a:spcPct val="0"/>
              </a:spcAft>
            </a:pPr>
            <a:r>
              <a:rPr lang="en-US" altLang="en-US" dirty="0"/>
              <a:t>Commitments from P&amp;G</a:t>
            </a:r>
            <a:endParaRPr altLang="en-US" dirty="0"/>
          </a:p>
        </p:txBody>
      </p:sp>
      <p:sp>
        <p:nvSpPr>
          <p:cNvPr id="17" name="Title 9">
            <a:extLst>
              <a:ext uri="{FF2B5EF4-FFF2-40B4-BE49-F238E27FC236}">
                <a16:creationId xmlns:a16="http://schemas.microsoft.com/office/drawing/2014/main" id="{DB9CE90A-4F35-4465-B0DB-5716B3C23BB6}"/>
              </a:ext>
            </a:extLst>
          </p:cNvPr>
          <p:cNvSpPr txBox="1">
            <a:spLocks/>
          </p:cNvSpPr>
          <p:nvPr/>
        </p:nvSpPr>
        <p:spPr bwMode="gray">
          <a:xfrm>
            <a:off x="381001" y="381000"/>
            <a:ext cx="2285999" cy="22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0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0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20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20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2000" b="1">
                <a:solidFill>
                  <a:schemeClr val="tx2"/>
                </a:solidFill>
                <a:latin typeface="Arial" panose="020B0604020202020204" pitchFamily="34" charset="0"/>
              </a:defRPr>
            </a:lvl5pPr>
            <a:lvl6pPr marL="457200" algn="l" rtl="0" fontAlgn="base">
              <a:lnSpc>
                <a:spcPct val="90000"/>
              </a:lnSpc>
              <a:spcBef>
                <a:spcPct val="0"/>
              </a:spcBef>
              <a:spcAft>
                <a:spcPct val="0"/>
              </a:spcAft>
              <a:defRPr sz="2000" b="1">
                <a:solidFill>
                  <a:schemeClr val="tx2"/>
                </a:solidFill>
                <a:latin typeface="Arial" panose="020B0604020202020204" pitchFamily="34" charset="0"/>
              </a:defRPr>
            </a:lvl6pPr>
            <a:lvl7pPr marL="914400" algn="l" rtl="0" fontAlgn="base">
              <a:lnSpc>
                <a:spcPct val="90000"/>
              </a:lnSpc>
              <a:spcBef>
                <a:spcPct val="0"/>
              </a:spcBef>
              <a:spcAft>
                <a:spcPct val="0"/>
              </a:spcAft>
              <a:defRPr sz="2000" b="1">
                <a:solidFill>
                  <a:schemeClr val="tx2"/>
                </a:solidFill>
                <a:latin typeface="Arial" panose="020B0604020202020204" pitchFamily="34" charset="0"/>
              </a:defRPr>
            </a:lvl7pPr>
            <a:lvl8pPr marL="1371600" algn="l" rtl="0" fontAlgn="base">
              <a:lnSpc>
                <a:spcPct val="90000"/>
              </a:lnSpc>
              <a:spcBef>
                <a:spcPct val="0"/>
              </a:spcBef>
              <a:spcAft>
                <a:spcPct val="0"/>
              </a:spcAft>
              <a:defRPr sz="2000" b="1">
                <a:solidFill>
                  <a:schemeClr val="tx2"/>
                </a:solidFill>
                <a:latin typeface="Arial" panose="020B0604020202020204" pitchFamily="34" charset="0"/>
              </a:defRPr>
            </a:lvl8pPr>
            <a:lvl9pPr marL="1828800" algn="l" rtl="0" fontAlgn="base">
              <a:lnSpc>
                <a:spcPct val="90000"/>
              </a:lnSpc>
              <a:spcBef>
                <a:spcPct val="0"/>
              </a:spcBef>
              <a:spcAft>
                <a:spcPct val="0"/>
              </a:spcAft>
              <a:defRPr sz="2000" b="1">
                <a:solidFill>
                  <a:schemeClr val="tx2"/>
                </a:solidFill>
                <a:latin typeface="Arial" panose="020B0604020202020204" pitchFamily="34" charset="0"/>
              </a:defRPr>
            </a:lvl9pPr>
          </a:lstStyle>
          <a:p>
            <a:r>
              <a:rPr lang="en-US" altLang="en-US" dirty="0"/>
              <a:t>Diversity in Supply Chains is becoming an increasingly important issue in the global business community</a:t>
            </a:r>
            <a:endParaRPr lang="en-GB" dirty="0"/>
          </a:p>
        </p:txBody>
      </p:sp>
      <p:sp>
        <p:nvSpPr>
          <p:cNvPr id="28" name="TextBox 27">
            <a:extLst>
              <a:ext uri="{FF2B5EF4-FFF2-40B4-BE49-F238E27FC236}">
                <a16:creationId xmlns:a16="http://schemas.microsoft.com/office/drawing/2014/main" id="{9030039E-B08C-4DC6-964D-559ABE4F1FD9}"/>
              </a:ext>
            </a:extLst>
          </p:cNvPr>
          <p:cNvSpPr txBox="1"/>
          <p:nvPr/>
        </p:nvSpPr>
        <p:spPr>
          <a:xfrm>
            <a:off x="3429001" y="361950"/>
            <a:ext cx="3810000" cy="387798"/>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nchor="t" anchorCtr="0">
            <a:spAutoFit/>
          </a:bodyPr>
          <a:lstStyle/>
          <a:p>
            <a:pPr>
              <a:lnSpc>
                <a:spcPct val="90000"/>
              </a:lnSpc>
              <a:spcBef>
                <a:spcPct val="0"/>
              </a:spcBef>
              <a:spcAft>
                <a:spcPct val="0"/>
              </a:spcAft>
            </a:pPr>
            <a:r>
              <a:rPr lang="en-GB" sz="1400" b="1" dirty="0">
                <a:latin typeface="Arial" panose="020B0604020202020204" pitchFamily="34" charset="0"/>
                <a:cs typeface="Arial" panose="020B0604020202020204" pitchFamily="34" charset="0"/>
              </a:rPr>
              <a:t>Responses to ‘Do you have a </a:t>
            </a:r>
            <a:r>
              <a:rPr lang="en-GB" sz="1400" b="1" dirty="0">
                <a:solidFill>
                  <a:schemeClr val="tx1"/>
                </a:solidFill>
                <a:latin typeface="Arial" panose="020B0604020202020204" pitchFamily="34" charset="0"/>
                <a:cs typeface="Arial" panose="020B0604020202020204" pitchFamily="34" charset="0"/>
              </a:rPr>
              <a:t>supplier diversity program operating in Europe</a:t>
            </a:r>
            <a:r>
              <a:rPr lang="en-GB" sz="1400" b="1" baseline="30000" dirty="0">
                <a:latin typeface="Arial" panose="020B0604020202020204" pitchFamily="34" charset="0"/>
                <a:cs typeface="Arial" panose="020B0604020202020204" pitchFamily="34" charset="0"/>
              </a:rPr>
              <a:t>(1)</a:t>
            </a:r>
            <a:r>
              <a:rPr lang="en-GB" sz="1400" b="1" dirty="0">
                <a:solidFill>
                  <a:schemeClr val="tx1"/>
                </a:solidFill>
                <a:latin typeface="Arial" panose="020B0604020202020204" pitchFamily="34" charset="0"/>
                <a:cs typeface="Arial" panose="020B0604020202020204" pitchFamily="34" charset="0"/>
              </a:rPr>
              <a:t>?</a:t>
            </a:r>
            <a:endParaRPr lang="en-GB" sz="1400" b="1" baseline="30000" dirty="0">
              <a:solidFill>
                <a:schemeClr val="tx1"/>
              </a:solidFill>
              <a:latin typeface="Arial" panose="020B0604020202020204" pitchFamily="34" charset="0"/>
              <a:cs typeface="Arial" panose="020B0604020202020204" pitchFamily="34" charset="0"/>
            </a:endParaRPr>
          </a:p>
        </p:txBody>
      </p:sp>
      <p:sp>
        <p:nvSpPr>
          <p:cNvPr id="50" name="AutoShape 4" descr="Procter &amp; Gamble logo">
            <a:extLst>
              <a:ext uri="{FF2B5EF4-FFF2-40B4-BE49-F238E27FC236}">
                <a16:creationId xmlns:a16="http://schemas.microsoft.com/office/drawing/2014/main" id="{DE00E3F0-2435-4EB8-B737-2B59478987AA}"/>
              </a:ext>
            </a:extLst>
          </p:cNvPr>
          <p:cNvSpPr>
            <a:spLocks noChangeAspect="1" noChangeArrowheads="1"/>
          </p:cNvSpPr>
          <p:nvPr/>
        </p:nvSpPr>
        <p:spPr bwMode="auto">
          <a:xfrm>
            <a:off x="5943600" y="3276600"/>
            <a:ext cx="1295400" cy="1295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1" name="Picture 20" descr="Procter &amp;amp; Gamble | LinkedIn">
            <a:extLst>
              <a:ext uri="{FF2B5EF4-FFF2-40B4-BE49-F238E27FC236}">
                <a16:creationId xmlns:a16="http://schemas.microsoft.com/office/drawing/2014/main" id="{6D0531D1-9BE6-4839-B2FF-AB1BD777EF81}"/>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012693" y="1143000"/>
            <a:ext cx="1129826" cy="112982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91EF4F43-D710-4311-B885-E298D4AEE1C0}"/>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001000" y="4209308"/>
            <a:ext cx="1112837" cy="625273"/>
          </a:xfrm>
          <a:prstGeom prst="rect">
            <a:avLst/>
          </a:prstGeom>
        </p:spPr>
      </p:pic>
      <p:sp>
        <p:nvSpPr>
          <p:cNvPr id="107" name="TextBox 106">
            <a:extLst>
              <a:ext uri="{FF2B5EF4-FFF2-40B4-BE49-F238E27FC236}">
                <a16:creationId xmlns:a16="http://schemas.microsoft.com/office/drawing/2014/main" id="{2C615953-2A79-43B9-8D5E-A20186C7FAD9}"/>
              </a:ext>
            </a:extLst>
          </p:cNvPr>
          <p:cNvSpPr txBox="1"/>
          <p:nvPr/>
        </p:nvSpPr>
        <p:spPr>
          <a:xfrm>
            <a:off x="9906000" y="1143000"/>
            <a:ext cx="1904999" cy="1578894"/>
          </a:xfrm>
          <a:prstGeom prst="rect">
            <a:avLst/>
          </a:prstGeom>
          <a:noFill/>
        </p:spPr>
        <p:txBody>
          <a:bodyPr wrap="square" lIns="0" tIns="0" rIns="0" bIns="0" rtlCol="0">
            <a:spAutoFit/>
          </a:bodyPr>
          <a:lstStyle/>
          <a:p>
            <a:pPr>
              <a:lnSpc>
                <a:spcPct val="90000"/>
              </a:lnSpc>
            </a:pPr>
            <a:r>
              <a:rPr lang="en-US" sz="1400" dirty="0"/>
              <a:t>Currently spend more than </a:t>
            </a:r>
            <a:r>
              <a:rPr lang="en-US" sz="1600" b="1" dirty="0"/>
              <a:t>$1.1Bn </a:t>
            </a:r>
            <a:r>
              <a:rPr lang="en-US" sz="1400" dirty="0"/>
              <a:t>with female owned businesses</a:t>
            </a:r>
          </a:p>
          <a:p>
            <a:pPr algn="l">
              <a:lnSpc>
                <a:spcPct val="90000"/>
              </a:lnSpc>
            </a:pPr>
            <a:r>
              <a:rPr lang="en-US" sz="1400" dirty="0"/>
              <a:t>Committed to achieving 50/50 male/female representation in &amp; outside of P&amp;G</a:t>
            </a:r>
          </a:p>
        </p:txBody>
      </p:sp>
      <p:pic>
        <p:nvPicPr>
          <p:cNvPr id="109" name="Picture 12" descr="Exxon Mobil proceeds with Argentina expansion project in Vaca ...">
            <a:extLst>
              <a:ext uri="{FF2B5EF4-FFF2-40B4-BE49-F238E27FC236}">
                <a16:creationId xmlns:a16="http://schemas.microsoft.com/office/drawing/2014/main" id="{F3C089EC-428E-47BA-A945-ABF6DA536879}"/>
              </a:ext>
            </a:extLst>
          </p:cNvPr>
          <p:cNvPicPr>
            <a:picLocks noChangeAspect="1" noChangeArrowheads="1"/>
          </p:cNvPicPr>
          <p:nvPr/>
        </p:nvPicPr>
        <p:blipFill rotWithShape="1">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177213" y="5897147"/>
            <a:ext cx="1663304" cy="339922"/>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CC29E9B3-BB9A-44B4-8D96-B604A346ED32}"/>
              </a:ext>
            </a:extLst>
          </p:cNvPr>
          <p:cNvSpPr/>
          <p:nvPr/>
        </p:nvSpPr>
        <p:spPr>
          <a:xfrm>
            <a:off x="3429000" y="6096000"/>
            <a:ext cx="8378825" cy="381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nSpc>
                <a:spcPct val="90000"/>
              </a:lnSpc>
            </a:pPr>
            <a:r>
              <a:rPr lang="en-US" sz="700" dirty="0">
                <a:solidFill>
                  <a:schemeClr val="tx1"/>
                </a:solidFill>
                <a:latin typeface="Arial" panose="020B0604020202020204" pitchFamily="34" charset="0"/>
              </a:rPr>
              <a:t>(1) Based on 145 respondents to 2020 survey</a:t>
            </a:r>
          </a:p>
          <a:p>
            <a:pPr>
              <a:lnSpc>
                <a:spcPct val="90000"/>
              </a:lnSpc>
            </a:pPr>
            <a:r>
              <a:rPr lang="en-US" sz="700" dirty="0">
                <a:solidFill>
                  <a:schemeClr val="tx1"/>
                </a:solidFill>
                <a:latin typeface="Arial" panose="020B0604020202020204" pitchFamily="34" charset="0"/>
              </a:rPr>
              <a:t>Source: Kearney and Women4Business Daring Circle</a:t>
            </a:r>
          </a:p>
        </p:txBody>
      </p:sp>
      <p:sp>
        <p:nvSpPr>
          <p:cNvPr id="38" name="Text Placeholder 4">
            <a:extLst>
              <a:ext uri="{FF2B5EF4-FFF2-40B4-BE49-F238E27FC236}">
                <a16:creationId xmlns:a16="http://schemas.microsoft.com/office/drawing/2014/main" id="{FDD7DFF1-05AA-4268-ABE2-7ED0CF554575}"/>
              </a:ext>
            </a:extLst>
          </p:cNvPr>
          <p:cNvSpPr txBox="1">
            <a:spLocks noChangeArrowheads="1"/>
          </p:cNvSpPr>
          <p:nvPr/>
        </p:nvSpPr>
        <p:spPr bwMode="gray">
          <a:xfrm>
            <a:off x="7982787" y="3458157"/>
            <a:ext cx="3828214" cy="37623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600" b="1" kern="1200" noProof="0">
                <a:solidFill>
                  <a:schemeClr val="tx2"/>
                </a:solidFill>
                <a:latin typeface="+mn-lt"/>
                <a:ea typeface="+mn-ea"/>
                <a:cs typeface="+mn-cs"/>
              </a:defRPr>
            </a:lvl1pPr>
            <a:lvl2pPr marL="0" indent="0" algn="l" defTabSz="914400" rtl="0" eaLnBrk="1" latinLnBrk="0" hangingPunct="1">
              <a:lnSpc>
                <a:spcPct val="90000"/>
              </a:lnSpc>
              <a:spcBef>
                <a:spcPts val="0"/>
              </a:spcBef>
              <a:spcAft>
                <a:spcPts val="0"/>
              </a:spcAft>
              <a:buClr>
                <a:srgbClr val="000000"/>
              </a:buClr>
              <a:buSzPct val="100000"/>
              <a:buFont typeface="Arial" panose="020B0604020202020204" pitchFamily="34" charset="0"/>
              <a:buNone/>
              <a:tabLst/>
              <a:defRPr sz="1800" b="1" kern="1200">
                <a:solidFill>
                  <a:schemeClr val="tx1"/>
                </a:solidFill>
                <a:latin typeface="+mn-lt"/>
                <a:ea typeface="+mn-ea"/>
                <a:cs typeface="+mn-cs"/>
              </a:defRPr>
            </a:lvl2pPr>
            <a:lvl3pPr marL="0" indent="0" algn="l" defTabSz="914400" rtl="0" eaLnBrk="1" latinLnBrk="0" hangingPunct="1">
              <a:lnSpc>
                <a:spcPct val="90000"/>
              </a:lnSpc>
              <a:spcBef>
                <a:spcPts val="0"/>
              </a:spcBef>
              <a:spcAft>
                <a:spcPts val="0"/>
              </a:spcAft>
              <a:buClr>
                <a:srgbClr val="000000"/>
              </a:buClr>
              <a:buSzPct val="100000"/>
              <a:buFont typeface="Arial" panose="020B0604020202020204" pitchFamily="34" charset="0"/>
              <a:buNone/>
              <a:tabLst/>
              <a:defRPr sz="14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0"/>
              </a:spcAft>
              <a:buClr>
                <a:srgbClr val="000000"/>
              </a:buClr>
              <a:buSzPct val="100000"/>
              <a:buFont typeface="Arial" panose="020B0604020202020204" pitchFamily="34" charset="0"/>
              <a:buNone/>
              <a:tabLst/>
              <a:defRPr sz="140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0"/>
              </a:spcAft>
              <a:buFont typeface="System Font Regular"/>
              <a:buNone/>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a:spcBef>
                <a:spcPct val="0"/>
              </a:spcBef>
              <a:spcAft>
                <a:spcPct val="0"/>
              </a:spcAft>
            </a:pPr>
            <a:r>
              <a:rPr lang="en-GB" altLang="en-US" sz="1200" dirty="0">
                <a:solidFill>
                  <a:schemeClr val="tx1"/>
                </a:solidFill>
              </a:rPr>
              <a:t>Other organisations with public commitments to supply chain diversity….</a:t>
            </a:r>
          </a:p>
        </p:txBody>
      </p:sp>
      <p:pic>
        <p:nvPicPr>
          <p:cNvPr id="41" name="Picture 40" descr="A picture containing drawing&#10;&#10;Description automatically generated">
            <a:extLst>
              <a:ext uri="{FF2B5EF4-FFF2-40B4-BE49-F238E27FC236}">
                <a16:creationId xmlns:a16="http://schemas.microsoft.com/office/drawing/2014/main" id="{529A46E8-24B1-4DE8-8506-6F6628935D27}"/>
              </a:ext>
            </a:extLst>
          </p:cNvPr>
          <p:cNvPicPr>
            <a:picLocks noChangeAspect="1"/>
          </p:cNvPicPr>
          <p:nvPr/>
        </p:nvPicPr>
        <p:blipFill rotWithShape="1">
          <a:blip r:embed="rId19"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a:xfrm>
            <a:off x="8382000" y="5170409"/>
            <a:ext cx="1663304" cy="390909"/>
          </a:xfrm>
          <a:prstGeom prst="rect">
            <a:avLst/>
          </a:prstGeom>
        </p:spPr>
      </p:pic>
      <p:pic>
        <p:nvPicPr>
          <p:cNvPr id="42" name="Picture 7" descr="A history of Johnson &amp; Johnson">
            <a:extLst>
              <a:ext uri="{FF2B5EF4-FFF2-40B4-BE49-F238E27FC236}">
                <a16:creationId xmlns:a16="http://schemas.microsoft.com/office/drawing/2014/main" id="{80616BA2-D582-466C-8320-366E05065FDB}"/>
              </a:ext>
            </a:extLst>
          </p:cNvPr>
          <p:cNvPicPr>
            <a:picLocks noChangeAspect="1" noChangeArrowheads="1"/>
          </p:cNvPicPr>
          <p:nvPr/>
        </p:nvPicPr>
        <p:blipFill rotWithShape="1">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632093" y="4043014"/>
            <a:ext cx="2046901" cy="4174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B514312-34FE-4A17-930A-08D7B518019A}"/>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0287000" y="5007840"/>
            <a:ext cx="1519335" cy="607734"/>
          </a:xfrm>
          <a:prstGeom prst="rect">
            <a:avLst/>
          </a:prstGeom>
        </p:spPr>
      </p:pic>
      <p:sp>
        <p:nvSpPr>
          <p:cNvPr id="43" name="Text Placeholder 4">
            <a:extLst>
              <a:ext uri="{FF2B5EF4-FFF2-40B4-BE49-F238E27FC236}">
                <a16:creationId xmlns:a16="http://schemas.microsoft.com/office/drawing/2014/main" id="{78803DB9-F1CE-4A13-9638-F2F6F15FD4FB}"/>
              </a:ext>
            </a:extLst>
          </p:cNvPr>
          <p:cNvSpPr txBox="1">
            <a:spLocks noChangeArrowheads="1"/>
          </p:cNvSpPr>
          <p:nvPr/>
        </p:nvSpPr>
        <p:spPr bwMode="gray">
          <a:xfrm>
            <a:off x="7991893" y="6130414"/>
            <a:ext cx="3828214" cy="376238"/>
          </a:xfrm>
          <a:prstGeom prst="rect">
            <a:avLst/>
          </a:prstGeom>
        </p:spPr>
        <p:txBody>
          <a:bodyPr vert="horz" lIns="0" tIns="0" rIns="0" bIns="0" rtlCol="0" anchor="b">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600" b="1" kern="1200" noProof="0">
                <a:solidFill>
                  <a:schemeClr val="tx2"/>
                </a:solidFill>
                <a:latin typeface="+mn-lt"/>
                <a:ea typeface="+mn-ea"/>
                <a:cs typeface="+mn-cs"/>
              </a:defRPr>
            </a:lvl1pPr>
            <a:lvl2pPr marL="0" indent="0" algn="l" defTabSz="914400" rtl="0" eaLnBrk="1" latinLnBrk="0" hangingPunct="1">
              <a:lnSpc>
                <a:spcPct val="90000"/>
              </a:lnSpc>
              <a:spcBef>
                <a:spcPts val="0"/>
              </a:spcBef>
              <a:spcAft>
                <a:spcPts val="0"/>
              </a:spcAft>
              <a:buClr>
                <a:srgbClr val="000000"/>
              </a:buClr>
              <a:buSzPct val="100000"/>
              <a:buFont typeface="Arial" panose="020B0604020202020204" pitchFamily="34" charset="0"/>
              <a:buNone/>
              <a:tabLst/>
              <a:defRPr sz="1800" b="1" kern="1200">
                <a:solidFill>
                  <a:schemeClr val="tx1"/>
                </a:solidFill>
                <a:latin typeface="+mn-lt"/>
                <a:ea typeface="+mn-ea"/>
                <a:cs typeface="+mn-cs"/>
              </a:defRPr>
            </a:lvl2pPr>
            <a:lvl3pPr marL="0" indent="0" algn="l" defTabSz="914400" rtl="0" eaLnBrk="1" latinLnBrk="0" hangingPunct="1">
              <a:lnSpc>
                <a:spcPct val="90000"/>
              </a:lnSpc>
              <a:spcBef>
                <a:spcPts val="0"/>
              </a:spcBef>
              <a:spcAft>
                <a:spcPts val="0"/>
              </a:spcAft>
              <a:buClr>
                <a:srgbClr val="000000"/>
              </a:buClr>
              <a:buSzPct val="100000"/>
              <a:buFont typeface="Arial" panose="020B0604020202020204" pitchFamily="34" charset="0"/>
              <a:buNone/>
              <a:tabLst/>
              <a:defRPr sz="14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0"/>
              </a:spcAft>
              <a:buClr>
                <a:srgbClr val="000000"/>
              </a:buClr>
              <a:buSzPct val="100000"/>
              <a:buFont typeface="Arial" panose="020B0604020202020204" pitchFamily="34" charset="0"/>
              <a:buNone/>
              <a:tabLst/>
              <a:defRPr sz="140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0"/>
              </a:spcAft>
              <a:buFont typeface="System Font Regular"/>
              <a:buNone/>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algn="r">
              <a:spcBef>
                <a:spcPct val="0"/>
              </a:spcBef>
              <a:spcAft>
                <a:spcPct val="0"/>
              </a:spcAft>
            </a:pPr>
            <a:r>
              <a:rPr lang="en-GB" altLang="en-US" sz="1400" i="1" dirty="0">
                <a:solidFill>
                  <a:schemeClr val="tx1"/>
                </a:solidFill>
              </a:rPr>
              <a:t>...and many, many more</a:t>
            </a:r>
          </a:p>
        </p:txBody>
      </p:sp>
      <p:sp>
        <p:nvSpPr>
          <p:cNvPr id="27" name="Rectangle 26">
            <a:extLst>
              <a:ext uri="{FF2B5EF4-FFF2-40B4-BE49-F238E27FC236}">
                <a16:creationId xmlns:a16="http://schemas.microsoft.com/office/drawing/2014/main" id="{1EFFD9A0-15DF-4445-B8A3-DD52D77E5D20}"/>
              </a:ext>
            </a:extLst>
          </p:cNvPr>
          <p:cNvSpPr/>
          <p:nvPr/>
        </p:nvSpPr>
        <p:spPr>
          <a:xfrm>
            <a:off x="4572000" y="1851473"/>
            <a:ext cx="2843213" cy="1139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0" tIns="72009" rIns="72009" bIns="72009" rtlCol="0" anchor="ctr"/>
          <a:lstStyle/>
          <a:p>
            <a:pPr algn="ctr"/>
            <a:r>
              <a:rPr lang="en-GB" sz="1100" i="1" dirty="0">
                <a:solidFill>
                  <a:schemeClr val="tx1"/>
                </a:solidFill>
              </a:rPr>
              <a:t>61% of companies have, or intend to develop </a:t>
            </a:r>
            <a:r>
              <a:rPr lang="en-GB" sz="1100" i="1">
                <a:solidFill>
                  <a:schemeClr val="tx1"/>
                </a:solidFill>
              </a:rPr>
              <a:t>a program, </a:t>
            </a:r>
            <a:r>
              <a:rPr lang="en-GB" sz="1100" i="1" dirty="0">
                <a:solidFill>
                  <a:schemeClr val="tx1"/>
                </a:solidFill>
              </a:rPr>
              <a:t>compared with 54% in 2019 – a 7% </a:t>
            </a:r>
            <a:r>
              <a:rPr lang="en-GB" sz="1100" i="1" dirty="0" err="1">
                <a:solidFill>
                  <a:schemeClr val="tx1"/>
                </a:solidFill>
              </a:rPr>
              <a:t>pt</a:t>
            </a:r>
            <a:r>
              <a:rPr lang="en-GB" sz="1100" i="1" dirty="0">
                <a:solidFill>
                  <a:schemeClr val="tx1"/>
                </a:solidFill>
              </a:rPr>
              <a:t> leap</a:t>
            </a:r>
            <a:endParaRPr lang="en-US" sz="1100" i="1" dirty="0">
              <a:solidFill>
                <a:schemeClr val="tx1"/>
              </a:solidFill>
            </a:endParaRPr>
          </a:p>
        </p:txBody>
      </p:sp>
      <p:sp>
        <p:nvSpPr>
          <p:cNvPr id="106" name="Rectangle 105">
            <a:extLst>
              <a:ext uri="{FF2B5EF4-FFF2-40B4-BE49-F238E27FC236}">
                <a16:creationId xmlns:a16="http://schemas.microsoft.com/office/drawing/2014/main" id="{8C56D1E3-2F14-4F04-8880-4DDA3A92DF19}"/>
              </a:ext>
            </a:extLst>
          </p:cNvPr>
          <p:cNvSpPr/>
          <p:nvPr/>
        </p:nvSpPr>
        <p:spPr>
          <a:xfrm>
            <a:off x="3264480" y="1961724"/>
            <a:ext cx="905883" cy="10295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GB" sz="1400" dirty="0" err="1">
              <a:solidFill>
                <a:schemeClr val="tx1"/>
              </a:solidFill>
            </a:endParaRPr>
          </a:p>
        </p:txBody>
      </p:sp>
      <p:sp>
        <p:nvSpPr>
          <p:cNvPr id="110" name="Rectangle 109">
            <a:extLst>
              <a:ext uri="{FF2B5EF4-FFF2-40B4-BE49-F238E27FC236}">
                <a16:creationId xmlns:a16="http://schemas.microsoft.com/office/drawing/2014/main" id="{E89EAB13-8405-4528-86BE-92085EB0844E}"/>
              </a:ext>
            </a:extLst>
          </p:cNvPr>
          <p:cNvSpPr/>
          <p:nvPr/>
        </p:nvSpPr>
        <p:spPr>
          <a:xfrm>
            <a:off x="4170363" y="1854647"/>
            <a:ext cx="401637" cy="1136595"/>
          </a:xfrm>
          <a:custGeom>
            <a:avLst/>
            <a:gdLst>
              <a:gd name="connsiteX0" fmla="*/ 0 w 401637"/>
              <a:gd name="connsiteY0" fmla="*/ 0 h 980076"/>
              <a:gd name="connsiteX1" fmla="*/ 401637 w 401637"/>
              <a:gd name="connsiteY1" fmla="*/ 0 h 980076"/>
              <a:gd name="connsiteX2" fmla="*/ 401637 w 401637"/>
              <a:gd name="connsiteY2" fmla="*/ 980076 h 980076"/>
              <a:gd name="connsiteX3" fmla="*/ 0 w 401637"/>
              <a:gd name="connsiteY3" fmla="*/ 980076 h 980076"/>
              <a:gd name="connsiteX4" fmla="*/ 0 w 401637"/>
              <a:gd name="connsiteY4" fmla="*/ 0 h 980076"/>
              <a:gd name="connsiteX0" fmla="*/ 0 w 401637"/>
              <a:gd name="connsiteY0" fmla="*/ 123568 h 1103644"/>
              <a:gd name="connsiteX1" fmla="*/ 401637 w 401637"/>
              <a:gd name="connsiteY1" fmla="*/ 0 h 1103644"/>
              <a:gd name="connsiteX2" fmla="*/ 401637 w 401637"/>
              <a:gd name="connsiteY2" fmla="*/ 1103644 h 1103644"/>
              <a:gd name="connsiteX3" fmla="*/ 0 w 401637"/>
              <a:gd name="connsiteY3" fmla="*/ 1103644 h 1103644"/>
              <a:gd name="connsiteX4" fmla="*/ 0 w 401637"/>
              <a:gd name="connsiteY4" fmla="*/ 123568 h 1103644"/>
              <a:gd name="connsiteX0" fmla="*/ 0 w 401637"/>
              <a:gd name="connsiteY0" fmla="*/ 115331 h 1103644"/>
              <a:gd name="connsiteX1" fmla="*/ 401637 w 401637"/>
              <a:gd name="connsiteY1" fmla="*/ 0 h 1103644"/>
              <a:gd name="connsiteX2" fmla="*/ 401637 w 401637"/>
              <a:gd name="connsiteY2" fmla="*/ 1103644 h 1103644"/>
              <a:gd name="connsiteX3" fmla="*/ 0 w 401637"/>
              <a:gd name="connsiteY3" fmla="*/ 1103644 h 1103644"/>
              <a:gd name="connsiteX4" fmla="*/ 0 w 401637"/>
              <a:gd name="connsiteY4" fmla="*/ 115331 h 1103644"/>
              <a:gd name="connsiteX0" fmla="*/ 0 w 401637"/>
              <a:gd name="connsiteY0" fmla="*/ 148282 h 1136595"/>
              <a:gd name="connsiteX1" fmla="*/ 393399 w 401637"/>
              <a:gd name="connsiteY1" fmla="*/ 0 h 1136595"/>
              <a:gd name="connsiteX2" fmla="*/ 401637 w 401637"/>
              <a:gd name="connsiteY2" fmla="*/ 1136595 h 1136595"/>
              <a:gd name="connsiteX3" fmla="*/ 0 w 401637"/>
              <a:gd name="connsiteY3" fmla="*/ 1136595 h 1136595"/>
              <a:gd name="connsiteX4" fmla="*/ 0 w 401637"/>
              <a:gd name="connsiteY4" fmla="*/ 148282 h 113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637" h="1136595">
                <a:moveTo>
                  <a:pt x="0" y="148282"/>
                </a:moveTo>
                <a:lnTo>
                  <a:pt x="393399" y="0"/>
                </a:lnTo>
                <a:lnTo>
                  <a:pt x="401637" y="1136595"/>
                </a:lnTo>
                <a:lnTo>
                  <a:pt x="0" y="1136595"/>
                </a:lnTo>
                <a:lnTo>
                  <a:pt x="0" y="14828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GB" sz="1400" dirty="0" err="1">
              <a:solidFill>
                <a:schemeClr val="tx1"/>
              </a:solidFill>
            </a:endParaRPr>
          </a:p>
        </p:txBody>
      </p:sp>
      <p:cxnSp>
        <p:nvCxnSpPr>
          <p:cNvPr id="20" name="Straight Connector 19">
            <a:extLst>
              <a:ext uri="{FF2B5EF4-FFF2-40B4-BE49-F238E27FC236}">
                <a16:creationId xmlns:a16="http://schemas.microsoft.com/office/drawing/2014/main" id="{06CFEEF3-D4F6-40C9-8B77-2331F124F116}"/>
              </a:ext>
            </a:extLst>
          </p:cNvPr>
          <p:cNvCxnSpPr/>
          <p:nvPr>
            <p:custDataLst>
              <p:tags r:id="rId3"/>
            </p:custDataLst>
          </p:nvPr>
        </p:nvCxnSpPr>
        <p:spPr bwMode="auto">
          <a:xfrm>
            <a:off x="4170363" y="1143000"/>
            <a:ext cx="407987" cy="0"/>
          </a:xfrm>
          <a:prstGeom prst="line">
            <a:avLst/>
          </a:prstGeom>
          <a:ln w="952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C5DF6AE-A1BE-4839-A21B-068C0F901D9F}"/>
              </a:ext>
            </a:extLst>
          </p:cNvPr>
          <p:cNvCxnSpPr/>
          <p:nvPr>
            <p:custDataLst>
              <p:tags r:id="rId4"/>
            </p:custDataLst>
          </p:nvPr>
        </p:nvCxnSpPr>
        <p:spPr bwMode="auto">
          <a:xfrm flipV="1">
            <a:off x="4170363" y="1857375"/>
            <a:ext cx="407987" cy="127000"/>
          </a:xfrm>
          <a:prstGeom prst="line">
            <a:avLst/>
          </a:prstGeom>
          <a:ln w="952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6" name="Chart 35">
            <a:extLst>
              <a:ext uri="{FF2B5EF4-FFF2-40B4-BE49-F238E27FC236}">
                <a16:creationId xmlns:a16="http://schemas.microsoft.com/office/drawing/2014/main" id="{3911A4EF-A781-4105-8AE5-2BC4B688BD9D}"/>
              </a:ext>
            </a:extLst>
          </p:cNvPr>
          <p:cNvGraphicFramePr/>
          <p:nvPr>
            <p:custDataLst>
              <p:tags r:id="rId5"/>
            </p:custDataLst>
            <p:extLst>
              <p:ext uri="{D42A27DB-BD31-4B8C-83A1-F6EECF244321}">
                <p14:modId xmlns:p14="http://schemas.microsoft.com/office/powerpoint/2010/main" val="759889191"/>
              </p:ext>
            </p:extLst>
          </p:nvPr>
        </p:nvGraphicFramePr>
        <p:xfrm>
          <a:off x="3246438" y="1060450"/>
          <a:ext cx="2254250" cy="1995488"/>
        </p:xfrm>
        <a:graphic>
          <a:graphicData uri="http://schemas.openxmlformats.org/drawingml/2006/chart">
            <c:chart xmlns:c="http://schemas.openxmlformats.org/drawingml/2006/chart" xmlns:r="http://schemas.openxmlformats.org/officeDocument/2006/relationships" r:id="rId22"/>
          </a:graphicData>
        </a:graphic>
      </p:graphicFrame>
      <p:sp>
        <p:nvSpPr>
          <p:cNvPr id="44" name="Text Placeholder 2">
            <a:extLst>
              <a:ext uri="{FF2B5EF4-FFF2-40B4-BE49-F238E27FC236}">
                <a16:creationId xmlns:a16="http://schemas.microsoft.com/office/drawing/2014/main" id="{BA6AB4B1-7789-CE46-95B2-2777D779360B}"/>
              </a:ext>
            </a:extLst>
          </p:cNvPr>
          <p:cNvSpPr>
            <a:spLocks noGrp="1"/>
          </p:cNvSpPr>
          <p:nvPr>
            <p:custDataLst>
              <p:tags r:id="rId6"/>
            </p:custDataLst>
          </p:nvPr>
        </p:nvSpPr>
        <p:spPr bwMode="auto">
          <a:xfrm>
            <a:off x="3738563" y="3074988"/>
            <a:ext cx="3492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algn="ctr">
              <a:spcBef>
                <a:spcPct val="0"/>
              </a:spcBef>
              <a:spcAft>
                <a:spcPct val="0"/>
              </a:spcAft>
            </a:pPr>
            <a:fld id="{C4C9F54B-4D7F-4538-B3B3-4263114F5082}" type="datetime'''2''0''''''''1''9'''''''''''''''''''''''''''''''''">
              <a:rPr lang="en-US" altLang="en-US" sz="1200" b="1" smtClean="0"/>
              <a:pPr algn="ctr">
                <a:spcBef>
                  <a:spcPct val="0"/>
                </a:spcBef>
                <a:spcAft>
                  <a:spcPct val="0"/>
                </a:spcAft>
              </a:pPr>
              <a:t>2019</a:t>
            </a:fld>
            <a:endParaRPr lang="en-US" sz="1200" b="1" noProof="0" dirty="0"/>
          </a:p>
        </p:txBody>
      </p:sp>
      <p:sp>
        <p:nvSpPr>
          <p:cNvPr id="45" name="Text Placeholder 2">
            <a:extLst>
              <a:ext uri="{FF2B5EF4-FFF2-40B4-BE49-F238E27FC236}">
                <a16:creationId xmlns:a16="http://schemas.microsoft.com/office/drawing/2014/main" id="{BA6AB4B1-7789-CE46-95B2-2777D779360B}"/>
              </a:ext>
            </a:extLst>
          </p:cNvPr>
          <p:cNvSpPr>
            <a:spLocks noGrp="1"/>
          </p:cNvSpPr>
          <p:nvPr>
            <p:custDataLst>
              <p:tags r:id="rId7"/>
            </p:custDataLst>
          </p:nvPr>
        </p:nvSpPr>
        <p:spPr bwMode="auto">
          <a:xfrm>
            <a:off x="4659313" y="3074988"/>
            <a:ext cx="3492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algn="ctr">
              <a:spcBef>
                <a:spcPct val="0"/>
              </a:spcBef>
              <a:spcAft>
                <a:spcPct val="0"/>
              </a:spcAft>
            </a:pPr>
            <a:fld id="{578570EE-6775-4896-8FBD-690B8902C0FD}" type="datetime'''''''''''2''''''0''''''2''''''''''''''''''0'''''''''">
              <a:rPr lang="en-US" altLang="en-US" sz="1200" b="1" smtClean="0"/>
              <a:pPr algn="ctr">
                <a:spcBef>
                  <a:spcPct val="0"/>
                </a:spcBef>
                <a:spcAft>
                  <a:spcPct val="0"/>
                </a:spcAft>
              </a:pPr>
              <a:t>2020</a:t>
            </a:fld>
            <a:endParaRPr lang="en-US" sz="1200" b="1" noProof="0" dirty="0"/>
          </a:p>
        </p:txBody>
      </p:sp>
      <p:sp>
        <p:nvSpPr>
          <p:cNvPr id="47" name="Text Placeholder 2">
            <a:extLst>
              <a:ext uri="{FF2B5EF4-FFF2-40B4-BE49-F238E27FC236}">
                <a16:creationId xmlns:a16="http://schemas.microsoft.com/office/drawing/2014/main" id="{BA6AB4B1-7789-CE46-95B2-2777D779360B}"/>
              </a:ext>
            </a:extLst>
          </p:cNvPr>
          <p:cNvSpPr>
            <a:spLocks noGrp="1"/>
          </p:cNvSpPr>
          <p:nvPr>
            <p:custDataLst>
              <p:tags r:id="rId8"/>
            </p:custDataLst>
          </p:nvPr>
        </p:nvSpPr>
        <p:spPr bwMode="auto">
          <a:xfrm>
            <a:off x="5213350" y="2474914"/>
            <a:ext cx="217488"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a:spcBef>
                <a:spcPct val="0"/>
              </a:spcBef>
              <a:spcAft>
                <a:spcPct val="0"/>
              </a:spcAft>
            </a:pPr>
            <a:fld id="{49BB88DE-A33A-4897-B898-42F4B6007570}" type="datetime'Y''''''''''''''''e''''''''''''''''''''''''''''s'''">
              <a:rPr lang="en-US" altLang="en-US" sz="1000" smtClean="0"/>
              <a:pPr/>
              <a:t>Yes</a:t>
            </a:fld>
            <a:endParaRPr lang="en-US" sz="1000" noProof="0" dirty="0"/>
          </a:p>
        </p:txBody>
      </p:sp>
      <p:sp>
        <p:nvSpPr>
          <p:cNvPr id="48" name="Text Placeholder 2">
            <a:extLst>
              <a:ext uri="{FF2B5EF4-FFF2-40B4-BE49-F238E27FC236}">
                <a16:creationId xmlns:a16="http://schemas.microsoft.com/office/drawing/2014/main" id="{BA6AB4B1-7789-CE46-95B2-2777D779360B}"/>
              </a:ext>
            </a:extLst>
          </p:cNvPr>
          <p:cNvSpPr>
            <a:spLocks noGrp="1"/>
          </p:cNvSpPr>
          <p:nvPr>
            <p:custDataLst>
              <p:tags r:id="rId9"/>
            </p:custDataLst>
          </p:nvPr>
        </p:nvSpPr>
        <p:spPr bwMode="auto">
          <a:xfrm>
            <a:off x="5213349" y="1916114"/>
            <a:ext cx="48895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a:spcBef>
                <a:spcPct val="0"/>
              </a:spcBef>
              <a:spcAft>
                <a:spcPct val="0"/>
              </a:spcAft>
            </a:pPr>
            <a:r>
              <a:rPr lang="en-US" sz="1000" noProof="0" dirty="0"/>
              <a:t>Intend to</a:t>
            </a:r>
          </a:p>
        </p:txBody>
      </p:sp>
      <p:sp>
        <p:nvSpPr>
          <p:cNvPr id="51" name="Text Placeholder 2">
            <a:extLst>
              <a:ext uri="{FF2B5EF4-FFF2-40B4-BE49-F238E27FC236}">
                <a16:creationId xmlns:a16="http://schemas.microsoft.com/office/drawing/2014/main" id="{BA6AB4B1-7789-CE46-95B2-2777D779360B}"/>
              </a:ext>
            </a:extLst>
          </p:cNvPr>
          <p:cNvSpPr>
            <a:spLocks noGrp="1"/>
          </p:cNvSpPr>
          <p:nvPr>
            <p:custDataLst>
              <p:tags r:id="rId10"/>
            </p:custDataLst>
          </p:nvPr>
        </p:nvSpPr>
        <p:spPr bwMode="auto">
          <a:xfrm>
            <a:off x="5213350" y="1431926"/>
            <a:ext cx="625475"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a:spcBef>
                <a:spcPct val="0"/>
              </a:spcBef>
              <a:spcAft>
                <a:spcPct val="0"/>
              </a:spcAft>
            </a:pPr>
            <a:fld id="{64985EE7-1E6F-4164-B672-057031206517}" type="datetime'''''''''''''D''''''''''''on''''’''''t'''''''''' ''''know'''''">
              <a:rPr lang="en-US" altLang="en-US" sz="1000" smtClean="0"/>
              <a:pPr/>
              <a:t>Don’t know</a:t>
            </a:fld>
            <a:endParaRPr lang="en-US" sz="1000" noProof="0" dirty="0"/>
          </a:p>
        </p:txBody>
      </p:sp>
      <p:sp>
        <p:nvSpPr>
          <p:cNvPr id="32" name="AtkComment14/06/2021">
            <a:extLst>
              <a:ext uri="{FF2B5EF4-FFF2-40B4-BE49-F238E27FC236}">
                <a16:creationId xmlns:a16="http://schemas.microsoft.com/office/drawing/2014/main" id="{2DD1D078-C2B7-45E5-BC1C-FA4AC9912C6C}"/>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Imran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7F97D1-FA6E-462F-942E-12640F19797F}"/>
              </a:ext>
            </a:extLst>
          </p:cNvPr>
          <p:cNvGraphicFramePr>
            <a:graphicFrameLocks noChangeAspect="1"/>
          </p:cNvGraphicFramePr>
          <p:nvPr>
            <p:custDataLst>
              <p:tags r:id="rId2"/>
            </p:custDataLst>
            <p:extLst>
              <p:ext uri="{D42A27DB-BD31-4B8C-83A1-F6EECF244321}">
                <p14:modId xmlns:p14="http://schemas.microsoft.com/office/powerpoint/2010/main" val="4006571085"/>
              </p:ext>
            </p:extLst>
          </p:nvPr>
        </p:nvGraphicFramePr>
        <p:xfrm>
          <a:off x="1489" y="1489"/>
          <a:ext cx="1489" cy="1489"/>
        </p:xfrm>
        <a:graphic>
          <a:graphicData uri="http://schemas.openxmlformats.org/presentationml/2006/ole">
            <mc:AlternateContent xmlns:mc="http://schemas.openxmlformats.org/markup-compatibility/2006">
              <mc:Choice xmlns:v="urn:schemas-microsoft-com:vml" Requires="v">
                <p:oleObj spid="_x0000_s48129"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7F7F97D1-FA6E-462F-942E-12640F19797F}"/>
                          </a:ext>
                        </a:extLst>
                      </p:cNvPr>
                      <p:cNvPicPr/>
                      <p:nvPr/>
                    </p:nvPicPr>
                    <p:blipFill>
                      <a:blip r:embed="rId6"/>
                      <a:stretch>
                        <a:fillRect/>
                      </a:stretch>
                    </p:blipFill>
                    <p:spPr>
                      <a:xfrm>
                        <a:off x="1489" y="1489"/>
                        <a:ext cx="1489" cy="1489"/>
                      </a:xfrm>
                      <a:prstGeom prst="rect">
                        <a:avLst/>
                      </a:prstGeom>
                    </p:spPr>
                  </p:pic>
                </p:oleObj>
              </mc:Fallback>
            </mc:AlternateContent>
          </a:graphicData>
        </a:graphic>
      </p:graphicFrame>
      <p:sp>
        <p:nvSpPr>
          <p:cNvPr id="54" name="Google Shape;54;p1"/>
          <p:cNvSpPr/>
          <p:nvPr/>
        </p:nvSpPr>
        <p:spPr>
          <a:xfrm>
            <a:off x="661646" y="0"/>
            <a:ext cx="11530354" cy="6858000"/>
          </a:xfrm>
          <a:custGeom>
            <a:avLst/>
            <a:gdLst/>
            <a:ahLst/>
            <a:cxnLst/>
            <a:rect l="l" t="t" r="r" b="b"/>
            <a:pathLst>
              <a:path w="19203035" h="11305540" extrusionOk="0">
                <a:moveTo>
                  <a:pt x="0" y="0"/>
                </a:moveTo>
                <a:lnTo>
                  <a:pt x="19202532" y="0"/>
                </a:lnTo>
                <a:lnTo>
                  <a:pt x="19202532" y="11305195"/>
                </a:lnTo>
                <a:lnTo>
                  <a:pt x="0" y="11305195"/>
                </a:lnTo>
                <a:lnTo>
                  <a:pt x="0" y="0"/>
                </a:lnTo>
                <a:close/>
              </a:path>
            </a:pathLst>
          </a:custGeom>
          <a:solidFill>
            <a:srgbClr val="554381"/>
          </a:solidFill>
          <a:ln>
            <a:noFill/>
          </a:ln>
        </p:spPr>
        <p:txBody>
          <a:bodyPr spcFirstLastPara="1" wrap="square" lIns="0" tIns="0" rIns="0" bIns="0" anchor="t" anchorCtr="0">
            <a:noAutofit/>
          </a:bodyPr>
          <a:lstStyle/>
          <a:p>
            <a:pPr defTabSz="857250">
              <a:buClr>
                <a:srgbClr val="000000"/>
              </a:buClr>
            </a:pPr>
            <a:endParaRPr sz="818" kern="0">
              <a:solidFill>
                <a:srgbClr val="000000"/>
              </a:solidFill>
              <a:latin typeface="Calibri"/>
              <a:ea typeface="Calibri"/>
              <a:cs typeface="Calibri"/>
              <a:sym typeface="Calibri"/>
            </a:endParaRPr>
          </a:p>
        </p:txBody>
      </p:sp>
      <p:pic>
        <p:nvPicPr>
          <p:cNvPr id="56" name="Google Shape;56;p1"/>
          <p:cNvPicPr preferRelativeResize="0"/>
          <p:nvPr/>
        </p:nvPicPr>
        <p:blipFill rotWithShape="1">
          <a:blip r:embed="rId7">
            <a:alphaModFix/>
          </a:blip>
          <a:srcRect/>
          <a:stretch/>
        </p:blipFill>
        <p:spPr>
          <a:xfrm>
            <a:off x="4894161" y="4807809"/>
            <a:ext cx="2403679" cy="400127"/>
          </a:xfrm>
          <a:prstGeom prst="rect">
            <a:avLst/>
          </a:prstGeom>
          <a:noFill/>
          <a:ln>
            <a:noFill/>
          </a:ln>
        </p:spPr>
      </p:pic>
      <p:sp>
        <p:nvSpPr>
          <p:cNvPr id="57" name="Google Shape;57;p1"/>
          <p:cNvSpPr/>
          <p:nvPr/>
        </p:nvSpPr>
        <p:spPr>
          <a:xfrm>
            <a:off x="0" y="3"/>
            <a:ext cx="480904" cy="6858052"/>
          </a:xfrm>
          <a:custGeom>
            <a:avLst/>
            <a:gdLst/>
            <a:ahLst/>
            <a:cxnLst/>
            <a:rect l="l" t="t" r="r" b="b"/>
            <a:pathLst>
              <a:path w="720090" h="11304270" extrusionOk="0">
                <a:moveTo>
                  <a:pt x="0" y="11303756"/>
                </a:moveTo>
                <a:lnTo>
                  <a:pt x="0" y="0"/>
                </a:lnTo>
                <a:lnTo>
                  <a:pt x="719774" y="0"/>
                </a:lnTo>
                <a:lnTo>
                  <a:pt x="719774" y="11303756"/>
                </a:lnTo>
                <a:lnTo>
                  <a:pt x="0" y="11303756"/>
                </a:lnTo>
                <a:close/>
              </a:path>
            </a:pathLst>
          </a:custGeom>
          <a:solidFill>
            <a:srgbClr val="D7CEDF"/>
          </a:solidFill>
          <a:ln>
            <a:noFill/>
          </a:ln>
        </p:spPr>
        <p:txBody>
          <a:bodyPr spcFirstLastPara="1" wrap="square" lIns="0" tIns="0" rIns="0" bIns="0" anchor="t" anchorCtr="0">
            <a:noAutofit/>
          </a:bodyPr>
          <a:lstStyle/>
          <a:p>
            <a:pPr defTabSz="857250">
              <a:buClr>
                <a:srgbClr val="000000"/>
              </a:buClr>
            </a:pPr>
            <a:endParaRPr sz="818" kern="0">
              <a:solidFill>
                <a:srgbClr val="000000"/>
              </a:solidFill>
              <a:latin typeface="Calibri"/>
              <a:ea typeface="Calibri"/>
              <a:cs typeface="Calibri"/>
              <a:sym typeface="Calibri"/>
            </a:endParaRPr>
          </a:p>
        </p:txBody>
      </p:sp>
      <p:sp>
        <p:nvSpPr>
          <p:cNvPr id="58" name="Google Shape;58;p1"/>
          <p:cNvSpPr/>
          <p:nvPr/>
        </p:nvSpPr>
        <p:spPr>
          <a:xfrm>
            <a:off x="459124" y="2"/>
            <a:ext cx="214313" cy="6858051"/>
          </a:xfrm>
          <a:custGeom>
            <a:avLst/>
            <a:gdLst/>
            <a:ahLst/>
            <a:cxnLst/>
            <a:rect l="l" t="t" r="r" b="b"/>
            <a:pathLst>
              <a:path w="163829" h="11308715" extrusionOk="0">
                <a:moveTo>
                  <a:pt x="0" y="11308556"/>
                </a:moveTo>
                <a:lnTo>
                  <a:pt x="163444" y="11308556"/>
                </a:lnTo>
                <a:lnTo>
                  <a:pt x="163444" y="0"/>
                </a:lnTo>
                <a:lnTo>
                  <a:pt x="0" y="0"/>
                </a:lnTo>
                <a:lnTo>
                  <a:pt x="0" y="11308556"/>
                </a:lnTo>
                <a:close/>
              </a:path>
            </a:pathLst>
          </a:custGeom>
          <a:solidFill>
            <a:srgbClr val="9586B1"/>
          </a:solidFill>
          <a:ln>
            <a:noFill/>
          </a:ln>
        </p:spPr>
        <p:txBody>
          <a:bodyPr spcFirstLastPara="1" wrap="square" lIns="0" tIns="0" rIns="0" bIns="0" anchor="t" anchorCtr="0">
            <a:noAutofit/>
          </a:bodyPr>
          <a:lstStyle/>
          <a:p>
            <a:pPr defTabSz="857250">
              <a:buClr>
                <a:srgbClr val="000000"/>
              </a:buClr>
            </a:pPr>
            <a:endParaRPr sz="818" kern="0">
              <a:solidFill>
                <a:srgbClr val="000000"/>
              </a:solidFill>
              <a:latin typeface="Calibri"/>
              <a:ea typeface="Calibri"/>
              <a:cs typeface="Calibri"/>
              <a:sym typeface="Calibri"/>
            </a:endParaRPr>
          </a:p>
        </p:txBody>
      </p:sp>
      <p:sp>
        <p:nvSpPr>
          <p:cNvPr id="59" name="Google Shape;59;p1"/>
          <p:cNvSpPr txBox="1"/>
          <p:nvPr/>
        </p:nvSpPr>
        <p:spPr>
          <a:xfrm>
            <a:off x="3070893" y="2357441"/>
            <a:ext cx="6807375" cy="292992"/>
          </a:xfrm>
          <a:prstGeom prst="rect">
            <a:avLst/>
          </a:prstGeom>
          <a:noFill/>
          <a:ln>
            <a:noFill/>
          </a:ln>
        </p:spPr>
        <p:txBody>
          <a:bodyPr spcFirstLastPara="1" wrap="square" lIns="0" tIns="14156" rIns="0" bIns="0" anchor="t" anchorCtr="0">
            <a:noAutofit/>
          </a:bodyPr>
          <a:lstStyle/>
          <a:p>
            <a:pPr marL="12700" defTabSz="857250">
              <a:buClr>
                <a:srgbClr val="000000"/>
              </a:buClr>
            </a:pPr>
            <a:r>
              <a:rPr lang="en-GB" sz="2250" b="1" kern="0" dirty="0">
                <a:solidFill>
                  <a:srgbClr val="FFFFFF"/>
                </a:solidFill>
                <a:latin typeface="Helvetica Neue"/>
                <a:ea typeface="Helvetica Neue"/>
                <a:cs typeface="Helvetica Neue"/>
                <a:sym typeface="Helvetica Neue"/>
              </a:rPr>
              <a:t>Women4Business Daring Circle</a:t>
            </a:r>
          </a:p>
          <a:p>
            <a:pPr marL="12700" defTabSz="857250">
              <a:buClr>
                <a:srgbClr val="000000"/>
              </a:buClr>
            </a:pPr>
            <a:endParaRPr lang="en-GB" sz="2250" b="1" kern="0" dirty="0">
              <a:solidFill>
                <a:srgbClr val="FFFFFF"/>
              </a:solidFill>
              <a:latin typeface="Helvetica Neue"/>
              <a:ea typeface="Helvetica Neue"/>
              <a:cs typeface="Helvetica Neue"/>
              <a:sym typeface="Helvetica Neue"/>
            </a:endParaRPr>
          </a:p>
          <a:p>
            <a:pPr marL="12700" defTabSz="857250">
              <a:buClr>
                <a:srgbClr val="000000"/>
              </a:buClr>
            </a:pPr>
            <a:r>
              <a:rPr lang="en-GB" sz="2250" b="1" kern="0" dirty="0">
                <a:solidFill>
                  <a:srgbClr val="FFFFFF"/>
                </a:solidFill>
                <a:latin typeface="Helvetica Neue"/>
                <a:ea typeface="Helvetica Neue"/>
                <a:cs typeface="Helvetica Neue"/>
                <a:sym typeface="Helvetica Neue"/>
              </a:rPr>
              <a:t>Survey Response Document</a:t>
            </a:r>
          </a:p>
          <a:p>
            <a:pPr marL="12700" defTabSz="857250">
              <a:buClr>
                <a:srgbClr val="000000"/>
              </a:buClr>
            </a:pPr>
            <a:endParaRPr lang="en-GB" sz="2250" b="1" kern="0" dirty="0">
              <a:solidFill>
                <a:srgbClr val="FFFFFF"/>
              </a:solidFill>
              <a:latin typeface="Helvetica Neue"/>
              <a:ea typeface="Helvetica Neue"/>
              <a:cs typeface="Helvetica Neue"/>
              <a:sym typeface="Helvetica Neue"/>
            </a:endParaRPr>
          </a:p>
          <a:p>
            <a:pPr marL="12700" defTabSz="857250">
              <a:buClr>
                <a:srgbClr val="000000"/>
              </a:buClr>
            </a:pPr>
            <a:r>
              <a:rPr lang="en-GB" sz="1875" i="1" kern="0" dirty="0">
                <a:solidFill>
                  <a:srgbClr val="FFFFFF"/>
                </a:solidFill>
                <a:latin typeface="Helvetica Neue"/>
                <a:ea typeface="Helvetica Neue"/>
                <a:cs typeface="Helvetica Neue"/>
                <a:sym typeface="Helvetica Neue"/>
              </a:rPr>
              <a:t>P&amp;G Supplier Responses</a:t>
            </a:r>
            <a:endParaRPr sz="2250" i="1" kern="0" dirty="0">
              <a:solidFill>
                <a:srgbClr val="FFFFFF"/>
              </a:solidFill>
              <a:latin typeface="Helvetica Neue"/>
              <a:ea typeface="Helvetica Neue"/>
              <a:cs typeface="Helvetica Neue"/>
              <a:sym typeface="Helvetica Neue"/>
            </a:endParaRPr>
          </a:p>
        </p:txBody>
      </p:sp>
      <p:sp>
        <p:nvSpPr>
          <p:cNvPr id="8" name="AtkComment14/06/2021">
            <a:extLst>
              <a:ext uri="{FF2B5EF4-FFF2-40B4-BE49-F238E27FC236}">
                <a16:creationId xmlns:a16="http://schemas.microsoft.com/office/drawing/2014/main" id="{E9112664-0949-4D8D-BCCC-53BE3F3A4032}"/>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Imran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0F9F0E6-DB82-4216-9626-6B9A3C96894B}"/>
              </a:ext>
            </a:extLst>
          </p:cNvPr>
          <p:cNvGraphicFramePr>
            <a:graphicFrameLocks noChangeAspect="1"/>
          </p:cNvGraphicFramePr>
          <p:nvPr>
            <p:custDataLst>
              <p:tags r:id="rId2"/>
            </p:custDataLst>
            <p:extLst>
              <p:ext uri="{D42A27DB-BD31-4B8C-83A1-F6EECF244321}">
                <p14:modId xmlns:p14="http://schemas.microsoft.com/office/powerpoint/2010/main" val="1781894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7"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20F9F0E6-DB82-4216-9626-6B9A3C9689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6CE82F8-B624-452A-B41C-D9D9D51B7EB9}"/>
              </a:ext>
            </a:extLst>
          </p:cNvPr>
          <p:cNvSpPr>
            <a:spLocks noGrp="1"/>
          </p:cNvSpPr>
          <p:nvPr>
            <p:ph type="title"/>
          </p:nvPr>
        </p:nvSpPr>
        <p:spPr/>
        <p:txBody>
          <a:bodyPr vert="horz"/>
          <a:lstStyle/>
          <a:p>
            <a:r>
              <a:rPr lang="en-GB" dirty="0"/>
              <a:t>We run an annual survey to understand and track progress of supplier </a:t>
            </a:r>
            <a:r>
              <a:rPr lang="en-GB"/>
              <a:t>diversity programs</a:t>
            </a:r>
            <a:r>
              <a:rPr lang="en-GB" dirty="0"/>
              <a:t>…</a:t>
            </a:r>
          </a:p>
        </p:txBody>
      </p:sp>
      <p:sp>
        <p:nvSpPr>
          <p:cNvPr id="5" name="TextBox 4">
            <a:extLst>
              <a:ext uri="{FF2B5EF4-FFF2-40B4-BE49-F238E27FC236}">
                <a16:creationId xmlns:a16="http://schemas.microsoft.com/office/drawing/2014/main" id="{6D27D199-DEF6-4936-B90A-D51C92B66F24}"/>
              </a:ext>
            </a:extLst>
          </p:cNvPr>
          <p:cNvSpPr txBox="1"/>
          <p:nvPr/>
        </p:nvSpPr>
        <p:spPr>
          <a:xfrm>
            <a:off x="5924038" y="5438001"/>
            <a:ext cx="3381632" cy="553998"/>
          </a:xfrm>
          <a:prstGeom prst="rect">
            <a:avLst/>
          </a:prstGeom>
          <a:noFill/>
        </p:spPr>
        <p:txBody>
          <a:bodyPr wrap="square" lIns="0" tIns="0" rIns="0" bIns="0" rtlCol="0">
            <a:spAutoFit/>
          </a:bodyPr>
          <a:lstStyle/>
          <a:p>
            <a:pPr algn="l">
              <a:lnSpc>
                <a:spcPct val="90000"/>
              </a:lnSpc>
            </a:pPr>
            <a:r>
              <a:rPr lang="en-GB" sz="4000" b="1" dirty="0">
                <a:solidFill>
                  <a:schemeClr val="tx2"/>
                </a:solidFill>
              </a:rPr>
              <a:t>Thank You!</a:t>
            </a:r>
          </a:p>
        </p:txBody>
      </p:sp>
      <p:pic>
        <p:nvPicPr>
          <p:cNvPr id="9" name="Picture 20" descr="Procter &amp;amp; Gamble | LinkedIn">
            <a:extLst>
              <a:ext uri="{FF2B5EF4-FFF2-40B4-BE49-F238E27FC236}">
                <a16:creationId xmlns:a16="http://schemas.microsoft.com/office/drawing/2014/main" id="{0F69F094-BE96-4377-A391-AC641948F39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714338" y="381000"/>
            <a:ext cx="3108388" cy="31083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2475140-6BAE-40D9-8201-23F6FDE9FCD2}"/>
              </a:ext>
            </a:extLst>
          </p:cNvPr>
          <p:cNvSpPr txBox="1"/>
          <p:nvPr/>
        </p:nvSpPr>
        <p:spPr>
          <a:xfrm>
            <a:off x="4180708" y="3810001"/>
            <a:ext cx="6868292" cy="886397"/>
          </a:xfrm>
          <a:prstGeom prst="rect">
            <a:avLst/>
          </a:prstGeom>
          <a:noFill/>
        </p:spPr>
        <p:txBody>
          <a:bodyPr wrap="square" lIns="0" tIns="0" rIns="0" bIns="0" rtlCol="0">
            <a:spAutoFit/>
          </a:bodyPr>
          <a:lstStyle/>
          <a:p>
            <a:pPr algn="ctr">
              <a:lnSpc>
                <a:spcPct val="90000"/>
              </a:lnSpc>
            </a:pPr>
            <a:r>
              <a:rPr lang="en-GB" sz="3200" b="1" i="1" dirty="0">
                <a:solidFill>
                  <a:schemeClr val="tx2"/>
                </a:solidFill>
              </a:rPr>
              <a:t>P&amp;G suppliers are very well represented in this survey</a:t>
            </a:r>
            <a:endParaRPr lang="en-GB" sz="4000" b="1" i="1" dirty="0">
              <a:solidFill>
                <a:schemeClr val="tx2"/>
              </a:solidFill>
            </a:endParaRPr>
          </a:p>
        </p:txBody>
      </p:sp>
      <p:sp>
        <p:nvSpPr>
          <p:cNvPr id="7" name="AtkComment14/06/2021">
            <a:extLst>
              <a:ext uri="{FF2B5EF4-FFF2-40B4-BE49-F238E27FC236}">
                <a16:creationId xmlns:a16="http://schemas.microsoft.com/office/drawing/2014/main" id="{F1C0C1E9-B15B-4FAE-9378-8CE9E616AAC4}"/>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Herve</a:t>
            </a:r>
          </a:p>
        </p:txBody>
      </p:sp>
    </p:spTree>
    <p:extLst>
      <p:ext uri="{BB962C8B-B14F-4D97-AF65-F5344CB8AC3E}">
        <p14:creationId xmlns:p14="http://schemas.microsoft.com/office/powerpoint/2010/main" val="237670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3E0D0B-B2EE-4354-BF97-4ADBE0EBEDE8}"/>
              </a:ext>
            </a:extLst>
          </p:cNvPr>
          <p:cNvGraphicFramePr>
            <a:graphicFrameLocks noChangeAspect="1"/>
          </p:cNvGraphicFramePr>
          <p:nvPr>
            <p:custDataLst>
              <p:tags r:id="rId2"/>
            </p:custDataLst>
            <p:extLst>
              <p:ext uri="{D42A27DB-BD31-4B8C-83A1-F6EECF244321}">
                <p14:modId xmlns:p14="http://schemas.microsoft.com/office/powerpoint/2010/main" val="1300168623"/>
              </p:ext>
            </p:extLst>
          </p:nvPr>
        </p:nvGraphicFramePr>
        <p:xfrm>
          <a:off x="1525489" y="1489"/>
          <a:ext cx="1489" cy="1489"/>
        </p:xfrm>
        <a:graphic>
          <a:graphicData uri="http://schemas.openxmlformats.org/presentationml/2006/ole">
            <mc:AlternateContent xmlns:mc="http://schemas.openxmlformats.org/markup-compatibility/2006">
              <mc:Choice xmlns:v="urn:schemas-microsoft-com:vml" Requires="v">
                <p:oleObj spid="_x0000_s52225" name="think-cell Slide" r:id="rId23" imgW="473" imgH="473" progId="TCLayout.ActiveDocument.1">
                  <p:embed/>
                </p:oleObj>
              </mc:Choice>
              <mc:Fallback>
                <p:oleObj name="think-cell Slide" r:id="rId23" imgW="473" imgH="473" progId="TCLayout.ActiveDocument.1">
                  <p:embed/>
                  <p:pic>
                    <p:nvPicPr>
                      <p:cNvPr id="4" name="Object 3" hidden="1">
                        <a:extLst>
                          <a:ext uri="{FF2B5EF4-FFF2-40B4-BE49-F238E27FC236}">
                            <a16:creationId xmlns:a16="http://schemas.microsoft.com/office/drawing/2014/main" id="{6A3E0D0B-B2EE-4354-BF97-4ADBE0EBEDE8}"/>
                          </a:ext>
                        </a:extLst>
                      </p:cNvPr>
                      <p:cNvPicPr/>
                      <p:nvPr/>
                    </p:nvPicPr>
                    <p:blipFill>
                      <a:blip r:embed="rId24"/>
                      <a:stretch>
                        <a:fillRect/>
                      </a:stretch>
                    </p:blipFill>
                    <p:spPr>
                      <a:xfrm>
                        <a:off x="1525489" y="1489"/>
                        <a:ext cx="1489" cy="1489"/>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CDBDC6A-CFC8-4366-AE7B-9D9B9780FFB1}"/>
              </a:ext>
            </a:extLst>
          </p:cNvPr>
          <p:cNvSpPr/>
          <p:nvPr>
            <p:custDataLst>
              <p:tags r:id="rId3"/>
            </p:custDataLst>
          </p:nvPr>
        </p:nvSpPr>
        <p:spPr>
          <a:xfrm>
            <a:off x="0" y="0"/>
            <a:ext cx="148828"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857250">
              <a:buClr>
                <a:srgbClr val="000000"/>
              </a:buClr>
            </a:pPr>
            <a:endParaRPr lang="en-GB" sz="938" kern="0" dirty="0">
              <a:solidFill>
                <a:srgbClr val="FFFFFF"/>
              </a:solidFill>
              <a:latin typeface="Arial" panose="020B0604020202020204" pitchFamily="34" charset="0"/>
              <a:sym typeface="Arial" panose="020B0604020202020204" pitchFamily="34" charset="0"/>
            </a:endParaRPr>
          </a:p>
        </p:txBody>
      </p:sp>
      <p:sp>
        <p:nvSpPr>
          <p:cNvPr id="2" name="Rectangle 1" hidden="1">
            <a:extLst>
              <a:ext uri="{FF2B5EF4-FFF2-40B4-BE49-F238E27FC236}">
                <a16:creationId xmlns:a16="http://schemas.microsoft.com/office/drawing/2014/main" id="{47B373F5-E09E-4C23-981E-97D3A8EC88BE}"/>
              </a:ext>
            </a:extLst>
          </p:cNvPr>
          <p:cNvSpPr/>
          <p:nvPr>
            <p:custDataLst>
              <p:tags r:id="rId4"/>
            </p:custDataLst>
          </p:nvPr>
        </p:nvSpPr>
        <p:spPr>
          <a:xfrm>
            <a:off x="0" y="0"/>
            <a:ext cx="148828"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857250">
              <a:buClr>
                <a:srgbClr val="000000"/>
              </a:buClr>
            </a:pPr>
            <a:endParaRPr lang="en-US" sz="1500" b="1" kern="0" dirty="0">
              <a:solidFill>
                <a:srgbClr val="FFFFFF"/>
              </a:solidFill>
              <a:latin typeface="Arial" panose="020B0604020202020204" pitchFamily="34" charset="0"/>
              <a:sym typeface="Arial" panose="020B0604020202020204" pitchFamily="34" charset="0"/>
            </a:endParaRPr>
          </a:p>
        </p:txBody>
      </p:sp>
      <p:graphicFrame>
        <p:nvGraphicFramePr>
          <p:cNvPr id="120" name="Chart 119">
            <a:extLst>
              <a:ext uri="{FF2B5EF4-FFF2-40B4-BE49-F238E27FC236}">
                <a16:creationId xmlns:a16="http://schemas.microsoft.com/office/drawing/2014/main" id="{C9CDCACF-83AF-415C-B6E2-B12321CC8A70}"/>
              </a:ext>
            </a:extLst>
          </p:cNvPr>
          <p:cNvGraphicFramePr/>
          <p:nvPr>
            <p:custDataLst>
              <p:tags r:id="rId5"/>
            </p:custDataLst>
            <p:extLst>
              <p:ext uri="{D42A27DB-BD31-4B8C-83A1-F6EECF244321}">
                <p14:modId xmlns:p14="http://schemas.microsoft.com/office/powerpoint/2010/main" val="2853533518"/>
              </p:ext>
            </p:extLst>
          </p:nvPr>
        </p:nvGraphicFramePr>
        <p:xfrm>
          <a:off x="542925" y="2208213"/>
          <a:ext cx="3821113" cy="3821112"/>
        </p:xfrm>
        <a:graphic>
          <a:graphicData uri="http://schemas.openxmlformats.org/drawingml/2006/chart">
            <c:chart xmlns:c="http://schemas.openxmlformats.org/drawingml/2006/chart" xmlns:r="http://schemas.openxmlformats.org/officeDocument/2006/relationships" r:id="rId25"/>
          </a:graphicData>
        </a:graphic>
      </p:graphicFrame>
      <p:sp>
        <p:nvSpPr>
          <p:cNvPr id="85" name="Rectangle 84">
            <a:extLst>
              <a:ext uri="{FF2B5EF4-FFF2-40B4-BE49-F238E27FC236}">
                <a16:creationId xmlns:a16="http://schemas.microsoft.com/office/drawing/2014/main" id="{FFAFBCF3-A282-49C5-8740-309FE0B170B0}"/>
              </a:ext>
            </a:extLst>
          </p:cNvPr>
          <p:cNvSpPr/>
          <p:nvPr>
            <p:custDataLst>
              <p:tags r:id="rId6"/>
            </p:custDataLst>
          </p:nvPr>
        </p:nvSpPr>
        <p:spPr bwMode="auto">
          <a:xfrm>
            <a:off x="4008438" y="5154613"/>
            <a:ext cx="433388" cy="2286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defTabSz="857250">
              <a:spcBef>
                <a:spcPct val="0"/>
              </a:spcBef>
              <a:spcAft>
                <a:spcPct val="0"/>
              </a:spcAft>
              <a:buClr>
                <a:srgbClr val="000000"/>
              </a:buClr>
            </a:pPr>
            <a:fld id="{EEDC038C-1D2A-4562-8B75-90CC4AC196BE}" type="datetime'''''''''''''''''''B''''''''''''''''o''t''''h'''''''''''''''">
              <a:rPr lang="en-US" altLang="en-US" sz="1500" b="1" kern="0">
                <a:solidFill>
                  <a:srgbClr val="000000"/>
                </a:solidFill>
                <a:latin typeface="Arial"/>
                <a:sym typeface="Arial"/>
              </a:rPr>
              <a:pPr defTabSz="857250">
                <a:spcBef>
                  <a:spcPct val="0"/>
                </a:spcBef>
                <a:spcAft>
                  <a:spcPct val="0"/>
                </a:spcAft>
                <a:buClr>
                  <a:srgbClr val="000000"/>
                </a:buClr>
              </a:pPr>
              <a:t>Both</a:t>
            </a:fld>
            <a:endParaRPr lang="en-US" sz="1500" b="1" kern="0" dirty="0">
              <a:solidFill>
                <a:srgbClr val="000000"/>
              </a:solidFill>
              <a:latin typeface="Arial"/>
              <a:sym typeface="+mn-lt"/>
            </a:endParaRPr>
          </a:p>
        </p:txBody>
      </p:sp>
      <p:sp>
        <p:nvSpPr>
          <p:cNvPr id="86" name="Rectangle 85">
            <a:extLst>
              <a:ext uri="{FF2B5EF4-FFF2-40B4-BE49-F238E27FC236}">
                <a16:creationId xmlns:a16="http://schemas.microsoft.com/office/drawing/2014/main" id="{B6203A31-0551-43C1-9E9B-603380CD7E2E}"/>
              </a:ext>
            </a:extLst>
          </p:cNvPr>
          <p:cNvSpPr/>
          <p:nvPr>
            <p:custDataLst>
              <p:tags r:id="rId7"/>
            </p:custDataLst>
          </p:nvPr>
        </p:nvSpPr>
        <p:spPr bwMode="auto">
          <a:xfrm>
            <a:off x="2522538" y="2032000"/>
            <a:ext cx="1736725" cy="2286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defTabSz="857250">
              <a:spcBef>
                <a:spcPct val="0"/>
              </a:spcBef>
              <a:spcAft>
                <a:spcPct val="0"/>
              </a:spcAft>
              <a:buClr>
                <a:srgbClr val="000000"/>
              </a:buClr>
            </a:pPr>
            <a:fld id="{A5A62B60-2B5D-4ED4-B2E5-9833137E9B61}" type="datetime'Gen''de''''r''''''''''''-r''e''''''''sp''''o''''''''nsiv''e'''">
              <a:rPr lang="en-US" altLang="en-US" sz="1500" b="1" kern="0">
                <a:solidFill>
                  <a:srgbClr val="000000"/>
                </a:solidFill>
                <a:latin typeface="Arial"/>
                <a:sym typeface="Arial"/>
              </a:rPr>
              <a:pPr defTabSz="857250">
                <a:spcBef>
                  <a:spcPct val="0"/>
                </a:spcBef>
                <a:spcAft>
                  <a:spcPct val="0"/>
                </a:spcAft>
                <a:buClr>
                  <a:srgbClr val="000000"/>
                </a:buClr>
              </a:pPr>
              <a:t>Gender-responsive</a:t>
            </a:fld>
            <a:endParaRPr lang="en-US" sz="1500" b="1" kern="0" dirty="0">
              <a:solidFill>
                <a:srgbClr val="000000"/>
              </a:solidFill>
              <a:latin typeface="Arial"/>
              <a:sym typeface="+mn-lt"/>
            </a:endParaRPr>
          </a:p>
        </p:txBody>
      </p:sp>
      <p:sp>
        <p:nvSpPr>
          <p:cNvPr id="34" name="Rectangle 33">
            <a:extLst>
              <a:ext uri="{FF2B5EF4-FFF2-40B4-BE49-F238E27FC236}">
                <a16:creationId xmlns:a16="http://schemas.microsoft.com/office/drawing/2014/main" id="{3786F54D-5B23-4777-89E5-E4EF92AA8E71}"/>
              </a:ext>
            </a:extLst>
          </p:cNvPr>
          <p:cNvSpPr/>
          <p:nvPr>
            <p:custDataLst>
              <p:tags r:id="rId8"/>
            </p:custDataLst>
          </p:nvPr>
        </p:nvSpPr>
        <p:spPr bwMode="gray">
          <a:xfrm>
            <a:off x="3563938" y="3062288"/>
            <a:ext cx="388938" cy="179388"/>
          </a:xfrm>
          <a:prstGeom prst="rect">
            <a:avLst/>
          </a:prstGeom>
          <a:solidFill>
            <a:srgbClr val="5F4966"/>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8278" tIns="0" rIns="28278" bIns="0" numCol="1" spcCol="0" rtlCol="0" anchor="ctr" anchorCtr="0">
            <a:noAutofit/>
          </a:bodyPr>
          <a:lstStyle/>
          <a:p>
            <a:pPr algn="ctr" defTabSz="857250">
              <a:lnSpc>
                <a:spcPct val="90000"/>
              </a:lnSpc>
              <a:spcBef>
                <a:spcPct val="0"/>
              </a:spcBef>
              <a:spcAft>
                <a:spcPct val="0"/>
              </a:spcAft>
              <a:buClr>
                <a:srgbClr val="000000"/>
              </a:buClr>
            </a:pPr>
            <a:fld id="{965CBAD5-2F67-4F66-9967-CAB927D7F3C8}" type="datetime'''''''''''''''''''''''''''''''''''2''''''''''''4''%'''''">
              <a:rPr lang="en-US" altLang="en-US" sz="1313" kern="0">
                <a:solidFill>
                  <a:srgbClr val="FFFFFF"/>
                </a:solidFill>
                <a:latin typeface="Arial"/>
                <a:sym typeface="Arial"/>
              </a:rPr>
              <a:pPr algn="ctr" defTabSz="857250">
                <a:lnSpc>
                  <a:spcPct val="90000"/>
                </a:lnSpc>
                <a:spcBef>
                  <a:spcPct val="0"/>
                </a:spcBef>
                <a:spcAft>
                  <a:spcPct val="0"/>
                </a:spcAft>
                <a:buClr>
                  <a:srgbClr val="000000"/>
                </a:buClr>
              </a:pPr>
              <a:t>24%</a:t>
            </a:fld>
            <a:endParaRPr lang="en-US" sz="1313" kern="0">
              <a:solidFill>
                <a:srgbClr val="FFFFFF"/>
              </a:solidFill>
              <a:latin typeface="Arial"/>
              <a:sym typeface="+mn-lt"/>
            </a:endParaRPr>
          </a:p>
        </p:txBody>
      </p:sp>
      <p:sp>
        <p:nvSpPr>
          <p:cNvPr id="87" name="Rectangle 86">
            <a:extLst>
              <a:ext uri="{FF2B5EF4-FFF2-40B4-BE49-F238E27FC236}">
                <a16:creationId xmlns:a16="http://schemas.microsoft.com/office/drawing/2014/main" id="{0376C0B5-63AA-4BF3-856D-F308B9E1D40A}"/>
              </a:ext>
            </a:extLst>
          </p:cNvPr>
          <p:cNvSpPr/>
          <p:nvPr>
            <p:custDataLst>
              <p:tags r:id="rId9"/>
            </p:custDataLst>
          </p:nvPr>
        </p:nvSpPr>
        <p:spPr bwMode="auto">
          <a:xfrm>
            <a:off x="3979863" y="2592388"/>
            <a:ext cx="784225" cy="4572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defTabSz="857250">
              <a:spcBef>
                <a:spcPct val="0"/>
              </a:spcBef>
              <a:spcAft>
                <a:spcPct val="0"/>
              </a:spcAft>
              <a:buClr>
                <a:srgbClr val="000000"/>
              </a:buClr>
            </a:pPr>
            <a:fld id="{E60FA7CF-E837-4453-B58B-BD27787C2895}" type="datetime'''Sup''''''''p''''''''''lie''''r&#10;dive''''r''s''ity'''''''">
              <a:rPr lang="en-US" altLang="en-US" sz="1500" b="1" kern="0">
                <a:solidFill>
                  <a:srgbClr val="000000"/>
                </a:solidFill>
                <a:latin typeface="Arial"/>
                <a:sym typeface="Arial"/>
              </a:rPr>
              <a:pPr defTabSz="857250">
                <a:spcBef>
                  <a:spcPct val="0"/>
                </a:spcBef>
                <a:spcAft>
                  <a:spcPct val="0"/>
                </a:spcAft>
                <a:buClr>
                  <a:srgbClr val="000000"/>
                </a:buClr>
              </a:pPr>
              <a:t>Supplier
diversity</a:t>
            </a:fld>
            <a:endParaRPr lang="en-US" sz="1500" b="1" kern="0" dirty="0">
              <a:solidFill>
                <a:srgbClr val="000000"/>
              </a:solidFill>
              <a:latin typeface="Arial"/>
              <a:sym typeface="+mn-lt"/>
            </a:endParaRPr>
          </a:p>
        </p:txBody>
      </p:sp>
      <p:sp>
        <p:nvSpPr>
          <p:cNvPr id="23" name="Rectangle 22">
            <a:extLst>
              <a:ext uri="{FF2B5EF4-FFF2-40B4-BE49-F238E27FC236}">
                <a16:creationId xmlns:a16="http://schemas.microsoft.com/office/drawing/2014/main" id="{EB42D633-9B55-4FC9-B1F9-9A9D0DDAAAB5}"/>
              </a:ext>
            </a:extLst>
          </p:cNvPr>
          <p:cNvSpPr/>
          <p:nvPr>
            <p:custDataLst>
              <p:tags r:id="rId10"/>
            </p:custDataLst>
          </p:nvPr>
        </p:nvSpPr>
        <p:spPr bwMode="gray">
          <a:xfrm>
            <a:off x="3592513" y="4954588"/>
            <a:ext cx="388938" cy="179388"/>
          </a:xfrm>
          <a:prstGeom prst="rect">
            <a:avLst/>
          </a:prstGeom>
          <a:solidFill>
            <a:srgbClr val="5F4966"/>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8278" tIns="0" rIns="28278" bIns="0" numCol="1" spcCol="0" rtlCol="0" anchor="ctr" anchorCtr="0">
            <a:noAutofit/>
          </a:bodyPr>
          <a:lstStyle/>
          <a:p>
            <a:pPr algn="ctr" defTabSz="857250">
              <a:lnSpc>
                <a:spcPct val="90000"/>
              </a:lnSpc>
              <a:spcBef>
                <a:spcPct val="0"/>
              </a:spcBef>
              <a:spcAft>
                <a:spcPct val="0"/>
              </a:spcAft>
              <a:buClr>
                <a:srgbClr val="000000"/>
              </a:buClr>
            </a:pPr>
            <a:fld id="{269B5995-0E0D-4846-8845-6A58D58CFBD5}" type="datetime'''''''''''''''''''1''''''''''6%'''''''">
              <a:rPr lang="en-US" altLang="en-US" sz="1313" kern="0">
                <a:solidFill>
                  <a:srgbClr val="FFFFFF"/>
                </a:solidFill>
                <a:latin typeface="Arial"/>
                <a:sym typeface="Arial"/>
              </a:rPr>
              <a:pPr algn="ctr" defTabSz="857250">
                <a:lnSpc>
                  <a:spcPct val="90000"/>
                </a:lnSpc>
                <a:spcBef>
                  <a:spcPct val="0"/>
                </a:spcBef>
                <a:spcAft>
                  <a:spcPct val="0"/>
                </a:spcAft>
                <a:buClr>
                  <a:srgbClr val="000000"/>
                </a:buClr>
              </a:pPr>
              <a:t>16%</a:t>
            </a:fld>
            <a:endParaRPr lang="en-US" sz="1313" kern="0">
              <a:solidFill>
                <a:srgbClr val="FFFFFF"/>
              </a:solidFill>
              <a:latin typeface="Arial"/>
              <a:sym typeface="+mn-lt"/>
            </a:endParaRPr>
          </a:p>
        </p:txBody>
      </p:sp>
      <p:sp>
        <p:nvSpPr>
          <p:cNvPr id="5" name="Google Shape;91;p6">
            <a:extLst>
              <a:ext uri="{FF2B5EF4-FFF2-40B4-BE49-F238E27FC236}">
                <a16:creationId xmlns:a16="http://schemas.microsoft.com/office/drawing/2014/main" id="{6DEF7AC6-17C9-4507-9739-E945510B5C1C}"/>
              </a:ext>
            </a:extLst>
          </p:cNvPr>
          <p:cNvSpPr txBox="1"/>
          <p:nvPr/>
        </p:nvSpPr>
        <p:spPr>
          <a:xfrm>
            <a:off x="357188" y="188641"/>
            <a:ext cx="11477625" cy="292992"/>
          </a:xfrm>
          <a:prstGeom prst="rect">
            <a:avLst/>
          </a:prstGeom>
          <a:noFill/>
          <a:ln>
            <a:noFill/>
          </a:ln>
        </p:spPr>
        <p:txBody>
          <a:bodyPr spcFirstLastPara="1" wrap="square" lIns="0" tIns="14156" rIns="0" bIns="0" anchor="t" anchorCtr="0">
            <a:noAutofit/>
          </a:bodyPr>
          <a:lstStyle/>
          <a:p>
            <a:pPr marL="12700" defTabSz="857250">
              <a:buClr>
                <a:srgbClr val="000000"/>
              </a:buClr>
            </a:pPr>
            <a:r>
              <a:rPr lang="en-GB" sz="2250" kern="0" dirty="0">
                <a:solidFill>
                  <a:srgbClr val="554382"/>
                </a:solidFill>
                <a:latin typeface="Helvetica Neue"/>
                <a:ea typeface="Helvetica Neue"/>
                <a:cs typeface="Helvetica Neue"/>
                <a:sym typeface="Helvetica Neue"/>
              </a:rPr>
              <a:t>The proportion of P&amp;G suppliers that have diversity programs has increased by 9% pts from 2019, however, 38% of you are yet to initiate a program</a:t>
            </a:r>
            <a:endParaRPr sz="2250" kern="0" dirty="0">
              <a:solidFill>
                <a:srgbClr val="554382"/>
              </a:solidFill>
              <a:latin typeface="Helvetica Neue"/>
              <a:ea typeface="Helvetica Neue"/>
              <a:cs typeface="Helvetica Neue"/>
              <a:sym typeface="Helvetica Neue"/>
            </a:endParaRPr>
          </a:p>
        </p:txBody>
      </p:sp>
      <p:sp>
        <p:nvSpPr>
          <p:cNvPr id="6" name="Google Shape;92;p6">
            <a:extLst>
              <a:ext uri="{FF2B5EF4-FFF2-40B4-BE49-F238E27FC236}">
                <a16:creationId xmlns:a16="http://schemas.microsoft.com/office/drawing/2014/main" id="{90B4CEC0-D42A-4DAA-9C65-165244B046FE}"/>
              </a:ext>
            </a:extLst>
          </p:cNvPr>
          <p:cNvSpPr/>
          <p:nvPr/>
        </p:nvSpPr>
        <p:spPr>
          <a:xfrm>
            <a:off x="1860355" y="928688"/>
            <a:ext cx="8281987" cy="0"/>
          </a:xfrm>
          <a:custGeom>
            <a:avLst/>
            <a:gdLst/>
            <a:ahLst/>
            <a:cxnLst/>
            <a:rect l="l" t="t" r="r" b="b"/>
            <a:pathLst>
              <a:path w="8834120" h="120000" extrusionOk="0">
                <a:moveTo>
                  <a:pt x="0" y="0"/>
                </a:moveTo>
                <a:lnTo>
                  <a:pt x="8833985" y="0"/>
                </a:lnTo>
              </a:path>
            </a:pathLst>
          </a:custGeom>
          <a:noFill/>
          <a:ln w="57150" cap="flat" cmpd="sng">
            <a:solidFill>
              <a:srgbClr val="544382"/>
            </a:solidFill>
            <a:prstDash val="solid"/>
            <a:round/>
            <a:headEnd type="none" w="sm" len="sm"/>
            <a:tailEnd type="none" w="sm" len="sm"/>
          </a:ln>
        </p:spPr>
        <p:txBody>
          <a:bodyPr spcFirstLastPara="1" wrap="square" lIns="0" tIns="0" rIns="0" bIns="0" anchor="t" anchorCtr="0">
            <a:noAutofit/>
          </a:bodyPr>
          <a:lstStyle/>
          <a:p>
            <a:pPr defTabSz="857250">
              <a:buClr>
                <a:srgbClr val="000000"/>
              </a:buClr>
            </a:pPr>
            <a:endParaRPr sz="1500" kern="0">
              <a:solidFill>
                <a:srgbClr val="000000"/>
              </a:solidFill>
              <a:latin typeface="Calibri"/>
              <a:ea typeface="Calibri"/>
              <a:cs typeface="Calibri"/>
              <a:sym typeface="Calibri"/>
            </a:endParaRPr>
          </a:p>
        </p:txBody>
      </p:sp>
      <p:sp>
        <p:nvSpPr>
          <p:cNvPr id="57" name="TextBox 56">
            <a:extLst>
              <a:ext uri="{FF2B5EF4-FFF2-40B4-BE49-F238E27FC236}">
                <a16:creationId xmlns:a16="http://schemas.microsoft.com/office/drawing/2014/main" id="{593F04A8-EB7F-49F1-8160-26C51EECE488}"/>
              </a:ext>
            </a:extLst>
          </p:cNvPr>
          <p:cNvSpPr txBox="1"/>
          <p:nvPr/>
        </p:nvSpPr>
        <p:spPr>
          <a:xfrm>
            <a:off x="364049" y="1536144"/>
            <a:ext cx="10524861" cy="181845"/>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nchor="t" anchorCtr="0">
            <a:spAutoFit/>
          </a:bodyPr>
          <a:lstStyle/>
          <a:p>
            <a:pPr defTabSz="857250">
              <a:lnSpc>
                <a:spcPct val="90000"/>
              </a:lnSpc>
              <a:spcBef>
                <a:spcPct val="0"/>
              </a:spcBef>
              <a:spcAft>
                <a:spcPct val="0"/>
              </a:spcAft>
              <a:buClr>
                <a:srgbClr val="000000"/>
              </a:buClr>
            </a:pPr>
            <a:r>
              <a:rPr lang="en-GB" sz="1313" b="1" kern="0" dirty="0">
                <a:solidFill>
                  <a:srgbClr val="000000"/>
                </a:solidFill>
                <a:latin typeface="Arial" panose="020B0604020202020204" pitchFamily="34" charset="0"/>
                <a:cs typeface="Arial" panose="020B0604020202020204" pitchFamily="34" charset="0"/>
                <a:sym typeface="Arial"/>
              </a:rPr>
              <a:t>% of respondents that have a supplier diversity and/or gender-responsive </a:t>
            </a:r>
            <a:r>
              <a:rPr lang="en-GB" sz="1313" b="1" kern="0">
                <a:solidFill>
                  <a:srgbClr val="000000"/>
                </a:solidFill>
                <a:latin typeface="Arial" panose="020B0604020202020204" pitchFamily="34" charset="0"/>
                <a:cs typeface="Arial" panose="020B0604020202020204" pitchFamily="34" charset="0"/>
                <a:sym typeface="Arial"/>
              </a:rPr>
              <a:t>procurement program </a:t>
            </a:r>
            <a:r>
              <a:rPr lang="en-GB" sz="1313" b="1" kern="0" dirty="0">
                <a:solidFill>
                  <a:srgbClr val="000000"/>
                </a:solidFill>
                <a:latin typeface="Arial" panose="020B0604020202020204" pitchFamily="34" charset="0"/>
                <a:cs typeface="Arial" panose="020B0604020202020204" pitchFamily="34" charset="0"/>
                <a:sym typeface="Arial"/>
              </a:rPr>
              <a:t>operating in Europe</a:t>
            </a:r>
          </a:p>
        </p:txBody>
      </p:sp>
      <p:sp>
        <p:nvSpPr>
          <p:cNvPr id="48" name="TextBox 47">
            <a:extLst>
              <a:ext uri="{FF2B5EF4-FFF2-40B4-BE49-F238E27FC236}">
                <a16:creationId xmlns:a16="http://schemas.microsoft.com/office/drawing/2014/main" id="{278E922D-CF10-4B00-BB55-7AD4DA8421EE}"/>
              </a:ext>
            </a:extLst>
          </p:cNvPr>
          <p:cNvSpPr txBox="1"/>
          <p:nvPr/>
        </p:nvSpPr>
        <p:spPr>
          <a:xfrm>
            <a:off x="357187" y="6433084"/>
            <a:ext cx="5998369" cy="345281"/>
          </a:xfrm>
          <a:prstGeom prst="rect">
            <a:avLst/>
          </a:prstGeom>
          <a:noFill/>
        </p:spPr>
        <p:txBody>
          <a:bodyPr vert="horz" wrap="square" lIns="0" tIns="0" rIns="0" bIns="0" rtlCol="0" anchor="b" anchorCtr="0">
            <a:noAutofit/>
          </a:bodyPr>
          <a:lstStyle/>
          <a:p>
            <a:pPr marL="214313" indent="-214313" defTabSz="857250">
              <a:lnSpc>
                <a:spcPct val="90000"/>
              </a:lnSpc>
              <a:spcBef>
                <a:spcPct val="0"/>
              </a:spcBef>
              <a:buClr>
                <a:srgbClr val="000000"/>
              </a:buClr>
              <a:buFont typeface="Arial"/>
              <a:buAutoNum type="arabicPeriod"/>
            </a:pPr>
            <a:r>
              <a:rPr lang="en-GB" sz="750" kern="0" dirty="0">
                <a:solidFill>
                  <a:srgbClr val="000000"/>
                </a:solidFill>
                <a:latin typeface="Arial" panose="020B0604020202020204" pitchFamily="34" charset="0"/>
                <a:cs typeface="Arial"/>
                <a:sym typeface="Arial"/>
              </a:rPr>
              <a:t>Respondents intend to develop </a:t>
            </a:r>
            <a:r>
              <a:rPr lang="en-GB" sz="750" kern="0">
                <a:solidFill>
                  <a:srgbClr val="000000"/>
                </a:solidFill>
                <a:latin typeface="Arial" panose="020B0604020202020204" pitchFamily="34" charset="0"/>
                <a:cs typeface="Arial"/>
                <a:sym typeface="Arial"/>
              </a:rPr>
              <a:t>a program </a:t>
            </a:r>
            <a:r>
              <a:rPr lang="en-GB" sz="750" kern="0" dirty="0">
                <a:solidFill>
                  <a:srgbClr val="000000"/>
                </a:solidFill>
                <a:latin typeface="Arial" panose="020B0604020202020204" pitchFamily="34" charset="0"/>
                <a:cs typeface="Arial"/>
                <a:sym typeface="Arial"/>
              </a:rPr>
              <a:t>within 3 years </a:t>
            </a:r>
          </a:p>
          <a:p>
            <a:pPr marL="214313" indent="-214313" defTabSz="857250">
              <a:lnSpc>
                <a:spcPct val="90000"/>
              </a:lnSpc>
              <a:spcBef>
                <a:spcPct val="0"/>
              </a:spcBef>
              <a:buClr>
                <a:srgbClr val="000000"/>
              </a:buClr>
              <a:buFont typeface="Arial"/>
              <a:buAutoNum type="arabicPeriod"/>
            </a:pPr>
            <a:r>
              <a:rPr lang="en-GB" sz="750" kern="0" dirty="0">
                <a:solidFill>
                  <a:srgbClr val="000000"/>
                </a:solidFill>
                <a:latin typeface="Arial" panose="020B0604020202020204" pitchFamily="34" charset="0"/>
                <a:cs typeface="Arial"/>
                <a:sym typeface="Arial"/>
              </a:rPr>
              <a:t>Other primarily includes p</a:t>
            </a:r>
            <a:r>
              <a:rPr lang="en-GB" sz="750" kern="0" dirty="0">
                <a:solidFill>
                  <a:srgbClr val="000000"/>
                </a:solidFill>
                <a:latin typeface="Arial"/>
                <a:cs typeface="Arial"/>
                <a:sym typeface="Arial"/>
              </a:rPr>
              <a:t>ackaging, health and miscellaneous other businesses</a:t>
            </a:r>
            <a:endParaRPr lang="en-GB" sz="750" kern="0" dirty="0">
              <a:solidFill>
                <a:srgbClr val="000000"/>
              </a:solidFill>
              <a:latin typeface="Arial" panose="020B0604020202020204" pitchFamily="34" charset="0"/>
              <a:cs typeface="Arial"/>
              <a:sym typeface="Arial"/>
            </a:endParaRPr>
          </a:p>
          <a:p>
            <a:pPr defTabSz="857250">
              <a:lnSpc>
                <a:spcPct val="90000"/>
              </a:lnSpc>
              <a:spcBef>
                <a:spcPct val="0"/>
              </a:spcBef>
              <a:buClr>
                <a:srgbClr val="000000"/>
              </a:buClr>
            </a:pPr>
            <a:r>
              <a:rPr lang="en-GB" sz="750" kern="0" dirty="0">
                <a:solidFill>
                  <a:srgbClr val="000000"/>
                </a:solidFill>
                <a:latin typeface="Arial" panose="020B0604020202020204" pitchFamily="34" charset="0"/>
                <a:cs typeface="Arial"/>
                <a:sym typeface="Arial"/>
              </a:rPr>
              <a:t>Source: Women’s Forum Survey; Kearney Analysis</a:t>
            </a:r>
          </a:p>
        </p:txBody>
      </p:sp>
      <p:graphicFrame>
        <p:nvGraphicFramePr>
          <p:cNvPr id="121" name="Chart 120">
            <a:extLst>
              <a:ext uri="{FF2B5EF4-FFF2-40B4-BE49-F238E27FC236}">
                <a16:creationId xmlns:a16="http://schemas.microsoft.com/office/drawing/2014/main" id="{E95D5796-D25A-4DBD-856F-C53A82E3B74A}"/>
              </a:ext>
            </a:extLst>
          </p:cNvPr>
          <p:cNvGraphicFramePr/>
          <p:nvPr>
            <p:custDataLst>
              <p:tags r:id="rId11"/>
            </p:custDataLst>
            <p:extLst>
              <p:ext uri="{D42A27DB-BD31-4B8C-83A1-F6EECF244321}">
                <p14:modId xmlns:p14="http://schemas.microsoft.com/office/powerpoint/2010/main" val="2571927097"/>
              </p:ext>
            </p:extLst>
          </p:nvPr>
        </p:nvGraphicFramePr>
        <p:xfrm>
          <a:off x="911225" y="2628900"/>
          <a:ext cx="2935288" cy="2919413"/>
        </p:xfrm>
        <a:graphic>
          <a:graphicData uri="http://schemas.openxmlformats.org/drawingml/2006/chart">
            <c:chart xmlns:c="http://schemas.openxmlformats.org/drawingml/2006/chart" xmlns:r="http://schemas.openxmlformats.org/officeDocument/2006/relationships" r:id="rId26"/>
          </a:graphicData>
        </a:graphic>
      </p:graphicFrame>
      <p:sp>
        <p:nvSpPr>
          <p:cNvPr id="67" name="Rectangle 66">
            <a:extLst>
              <a:ext uri="{FF2B5EF4-FFF2-40B4-BE49-F238E27FC236}">
                <a16:creationId xmlns:a16="http://schemas.microsoft.com/office/drawing/2014/main" id="{8A45E5D1-E978-4486-BB25-AF9FFAE91FAB}"/>
              </a:ext>
            </a:extLst>
          </p:cNvPr>
          <p:cNvSpPr/>
          <p:nvPr>
            <p:custDataLst>
              <p:tags r:id="rId12"/>
            </p:custDataLst>
          </p:nvPr>
        </p:nvSpPr>
        <p:spPr bwMode="auto">
          <a:xfrm>
            <a:off x="1428750" y="5494338"/>
            <a:ext cx="871538" cy="2286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defTabSz="857250">
              <a:spcBef>
                <a:spcPct val="0"/>
              </a:spcBef>
              <a:spcAft>
                <a:spcPct val="0"/>
              </a:spcAft>
              <a:buClr>
                <a:srgbClr val="000000"/>
              </a:buClr>
            </a:pPr>
            <a:fld id="{0EDF909B-8875-4AA2-BE2C-34A08E94F323}" type="datetime'''''''''''''In''''''te''''''''''''''nd'' ''''to'''''''''''''">
              <a:rPr lang="en-US" altLang="en-US" sz="1500" b="1" kern="0">
                <a:solidFill>
                  <a:srgbClr val="000000"/>
                </a:solidFill>
                <a:latin typeface="Arial"/>
                <a:sym typeface="Arial"/>
              </a:rPr>
              <a:pPr algn="r" defTabSz="857250">
                <a:spcBef>
                  <a:spcPct val="0"/>
                </a:spcBef>
                <a:spcAft>
                  <a:spcPct val="0"/>
                </a:spcAft>
                <a:buClr>
                  <a:srgbClr val="000000"/>
                </a:buClr>
              </a:pPr>
              <a:t>Intend to</a:t>
            </a:fld>
            <a:r>
              <a:rPr lang="en-US" altLang="en-US" sz="1500" b="1" kern="0" baseline="30000" dirty="0">
                <a:solidFill>
                  <a:srgbClr val="000000"/>
                </a:solidFill>
                <a:latin typeface="Arial"/>
                <a:sym typeface="Arial"/>
              </a:rPr>
              <a:t>1</a:t>
            </a:r>
            <a:endParaRPr lang="en-US" sz="1500" b="1" kern="0" baseline="30000" dirty="0">
              <a:solidFill>
                <a:srgbClr val="000000"/>
              </a:solidFill>
              <a:latin typeface="Arial"/>
              <a:sym typeface="+mn-lt"/>
            </a:endParaRPr>
          </a:p>
        </p:txBody>
      </p:sp>
      <p:pic>
        <p:nvPicPr>
          <p:cNvPr id="27689" name="Picture 41" descr="https://static.thenounproject.com/png/51630-200.png">
            <a:extLst>
              <a:ext uri="{FF2B5EF4-FFF2-40B4-BE49-F238E27FC236}">
                <a16:creationId xmlns:a16="http://schemas.microsoft.com/office/drawing/2014/main" id="{EB490E56-336E-4593-A1E8-A2D3508F5A31}"/>
              </a:ext>
            </a:extLst>
          </p:cNvPr>
          <p:cNvPicPr>
            <a:picLocks noChangeAspect="1" noChangeArrowheads="1"/>
          </p:cNvPicPr>
          <p:nvPr/>
        </p:nvPicPr>
        <p:blipFill>
          <a:blip r:embed="rId27">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632645" y="3335542"/>
            <a:ext cx="1334989" cy="1334989"/>
          </a:xfrm>
          <a:prstGeom prst="rect">
            <a:avLst/>
          </a:prstGeom>
          <a:noFill/>
          <a:extLst>
            <a:ext uri="{909E8E84-426E-40DD-AFC4-6F175D3DCCD1}">
              <a14:hiddenFill xmlns:a14="http://schemas.microsoft.com/office/drawing/2010/main">
                <a:solidFill>
                  <a:srgbClr val="FFFFFF"/>
                </a:solidFill>
              </a14:hiddenFill>
            </a:ext>
          </a:extLst>
        </p:spPr>
      </p:pic>
      <p:sp>
        <p:nvSpPr>
          <p:cNvPr id="161" name="TextBox 160">
            <a:extLst>
              <a:ext uri="{FF2B5EF4-FFF2-40B4-BE49-F238E27FC236}">
                <a16:creationId xmlns:a16="http://schemas.microsoft.com/office/drawing/2014/main" id="{C0716557-E4A5-4187-A2D8-DCD610A42AA5}"/>
              </a:ext>
            </a:extLst>
          </p:cNvPr>
          <p:cNvSpPr txBox="1"/>
          <p:nvPr/>
        </p:nvSpPr>
        <p:spPr>
          <a:xfrm>
            <a:off x="2774156" y="3109192"/>
            <a:ext cx="386953" cy="207749"/>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spAutoFit/>
          </a:bodyPr>
          <a:lstStyle/>
          <a:p>
            <a:pPr defTabSz="857250">
              <a:lnSpc>
                <a:spcPct val="90000"/>
              </a:lnSpc>
              <a:spcBef>
                <a:spcPct val="0"/>
              </a:spcBef>
              <a:spcAft>
                <a:spcPct val="0"/>
              </a:spcAft>
              <a:buClr>
                <a:srgbClr val="000000"/>
              </a:buClr>
            </a:pPr>
            <a:r>
              <a:rPr lang="en-GB" sz="1500" b="1" kern="0" dirty="0">
                <a:solidFill>
                  <a:srgbClr val="FFFFFF"/>
                </a:solidFill>
                <a:latin typeface="Arial" panose="020B0604020202020204" pitchFamily="34" charset="0"/>
                <a:cs typeface="Arial" panose="020B0604020202020204" pitchFamily="34" charset="0"/>
                <a:sym typeface="Arial"/>
              </a:rPr>
              <a:t>Yes</a:t>
            </a:r>
          </a:p>
        </p:txBody>
      </p:sp>
      <p:sp>
        <p:nvSpPr>
          <p:cNvPr id="162" name="TextBox 161">
            <a:extLst>
              <a:ext uri="{FF2B5EF4-FFF2-40B4-BE49-F238E27FC236}">
                <a16:creationId xmlns:a16="http://schemas.microsoft.com/office/drawing/2014/main" id="{54E01EC0-FAB9-4797-9E0C-1002AF723467}"/>
              </a:ext>
            </a:extLst>
          </p:cNvPr>
          <p:cNvSpPr txBox="1"/>
          <p:nvPr/>
        </p:nvSpPr>
        <p:spPr>
          <a:xfrm>
            <a:off x="364629" y="2946797"/>
            <a:ext cx="1233786" cy="415498"/>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spAutoFit/>
          </a:bodyPr>
          <a:lstStyle/>
          <a:p>
            <a:pPr defTabSz="857250">
              <a:lnSpc>
                <a:spcPct val="90000"/>
              </a:lnSpc>
              <a:spcBef>
                <a:spcPct val="0"/>
              </a:spcBef>
              <a:spcAft>
                <a:spcPct val="0"/>
              </a:spcAft>
              <a:buClr>
                <a:srgbClr val="000000"/>
              </a:buClr>
            </a:pPr>
            <a:r>
              <a:rPr lang="en-GB" sz="1500" b="1" kern="0" dirty="0">
                <a:solidFill>
                  <a:srgbClr val="000000"/>
                </a:solidFill>
                <a:latin typeface="Arial" panose="020B0604020202020204" pitchFamily="34" charset="0"/>
                <a:cs typeface="Arial" panose="020B0604020202020204" pitchFamily="34" charset="0"/>
                <a:sym typeface="Arial"/>
              </a:rPr>
              <a:t>No</a:t>
            </a:r>
            <a:r>
              <a:rPr lang="pl-PL" sz="1500" b="1" kern="0" dirty="0">
                <a:solidFill>
                  <a:srgbClr val="000000"/>
                </a:solidFill>
                <a:latin typeface="Arial" panose="020B0604020202020204" pitchFamily="34" charset="0"/>
                <a:cs typeface="Arial" panose="020B0604020202020204" pitchFamily="34" charset="0"/>
                <a:sym typeface="Arial"/>
              </a:rPr>
              <a:t>/</a:t>
            </a:r>
            <a:r>
              <a:rPr lang="en-GB" sz="1500" b="1" kern="0" dirty="0">
                <a:solidFill>
                  <a:srgbClr val="000000"/>
                </a:solidFill>
                <a:latin typeface="Arial" panose="020B0604020202020204" pitchFamily="34" charset="0"/>
                <a:cs typeface="Arial" panose="020B0604020202020204" pitchFamily="34" charset="0"/>
                <a:sym typeface="Arial"/>
              </a:rPr>
              <a:t> </a:t>
            </a:r>
            <a:r>
              <a:rPr lang="pl-PL" sz="1500" b="1" kern="0" dirty="0">
                <a:solidFill>
                  <a:srgbClr val="000000"/>
                </a:solidFill>
                <a:latin typeface="Arial" panose="020B0604020202020204" pitchFamily="34" charset="0"/>
                <a:cs typeface="Arial" panose="020B0604020202020204" pitchFamily="34" charset="0"/>
                <a:sym typeface="Arial"/>
              </a:rPr>
              <a:t>Don’t </a:t>
            </a:r>
            <a:endParaRPr lang="en-GB" sz="1500" b="1" kern="0" dirty="0">
              <a:solidFill>
                <a:srgbClr val="000000"/>
              </a:solidFill>
              <a:latin typeface="Arial" panose="020B0604020202020204" pitchFamily="34" charset="0"/>
              <a:cs typeface="Arial" panose="020B0604020202020204" pitchFamily="34" charset="0"/>
              <a:sym typeface="Arial"/>
            </a:endParaRPr>
          </a:p>
          <a:p>
            <a:pPr defTabSz="857250">
              <a:lnSpc>
                <a:spcPct val="90000"/>
              </a:lnSpc>
              <a:spcBef>
                <a:spcPct val="0"/>
              </a:spcBef>
              <a:spcAft>
                <a:spcPct val="0"/>
              </a:spcAft>
              <a:buClr>
                <a:srgbClr val="000000"/>
              </a:buClr>
            </a:pPr>
            <a:r>
              <a:rPr lang="pl-PL" sz="1500" b="1" kern="0" dirty="0">
                <a:solidFill>
                  <a:srgbClr val="000000"/>
                </a:solidFill>
                <a:latin typeface="Arial" panose="020B0604020202020204" pitchFamily="34" charset="0"/>
                <a:cs typeface="Arial" panose="020B0604020202020204" pitchFamily="34" charset="0"/>
                <a:sym typeface="Arial"/>
              </a:rPr>
              <a:t>know</a:t>
            </a:r>
            <a:endParaRPr lang="en-GB" sz="1500" b="1" kern="0" dirty="0">
              <a:solidFill>
                <a:srgbClr val="000000"/>
              </a:solidFill>
              <a:latin typeface="Arial" panose="020B0604020202020204" pitchFamily="34" charset="0"/>
              <a:cs typeface="Arial" panose="020B0604020202020204" pitchFamily="34" charset="0"/>
              <a:sym typeface="Arial"/>
            </a:endParaRPr>
          </a:p>
        </p:txBody>
      </p:sp>
      <p:pic>
        <p:nvPicPr>
          <p:cNvPr id="99" name="Picture 20" descr="Procter &amp;amp; Gamble | LinkedIn">
            <a:extLst>
              <a:ext uri="{FF2B5EF4-FFF2-40B4-BE49-F238E27FC236}">
                <a16:creationId xmlns:a16="http://schemas.microsoft.com/office/drawing/2014/main" id="{688602A6-A743-4D92-99AE-3C7A168E1439}"/>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364049" y="1953224"/>
            <a:ext cx="556739" cy="556739"/>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0B45399F-BC2B-4A2E-B844-8E63F29D499C}"/>
              </a:ext>
            </a:extLst>
          </p:cNvPr>
          <p:cNvSpPr txBox="1"/>
          <p:nvPr/>
        </p:nvSpPr>
        <p:spPr>
          <a:xfrm>
            <a:off x="957677" y="2258376"/>
            <a:ext cx="2352586" cy="181845"/>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nchor="t" anchorCtr="0">
            <a:spAutoFit/>
          </a:bodyPr>
          <a:lstStyle/>
          <a:p>
            <a:pPr defTabSz="857250">
              <a:lnSpc>
                <a:spcPct val="90000"/>
              </a:lnSpc>
              <a:spcBef>
                <a:spcPct val="0"/>
              </a:spcBef>
              <a:spcAft>
                <a:spcPct val="0"/>
              </a:spcAft>
              <a:buClr>
                <a:srgbClr val="000000"/>
              </a:buClr>
            </a:pPr>
            <a:r>
              <a:rPr lang="en-GB" sz="1313" b="1" kern="0" dirty="0">
                <a:solidFill>
                  <a:srgbClr val="000000"/>
                </a:solidFill>
                <a:latin typeface="Arial" panose="020B0604020202020204" pitchFamily="34" charset="0"/>
                <a:cs typeface="Arial" panose="020B0604020202020204" pitchFamily="34" charset="0"/>
                <a:sym typeface="Arial"/>
              </a:rPr>
              <a:t>Suppliers</a:t>
            </a:r>
          </a:p>
        </p:txBody>
      </p:sp>
      <p:sp>
        <p:nvSpPr>
          <p:cNvPr id="105" name="TextBox 104">
            <a:extLst>
              <a:ext uri="{FF2B5EF4-FFF2-40B4-BE49-F238E27FC236}">
                <a16:creationId xmlns:a16="http://schemas.microsoft.com/office/drawing/2014/main" id="{F7ED5886-C0F8-4F9C-B03A-C735684A99DE}"/>
              </a:ext>
            </a:extLst>
          </p:cNvPr>
          <p:cNvSpPr txBox="1"/>
          <p:nvPr/>
        </p:nvSpPr>
        <p:spPr>
          <a:xfrm>
            <a:off x="7150150" y="2325444"/>
            <a:ext cx="2352586" cy="181845"/>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nchor="t" anchorCtr="0">
            <a:spAutoFit/>
          </a:bodyPr>
          <a:lstStyle/>
          <a:p>
            <a:pPr defTabSz="857250">
              <a:lnSpc>
                <a:spcPct val="90000"/>
              </a:lnSpc>
              <a:spcBef>
                <a:spcPct val="0"/>
              </a:spcBef>
              <a:spcAft>
                <a:spcPct val="0"/>
              </a:spcAft>
              <a:buClr>
                <a:srgbClr val="000000"/>
              </a:buClr>
            </a:pPr>
            <a:r>
              <a:rPr lang="en-GB" sz="1313" b="1" kern="0" dirty="0">
                <a:solidFill>
                  <a:srgbClr val="000000"/>
                </a:solidFill>
                <a:latin typeface="Arial" panose="020B0604020202020204" pitchFamily="34" charset="0"/>
                <a:cs typeface="Arial" panose="020B0604020202020204" pitchFamily="34" charset="0"/>
                <a:sym typeface="Arial"/>
              </a:rPr>
              <a:t>All Respondents</a:t>
            </a:r>
          </a:p>
        </p:txBody>
      </p:sp>
      <p:sp>
        <p:nvSpPr>
          <p:cNvPr id="106" name="Speech Bubble: Rectangle 105">
            <a:extLst>
              <a:ext uri="{FF2B5EF4-FFF2-40B4-BE49-F238E27FC236}">
                <a16:creationId xmlns:a16="http://schemas.microsoft.com/office/drawing/2014/main" id="{31335D3B-CE7C-4C80-8B8A-ABD6841251B8}"/>
              </a:ext>
            </a:extLst>
          </p:cNvPr>
          <p:cNvSpPr/>
          <p:nvPr/>
        </p:nvSpPr>
        <p:spPr>
          <a:xfrm>
            <a:off x="1773325" y="5849558"/>
            <a:ext cx="1360312" cy="522562"/>
          </a:xfrm>
          <a:prstGeom prst="wedgeRectCallout">
            <a:avLst>
              <a:gd name="adj1" fmla="val 41048"/>
              <a:gd name="adj2" fmla="val -172226"/>
            </a:avLst>
          </a:prstGeom>
          <a:solidFill>
            <a:srgbClr val="E2E9EE"/>
          </a:solidFill>
          <a:ln>
            <a:solidFill>
              <a:srgbClr val="5F4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buClr>
                <a:srgbClr val="000000"/>
              </a:buClr>
            </a:pPr>
            <a:r>
              <a:rPr lang="en-GB" sz="938" i="1" kern="0" dirty="0">
                <a:solidFill>
                  <a:srgbClr val="000000"/>
                </a:solidFill>
                <a:latin typeface="Arial"/>
                <a:sym typeface="Arial"/>
              </a:rPr>
              <a:t>Compared with 33 % in 2019</a:t>
            </a:r>
            <a:endParaRPr lang="en-US" sz="938" i="1" kern="0" dirty="0">
              <a:solidFill>
                <a:srgbClr val="000000"/>
              </a:solidFill>
              <a:latin typeface="Arial"/>
              <a:sym typeface="Arial"/>
            </a:endParaRPr>
          </a:p>
        </p:txBody>
      </p:sp>
      <p:graphicFrame>
        <p:nvGraphicFramePr>
          <p:cNvPr id="122" name="Chart 121">
            <a:extLst>
              <a:ext uri="{FF2B5EF4-FFF2-40B4-BE49-F238E27FC236}">
                <a16:creationId xmlns:a16="http://schemas.microsoft.com/office/drawing/2014/main" id="{EC320490-EDDB-4183-9914-F6B02FDDEBFB}"/>
              </a:ext>
            </a:extLst>
          </p:cNvPr>
          <p:cNvGraphicFramePr/>
          <p:nvPr>
            <p:custDataLst>
              <p:tags r:id="rId13"/>
            </p:custDataLst>
            <p:extLst>
              <p:ext uri="{D42A27DB-BD31-4B8C-83A1-F6EECF244321}">
                <p14:modId xmlns:p14="http://schemas.microsoft.com/office/powerpoint/2010/main" val="2703199053"/>
              </p:ext>
            </p:extLst>
          </p:nvPr>
        </p:nvGraphicFramePr>
        <p:xfrm>
          <a:off x="7342188" y="2484438"/>
          <a:ext cx="3821112" cy="3821112"/>
        </p:xfrm>
        <a:graphic>
          <a:graphicData uri="http://schemas.openxmlformats.org/drawingml/2006/chart">
            <c:chart xmlns:c="http://schemas.openxmlformats.org/drawingml/2006/chart" xmlns:r="http://schemas.openxmlformats.org/officeDocument/2006/relationships" r:id="rId29"/>
          </a:graphicData>
        </a:graphic>
      </p:graphicFrame>
      <p:sp>
        <p:nvSpPr>
          <p:cNvPr id="113" name="Rectangle 112">
            <a:extLst>
              <a:ext uri="{FF2B5EF4-FFF2-40B4-BE49-F238E27FC236}">
                <a16:creationId xmlns:a16="http://schemas.microsoft.com/office/drawing/2014/main" id="{AA3C9064-6D8C-4F0E-AF07-E5741600195F}"/>
              </a:ext>
            </a:extLst>
          </p:cNvPr>
          <p:cNvSpPr/>
          <p:nvPr>
            <p:custDataLst>
              <p:tags r:id="rId14"/>
            </p:custDataLst>
          </p:nvPr>
        </p:nvSpPr>
        <p:spPr bwMode="gray">
          <a:xfrm>
            <a:off x="10213974" y="3317875"/>
            <a:ext cx="533400" cy="247650"/>
          </a:xfrm>
          <a:prstGeom prst="rect">
            <a:avLst/>
          </a:prstGeom>
          <a:solidFill>
            <a:srgbClr val="5F4966"/>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8100" tIns="0" rIns="38100" bIns="0" numCol="1" spcCol="0" rtlCol="0" anchor="ctr" anchorCtr="0">
            <a:noAutofit/>
          </a:bodyPr>
          <a:lstStyle/>
          <a:p>
            <a:pPr algn="ctr">
              <a:lnSpc>
                <a:spcPct val="90000"/>
              </a:lnSpc>
              <a:spcBef>
                <a:spcPct val="0"/>
              </a:spcBef>
              <a:spcAft>
                <a:spcPct val="0"/>
              </a:spcAft>
            </a:pPr>
            <a:fld id="{1D83251D-4210-49A1-856C-5EEA612C28EF}" type="datetime'2''''''3''%'''''''''''''''''''''">
              <a:rPr lang="en-US" altLang="en-US" smtClean="0">
                <a:solidFill>
                  <a:schemeClr val="bg1"/>
                </a:solidFill>
              </a:rPr>
              <a:pPr/>
              <a:t>23%</a:t>
            </a:fld>
            <a:endParaRPr lang="en-US">
              <a:solidFill>
                <a:schemeClr val="bg1"/>
              </a:solidFill>
              <a:sym typeface="+mn-lt"/>
            </a:endParaRPr>
          </a:p>
        </p:txBody>
      </p:sp>
      <p:sp>
        <p:nvSpPr>
          <p:cNvPr id="110" name="Rectangle 109">
            <a:extLst>
              <a:ext uri="{FF2B5EF4-FFF2-40B4-BE49-F238E27FC236}">
                <a16:creationId xmlns:a16="http://schemas.microsoft.com/office/drawing/2014/main" id="{BA731565-6A5F-4140-A0F6-1CAB61F4B4EB}"/>
              </a:ext>
            </a:extLst>
          </p:cNvPr>
          <p:cNvSpPr/>
          <p:nvPr>
            <p:custDataLst>
              <p:tags r:id="rId15"/>
            </p:custDataLst>
          </p:nvPr>
        </p:nvSpPr>
        <p:spPr bwMode="auto">
          <a:xfrm>
            <a:off x="9317038" y="2292350"/>
            <a:ext cx="1851025" cy="24447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fld id="{20517CCE-A656-429E-8711-31CFE80B135A}" type="datetime'''''''''''''G''''en''''d''''''er''-''''r''es''''p''o''n''sive'">
              <a:rPr lang="en-US" altLang="en-US" sz="1600" b="1" smtClean="0">
                <a:solidFill>
                  <a:schemeClr val="tx1"/>
                </a:solidFill>
              </a:rPr>
              <a:pPr/>
              <a:t>Gender-responsive</a:t>
            </a:fld>
            <a:endParaRPr lang="en-US" sz="1600" b="1">
              <a:solidFill>
                <a:schemeClr val="tx1"/>
              </a:solidFill>
              <a:sym typeface="+mn-lt"/>
            </a:endParaRPr>
          </a:p>
        </p:txBody>
      </p:sp>
      <p:sp>
        <p:nvSpPr>
          <p:cNvPr id="112" name="Rectangle 111">
            <a:extLst>
              <a:ext uri="{FF2B5EF4-FFF2-40B4-BE49-F238E27FC236}">
                <a16:creationId xmlns:a16="http://schemas.microsoft.com/office/drawing/2014/main" id="{2E41A2CE-57B3-4798-8F0F-23AD5CF92E98}"/>
              </a:ext>
            </a:extLst>
          </p:cNvPr>
          <p:cNvSpPr/>
          <p:nvPr>
            <p:custDataLst>
              <p:tags r:id="rId16"/>
            </p:custDataLst>
          </p:nvPr>
        </p:nvSpPr>
        <p:spPr bwMode="auto">
          <a:xfrm>
            <a:off x="10752138" y="2800350"/>
            <a:ext cx="836613" cy="48895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fld id="{94F8E9E3-04A9-4286-BD79-D80A77F1D822}" type="datetime'S''''''''''''u''''pp''li''''e''''r&#10;div''e''r''''s''''ity'''''">
              <a:rPr lang="en-US" altLang="en-US" sz="1600" b="1" smtClean="0">
                <a:solidFill>
                  <a:schemeClr val="tx1"/>
                </a:solidFill>
              </a:rPr>
              <a:pPr/>
              <a:t>Supplier
diversity</a:t>
            </a:fld>
            <a:endParaRPr lang="en-US" sz="1600" b="1">
              <a:solidFill>
                <a:schemeClr val="tx1"/>
              </a:solidFill>
              <a:sym typeface="+mn-lt"/>
            </a:endParaRPr>
          </a:p>
        </p:txBody>
      </p:sp>
      <p:sp>
        <p:nvSpPr>
          <p:cNvPr id="114" name="Rectangle 113">
            <a:extLst>
              <a:ext uri="{FF2B5EF4-FFF2-40B4-BE49-F238E27FC236}">
                <a16:creationId xmlns:a16="http://schemas.microsoft.com/office/drawing/2014/main" id="{3997336F-5A6A-4E59-BE50-7A879CE86F18}"/>
              </a:ext>
            </a:extLst>
          </p:cNvPr>
          <p:cNvSpPr/>
          <p:nvPr>
            <p:custDataLst>
              <p:tags r:id="rId17"/>
            </p:custDataLst>
          </p:nvPr>
        </p:nvSpPr>
        <p:spPr bwMode="gray">
          <a:xfrm>
            <a:off x="10153649" y="5300663"/>
            <a:ext cx="533400" cy="247650"/>
          </a:xfrm>
          <a:prstGeom prst="rect">
            <a:avLst/>
          </a:prstGeom>
          <a:solidFill>
            <a:srgbClr val="5F4966"/>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8100" tIns="0" rIns="38100" bIns="0" numCol="1" spcCol="0" rtlCol="0" anchor="ctr" anchorCtr="0">
            <a:noAutofit/>
          </a:bodyPr>
          <a:lstStyle/>
          <a:p>
            <a:pPr algn="ctr">
              <a:lnSpc>
                <a:spcPct val="90000"/>
              </a:lnSpc>
              <a:spcBef>
                <a:spcPct val="0"/>
              </a:spcBef>
              <a:spcAft>
                <a:spcPct val="0"/>
              </a:spcAft>
            </a:pPr>
            <a:fld id="{16611F3D-3FF6-4225-BE99-9638C42BDD09}" type="datetime'''''''''''''''''''''''''2''''''''1%'''''''''''''''''''''''">
              <a:rPr lang="en-US" altLang="en-US" smtClean="0">
                <a:solidFill>
                  <a:schemeClr val="bg1"/>
                </a:solidFill>
              </a:rPr>
              <a:pPr/>
              <a:t>21%</a:t>
            </a:fld>
            <a:endParaRPr lang="en-US">
              <a:solidFill>
                <a:schemeClr val="bg1"/>
              </a:solidFill>
              <a:sym typeface="+mn-lt"/>
            </a:endParaRPr>
          </a:p>
        </p:txBody>
      </p:sp>
      <p:sp>
        <p:nvSpPr>
          <p:cNvPr id="111" name="Rectangle 110">
            <a:extLst>
              <a:ext uri="{FF2B5EF4-FFF2-40B4-BE49-F238E27FC236}">
                <a16:creationId xmlns:a16="http://schemas.microsoft.com/office/drawing/2014/main" id="{6D3035DB-9C3A-49CC-B4BD-D1A15E56AC63}"/>
              </a:ext>
            </a:extLst>
          </p:cNvPr>
          <p:cNvSpPr/>
          <p:nvPr>
            <p:custDataLst>
              <p:tags r:id="rId18"/>
            </p:custDataLst>
          </p:nvPr>
        </p:nvSpPr>
        <p:spPr bwMode="auto">
          <a:xfrm>
            <a:off x="10663238" y="5614988"/>
            <a:ext cx="461963" cy="24447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fld id="{5E8751CF-443B-4251-BFDB-D116562F5622}" type="datetime'''''''''''''''''''''B''''''o''''''''''''th'''''''''''''''''''">
              <a:rPr lang="en-US" altLang="en-US" sz="1600" b="1" smtClean="0">
                <a:solidFill>
                  <a:schemeClr val="tx1"/>
                </a:solidFill>
              </a:rPr>
              <a:pPr/>
              <a:t>Both</a:t>
            </a:fld>
            <a:endParaRPr lang="en-US" sz="1600" b="1">
              <a:solidFill>
                <a:schemeClr val="tx1"/>
              </a:solidFill>
              <a:sym typeface="+mn-lt"/>
            </a:endParaRPr>
          </a:p>
        </p:txBody>
      </p:sp>
      <p:graphicFrame>
        <p:nvGraphicFramePr>
          <p:cNvPr id="123" name="Chart 122">
            <a:extLst>
              <a:ext uri="{FF2B5EF4-FFF2-40B4-BE49-F238E27FC236}">
                <a16:creationId xmlns:a16="http://schemas.microsoft.com/office/drawing/2014/main" id="{B8C3ACE2-E8BB-43B3-BE14-FC7C6B4EEE64}"/>
              </a:ext>
            </a:extLst>
          </p:cNvPr>
          <p:cNvGraphicFramePr/>
          <p:nvPr>
            <p:custDataLst>
              <p:tags r:id="rId19"/>
            </p:custDataLst>
            <p:extLst>
              <p:ext uri="{D42A27DB-BD31-4B8C-83A1-F6EECF244321}">
                <p14:modId xmlns:p14="http://schemas.microsoft.com/office/powerpoint/2010/main" val="3864780342"/>
              </p:ext>
            </p:extLst>
          </p:nvPr>
        </p:nvGraphicFramePr>
        <p:xfrm>
          <a:off x="7743825" y="2933700"/>
          <a:ext cx="2935288" cy="2919413"/>
        </p:xfrm>
        <a:graphic>
          <a:graphicData uri="http://schemas.openxmlformats.org/drawingml/2006/chart">
            <c:chart xmlns:c="http://schemas.openxmlformats.org/drawingml/2006/chart" xmlns:r="http://schemas.openxmlformats.org/officeDocument/2006/relationships" r:id="rId30"/>
          </a:graphicData>
        </a:graphic>
      </p:graphicFrame>
      <p:sp>
        <p:nvSpPr>
          <p:cNvPr id="116" name="Rectangle 115">
            <a:extLst>
              <a:ext uri="{FF2B5EF4-FFF2-40B4-BE49-F238E27FC236}">
                <a16:creationId xmlns:a16="http://schemas.microsoft.com/office/drawing/2014/main" id="{DE155BEB-AA8A-475A-BFC7-8D83BDEC949D}"/>
              </a:ext>
            </a:extLst>
          </p:cNvPr>
          <p:cNvSpPr/>
          <p:nvPr>
            <p:custDataLst>
              <p:tags r:id="rId20"/>
            </p:custDataLst>
          </p:nvPr>
        </p:nvSpPr>
        <p:spPr bwMode="auto">
          <a:xfrm>
            <a:off x="8007350" y="5775325"/>
            <a:ext cx="933450" cy="24447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r">
              <a:spcBef>
                <a:spcPct val="0"/>
              </a:spcBef>
              <a:spcAft>
                <a:spcPct val="0"/>
              </a:spcAft>
            </a:pPr>
            <a:fld id="{8A4252B5-2EA6-4839-9E77-D1A1E1B91CD0}" type="datetime'''''''''''''''I''''n''''te''n''''''''d'''''''''' t''o'''''">
              <a:rPr lang="en-US" altLang="en-US" sz="1600" b="1" smtClean="0">
                <a:solidFill>
                  <a:schemeClr val="tx1"/>
                </a:solidFill>
              </a:rPr>
              <a:pPr/>
              <a:t>Intend to</a:t>
            </a:fld>
            <a:r>
              <a:rPr lang="en-US" altLang="en-US" sz="1600" b="1" baseline="30000">
                <a:solidFill>
                  <a:schemeClr val="tx1"/>
                </a:solidFill>
              </a:rPr>
              <a:t>1</a:t>
            </a:r>
            <a:endParaRPr lang="en-US" sz="1600" b="1" baseline="30000">
              <a:solidFill>
                <a:schemeClr val="tx1"/>
              </a:solidFill>
              <a:sym typeface="+mn-lt"/>
            </a:endParaRPr>
          </a:p>
        </p:txBody>
      </p:sp>
      <p:pic>
        <p:nvPicPr>
          <p:cNvPr id="117" name="Picture 41" descr="https://static.thenounproject.com/png/51630-200.png">
            <a:extLst>
              <a:ext uri="{FF2B5EF4-FFF2-40B4-BE49-F238E27FC236}">
                <a16:creationId xmlns:a16="http://schemas.microsoft.com/office/drawing/2014/main" id="{CBA1D9C8-DB5D-48FE-B1DE-9F642092281C}"/>
              </a:ext>
            </a:extLst>
          </p:cNvPr>
          <p:cNvPicPr>
            <a:picLocks noChangeAspect="1" noChangeArrowheads="1"/>
          </p:cNvPicPr>
          <p:nvPr/>
        </p:nvPicPr>
        <p:blipFill>
          <a:blip r:embed="rId27">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02650" y="3681413"/>
            <a:ext cx="1423988" cy="1423988"/>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a:extLst>
              <a:ext uri="{FF2B5EF4-FFF2-40B4-BE49-F238E27FC236}">
                <a16:creationId xmlns:a16="http://schemas.microsoft.com/office/drawing/2014/main" id="{75654FF8-6520-44F6-9184-E2268359EA4C}"/>
              </a:ext>
            </a:extLst>
          </p:cNvPr>
          <p:cNvSpPr txBox="1"/>
          <p:nvPr/>
        </p:nvSpPr>
        <p:spPr>
          <a:xfrm>
            <a:off x="9720263" y="3440112"/>
            <a:ext cx="412750" cy="222250"/>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spAutoFit/>
          </a:bodyPr>
          <a:lstStyle/>
          <a:p>
            <a:pPr>
              <a:lnSpc>
                <a:spcPct val="90000"/>
              </a:lnSpc>
              <a:spcBef>
                <a:spcPct val="0"/>
              </a:spcBef>
              <a:spcAft>
                <a:spcPct val="0"/>
              </a:spcAft>
            </a:pPr>
            <a:r>
              <a:rPr lang="en-GB" sz="1600" b="1">
                <a:solidFill>
                  <a:schemeClr val="bg1"/>
                </a:solidFill>
                <a:latin typeface="Arial" panose="020B0604020202020204" pitchFamily="34" charset="0"/>
                <a:cs typeface="Arial" panose="020B0604020202020204" pitchFamily="34" charset="0"/>
              </a:rPr>
              <a:t>Yes</a:t>
            </a:r>
          </a:p>
        </p:txBody>
      </p:sp>
      <p:sp>
        <p:nvSpPr>
          <p:cNvPr id="119" name="TextBox 118">
            <a:extLst>
              <a:ext uri="{FF2B5EF4-FFF2-40B4-BE49-F238E27FC236}">
                <a16:creationId xmlns:a16="http://schemas.microsoft.com/office/drawing/2014/main" id="{CABFD2FE-608A-4B81-8020-00E36A6DE213}"/>
              </a:ext>
            </a:extLst>
          </p:cNvPr>
          <p:cNvSpPr txBox="1"/>
          <p:nvPr/>
        </p:nvSpPr>
        <p:spPr>
          <a:xfrm>
            <a:off x="7150100" y="3267076"/>
            <a:ext cx="1316038" cy="442913"/>
          </a:xfrm>
          <a:prstGeom prst="rect">
            <a:avLst/>
          </a:prstGeom>
          <a:noFill/>
          <a:extLst>
            <a:ext uri="{909E8E84-426E-40DD-AFC4-6F175D3DCCD1}">
              <a14:hiddenFill xmlns:a14="http://schemas.microsoft.com/office/drawing/2010/main">
                <a:solidFill>
                  <a:srgbClr val="A5FFFF"/>
                </a:solidFill>
              </a14:hiddenFill>
            </a:ext>
          </a:extLst>
        </p:spPr>
        <p:txBody>
          <a:bodyPr vert="horz" wrap="square" lIns="0" tIns="0" rIns="0" bIns="0" rtlCol="0">
            <a:spAutoFit/>
          </a:bodyPr>
          <a:lstStyle/>
          <a:p>
            <a:pPr>
              <a:lnSpc>
                <a:spcPct val="90000"/>
              </a:lnSpc>
              <a:spcBef>
                <a:spcPct val="0"/>
              </a:spcBef>
              <a:spcAft>
                <a:spcPct val="0"/>
              </a:spcAft>
            </a:pPr>
            <a:r>
              <a:rPr lang="en-GB" sz="1600" b="1">
                <a:solidFill>
                  <a:schemeClr val="tx1"/>
                </a:solidFill>
                <a:latin typeface="Arial" panose="020B0604020202020204" pitchFamily="34" charset="0"/>
                <a:cs typeface="Arial" panose="020B0604020202020204" pitchFamily="34" charset="0"/>
              </a:rPr>
              <a:t>No</a:t>
            </a:r>
            <a:r>
              <a:rPr lang="pl-PL" sz="1600" b="1">
                <a:solidFill>
                  <a:schemeClr val="tx1"/>
                </a:solidFill>
                <a:latin typeface="Arial" panose="020B0604020202020204" pitchFamily="34" charset="0"/>
                <a:cs typeface="Arial" panose="020B0604020202020204" pitchFamily="34" charset="0"/>
              </a:rPr>
              <a:t>/</a:t>
            </a:r>
            <a:r>
              <a:rPr lang="en-GB" sz="1600" b="1">
                <a:solidFill>
                  <a:schemeClr val="tx1"/>
                </a:solidFill>
                <a:latin typeface="Arial" panose="020B0604020202020204" pitchFamily="34" charset="0"/>
                <a:cs typeface="Arial" panose="020B0604020202020204" pitchFamily="34" charset="0"/>
              </a:rPr>
              <a:t> </a:t>
            </a:r>
            <a:r>
              <a:rPr lang="pl-PL" sz="1600" b="1">
                <a:solidFill>
                  <a:schemeClr val="tx1"/>
                </a:solidFill>
                <a:latin typeface="Arial" panose="020B0604020202020204" pitchFamily="34" charset="0"/>
                <a:cs typeface="Arial" panose="020B0604020202020204" pitchFamily="34" charset="0"/>
              </a:rPr>
              <a:t>Don’t </a:t>
            </a:r>
            <a:endParaRPr lang="en-GB" sz="1600" b="1">
              <a:solidFill>
                <a:schemeClr val="tx1"/>
              </a:solidFill>
              <a:latin typeface="Arial" panose="020B0604020202020204" pitchFamily="34" charset="0"/>
              <a:cs typeface="Arial" panose="020B0604020202020204" pitchFamily="34" charset="0"/>
            </a:endParaRPr>
          </a:p>
          <a:p>
            <a:pPr>
              <a:lnSpc>
                <a:spcPct val="90000"/>
              </a:lnSpc>
              <a:spcBef>
                <a:spcPct val="0"/>
              </a:spcBef>
              <a:spcAft>
                <a:spcPct val="0"/>
              </a:spcAft>
            </a:pPr>
            <a:r>
              <a:rPr lang="pl-PL" sz="1600" b="1">
                <a:solidFill>
                  <a:schemeClr val="tx1"/>
                </a:solidFill>
                <a:latin typeface="Arial" panose="020B0604020202020204" pitchFamily="34" charset="0"/>
                <a:cs typeface="Arial" panose="020B0604020202020204" pitchFamily="34" charset="0"/>
              </a:rPr>
              <a:t>know</a:t>
            </a:r>
            <a:endParaRPr lang="en-GB" sz="1600" b="1">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F977318-EC61-4929-94A3-5B42A9E0198F}"/>
              </a:ext>
            </a:extLst>
          </p:cNvPr>
          <p:cNvSpPr/>
          <p:nvPr/>
        </p:nvSpPr>
        <p:spPr>
          <a:xfrm>
            <a:off x="6970714" y="1820863"/>
            <a:ext cx="4917572" cy="472431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43FD467-15B1-437D-8922-079508F933F2}"/>
              </a:ext>
            </a:extLst>
          </p:cNvPr>
          <p:cNvSpPr txBox="1"/>
          <p:nvPr/>
        </p:nvSpPr>
        <p:spPr>
          <a:xfrm>
            <a:off x="4586038" y="4954588"/>
            <a:ext cx="3073397" cy="1569660"/>
          </a:xfrm>
          <a:prstGeom prst="rect">
            <a:avLst/>
          </a:prstGeom>
          <a:noFill/>
        </p:spPr>
        <p:txBody>
          <a:bodyPr wrap="square" rtlCol="0">
            <a:spAutoFit/>
          </a:bodyPr>
          <a:lstStyle/>
          <a:p>
            <a:pPr algn="ctr"/>
            <a:r>
              <a:rPr lang="en-GB" i="1" dirty="0"/>
              <a:t>Increase of </a:t>
            </a:r>
            <a:r>
              <a:rPr lang="en-GB" sz="2400" i="1" dirty="0">
                <a:solidFill>
                  <a:srgbClr val="00B050"/>
                </a:solidFill>
              </a:rPr>
              <a:t>9%</a:t>
            </a:r>
            <a:r>
              <a:rPr lang="en-GB" i="1" dirty="0"/>
              <a:t> pts since 2019, </a:t>
            </a:r>
            <a:r>
              <a:rPr lang="en-GB" i="1"/>
              <a:t>but program </a:t>
            </a:r>
            <a:r>
              <a:rPr lang="en-GB" i="1" dirty="0"/>
              <a:t>implementation is still lagging behind the broader population by 5%</a:t>
            </a:r>
          </a:p>
        </p:txBody>
      </p:sp>
      <p:sp>
        <p:nvSpPr>
          <p:cNvPr id="37" name="AtkComment14/06/2021">
            <a:extLst>
              <a:ext uri="{FF2B5EF4-FFF2-40B4-BE49-F238E27FC236}">
                <a16:creationId xmlns:a16="http://schemas.microsoft.com/office/drawing/2014/main" id="{8CF07E5F-CCD2-43E1-AFAE-76661F35AC7A}"/>
              </a:ext>
            </a:extLst>
          </p:cNvPr>
          <p:cNvSpPr/>
          <p:nvPr/>
        </p:nvSpPr>
        <p:spPr>
          <a:xfrm>
            <a:off x="-1049155" y="0"/>
            <a:ext cx="948089" cy="446935"/>
          </a:xfrm>
          <a:prstGeom prst="roundRect">
            <a:avLst>
              <a:gd name="adj" fmla="val 10000"/>
            </a:avLst>
          </a:prstGeom>
          <a:solidFill>
            <a:srgbClr val="FFE000">
              <a:alpha val="95000"/>
            </a:srgbClr>
          </a:solidFill>
          <a:ln w="31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spAutoFit/>
          </a:bodyPr>
          <a:lstStyle/>
          <a:p>
            <a:pPr>
              <a:lnSpc>
                <a:spcPct val="90000"/>
              </a:lnSpc>
            </a:pPr>
            <a:r>
              <a:rPr lang="en-GB" sz="1000" dirty="0">
                <a:solidFill>
                  <a:srgbClr val="000000"/>
                </a:solidFill>
                <a:latin typeface="Arial" panose="020B0604020202020204" pitchFamily="34" charset="0"/>
              </a:rPr>
              <a:t>rgough01:</a:t>
            </a:r>
          </a:p>
          <a:p>
            <a:pPr>
              <a:lnSpc>
                <a:spcPct val="90000"/>
              </a:lnSpc>
            </a:pPr>
            <a:r>
              <a:rPr lang="en-GB" sz="1000" dirty="0">
                <a:solidFill>
                  <a:srgbClr val="000000"/>
                </a:solidFill>
                <a:latin typeface="Arial" panose="020B0604020202020204" pitchFamily="34" charset="0"/>
              </a:rPr>
              <a:t>Becky</a:t>
            </a:r>
          </a:p>
        </p:txBody>
      </p:sp>
    </p:spTree>
    <p:extLst>
      <p:ext uri="{BB962C8B-B14F-4D97-AF65-F5344CB8AC3E}">
        <p14:creationId xmlns:p14="http://schemas.microsoft.com/office/powerpoint/2010/main" val="1034141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4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IiLMd.YZaijaM7eW6mq3G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B1GUx6f6DzZOgGZEZwvrI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pXGhJWGs_N7DbLtNPNsA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pMWonrx_HuDI8DjED47s8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ganPYvZvW3ekf0KMsaBa2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S9N95.4ZpzX2MCna.7ikY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defwX1Oe6Yyx1afNtcYFO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Y410RTlO4CoPKw3r.jdul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7ZzOSnSIBA22fye2Ei_Kf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30C0hQE7ZOhjSaC8_JAxp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7k.IeHHJdEUf.mT3ZX0B3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w1ADWts5KLmHUCd3Bq04r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z1ky8Sm6KD9q33MSYgbJ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54UkjhqAR0UMNKoO4JuaU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RJ6TAtk1bnquTORKhFEei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A5Zq8xr3Jdh12ICjynau7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2_.gZgYiFiQ1_V40ngRNt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T5H2ZqVVCx.HTdXUUaAua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irgY60nZT14Ms8eTR.3Qk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EFpOzxaLWEBs1ESd0Jgfm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7aVaFy1xKVGMXm18rdKFc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Lh5ieB3LLvD8aHCM596NK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fOd2TaZLg6sXPLOcx1IRY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cQGB2vGr24k0BAM060zli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WQ8uJttNU37Efexei.AaM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SOCr466pHBHcO.68w.H19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6m.sBycIMzxFIIZGRYeYz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5jl0FMIiyy5Z8FT5Fpit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9QNiEDLFkV96MRDKqsEd7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tvX.lh_GhQOaH2JgYloBs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DgzYdhJpvZdHZ48M9CuP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0f0MXE7tMc.5.ZaXDDgbf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EEDpWka8VcBmwhco3v4Va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rZYqSIXchUfqIrw8tcohZ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u4ZGCbzuBvzVt1ycVxAf2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irgY60nZT14Ms8eTR.3Qk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7PwffBWgINxCfCzYEzoLY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6Aa2kUXRCAVH0XiUhSwDE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Gy4sH3LH4EnUdU40Tjcc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rSw7PktgTqyz_Sun_8rJf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znxEr7GNWagpUco4IxeHq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7P74R93TeVCG1J1vkHDgy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zuFgdf56XWNYn8VcvFxnV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Nnqi._kS3Tzec0eOiW.N4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CUyDOxtoFcR2l0Thl7M6S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dI8U54eS5CuRImKo73.D1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4TYbflxJDEFR96qj.913T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yakLR7PTrsLqOYFY3RnWA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PiZX4AKP217I2s7wCcccj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ob2ylmpwweWKpGv7ZVcN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i.HedCkCYlgqjSuLQiBR_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ROpfEyKUNeKHYekO2mz5t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OTkSvcGDaHUlTeaV6vQzq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qD8DBb_EI8PhYXIHKOMm9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QEKN2vts90Y0uSp0ul6gs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2j.1qjj25FUaGpgxvesow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rOUdQV__mSSm54pKIotC6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wwuccmMddTs25V12.wmsz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iD5mUNLXsfoz4h2fm.gxA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IGT5y416ZP5nwpoT9SNoD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M_t0iei5jAl6DfInpUyGI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V7lZisDnA8AGvi7hUem3V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YXAs5h1ghY16jRiUlJT2T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GwGe4ScbWA6NiV4odpT0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oEEEo0Titvyc_MJUXYxWx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IaYh52iO2odlzjrdjofBP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Xc3qRdMN0wPA96LaDpiMx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AA7TZUOAkapTs.qErvaaZ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FinLGPcsPdphoFA1rQks4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Ce8o7vPF1R.CCbqHJsW8a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ST1KVhTsAF_7bJqASvxnk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R5ObLZeVM48s5r571F1D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9AlzxovxpV4Bv9Hsq993L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Wp1Go4M3SeTGiyi4gKr1J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cVFD8nFFthLmv7P2aJvYp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Q6CxumaDBpt5JXo3gbvvG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XJplqQGIBMqklXUOsC.qj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FvdPw51nyxi7GgvKgj5ZI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siOOKm8D6x8w6GJK1bmU3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eCsiAWTozLuAp6Ecilg1O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3TlVNky8vJb5kyoDUhKQe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TIa07bJbonh8okxv.hKde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q6arQYb5Sx4ykaGQbaO9O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abZxxyMtR8kH0mVVuXSj.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irgY60nZT14Ms8eTR.3Qk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uVFQzmqpoBIlmbrTm2YLy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VJha17sdLjjcyd5nZsjIk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QiSmE_AR7hpi.eyZn5oM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IrKqs0lDKYL6HCwzYjgVM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BxaITYaWBr8RImNd_twa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Gqbs7O_k2YpUcbR2uIYm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W7QJIbTrg99Cu_FLq7Spi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el74NzJOY1SP969Lp1pd.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M5MjBWZ_sFT5p4ElKkVUt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AeSwRDw76yjjFKbQvPljG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nQnpPSHjY.0X8MUYFhpKD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fLbXhYCd3LvGRpYilITbI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XTI8606qxZGW4YVv7Bsyt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7I4vzmSCityxqN0i8zKFD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kI4DkLSq4nMPBry7sbzPx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RrMPqj8hzWMXdJx9gHB4W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TzC14WX7UZAy0zGsryVW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7JT.QOgyeJNf.h0YE66Hr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xSfScSHtTjwqjGX7KvCM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ZWZRxNLtusT3d_5u10wpc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8STcBKW0nA4IHa.J9qDU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3NN0DFkAX3UAIIXdq9xcM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CLcbLRIPHGW1HjbyPoOk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_xXZtIh0dqxs8UHLz17mB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jjN75mjNGp.LKTclg4ezO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Ec6sFhkG.1FNdiBjkrXA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SIAkKJL9zlJ0nZLNarG.t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csUYBqvZX3ak9.fooJhHs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sXaefZMGcOTgh7t4cQTkK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sMvUOeKrNHSCeN4CHIlZ2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XAZzfaGTFkD1O65p6eCJ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hhiXmftu3DM_.2q3_TNf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QmYi5H2t3BASdhINn8dp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rgY60nZT14Ms8eTR.3Qk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l3SnJZa9bR34G6n.MXDE6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gyG_cssIeSpsytMyHg9NE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Jh27.79qmzsdWQWdlAO92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QhR3Iq0kQgjoc0oNMigqf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Yt.4io.aTpaRGrje2nOx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4YJU6fcuPfkHGUix8r0N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zdhycdu591uJurwqplvih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r54IcsdrGUEDsKRRolH3c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CE28orHbegiRW76XbBEB3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2uj8P0BQ4rSOtj3hUbFTm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bQaeNY1a9zD.tz4JmAy.n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aBpZYWbNyB8bpDDlELjc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2q_S6kIFTZdcTNGHerf1i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n8B0TsTLuNFPDY2XHtuT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noTWvskYsrjYXgpmcG2nk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0Ck.5uhdDwhwC1Y9dyK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tZz69hUGrI5V_yPeIjb_d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QmYi5H2t3BASdhINn8dp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k3odPbd3M9wtmG4HJjFl5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6u_3D4dGhsihuEyw9QoJr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_qEb0LHfVHaQBvKY07Jrk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cHcJVTty9oq3waaq_sYO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5_kbfu8C_6w9y6Zig8J6i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vzLF2nM7YMS4Pu41qBQEo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WGkPFxLsf1j3.v7E1tZfD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8__EWH3SvRTSTbDhNpl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Z3F949o9oF3Z5tPffu9JQ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8FvThsjtDopFCcBq.Ju1z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cVRsu4Ofn.8iQswuHlekw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TYik2DtjuFx_TrYjTcHEx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FaFhAD_jtYNYT1PkxGa.H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Mq4QZxW.NJSJIKu6Qqs.x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NH4GT3GeaYsXxvRZ1.m8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n5cmmM0_tARVEgSse4Cu4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AGam0oRG1w4HqExn_mHKO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GSZ4kBvCayM9sw2l2rURR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TWBgK6LYD.Y4OBtMLioD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3hMl3UYNOw5zGkjddcR5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1X7LyYczHtbeev1W4BIIl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EaVIMMRfN95cuXcr57UaU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Zj.k4VwJuwV0YNboWf1p9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_PdschYNSbenndY29p1Lq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irgY60nZT14Ms8eTR.3Qk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WDgUDllJp.jAfgSyD2lx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yEX.zhlNr0l7xWARFCWli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aJ62F.YBVp9m6eHhQe3Yo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wanl3aKAXPaGGk4_ilkPfg"/>
</p:tagLst>
</file>

<file path=ppt/theme/theme1.xml><?xml version="1.0" encoding="utf-8"?>
<a:theme xmlns:a="http://schemas.openxmlformats.org/drawingml/2006/main" name="Kearney Report Template">
  <a:themeElements>
    <a:clrScheme name="Kearney">
      <a:dk1>
        <a:srgbClr val="1E1E1E"/>
      </a:dk1>
      <a:lt1>
        <a:srgbClr val="FFFFFF"/>
      </a:lt1>
      <a:dk2>
        <a:srgbClr val="7823DC"/>
      </a:dk2>
      <a:lt2>
        <a:srgbClr val="F5F5F5"/>
      </a:lt2>
      <a:accent1>
        <a:srgbClr val="D2D2D2"/>
      </a:accent1>
      <a:accent2>
        <a:srgbClr val="A5A5A5"/>
      </a:accent2>
      <a:accent3>
        <a:srgbClr val="787878"/>
      </a:accent3>
      <a:accent4>
        <a:srgbClr val="E6D2FA"/>
      </a:accent4>
      <a:accent5>
        <a:srgbClr val="C8A5F0"/>
      </a:accent5>
      <a:accent6>
        <a:srgbClr val="AF7DEB"/>
      </a:accent6>
      <a:hlink>
        <a:srgbClr val="1D1D1D"/>
      </a:hlink>
      <a:folHlink>
        <a:srgbClr val="1D1D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9" tIns="72009" rIns="72009" bIns="72009" rtlCol="0" anchor="t"/>
      <a:lstStyle>
        <a:defPPr algn="l">
          <a:lnSpc>
            <a:spcPct val="90000"/>
          </a:lnSpc>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90000"/>
          </a:lnSpc>
          <a:defRPr sz="1400" dirty="0" err="1" smtClean="0"/>
        </a:defPPr>
      </a:lstStyle>
    </a:txDef>
  </a:objectDefaults>
  <a:extraClrSchemeLst/>
  <a:extLst>
    <a:ext uri="{05A4C25C-085E-4340-85A3-A5531E510DB2}">
      <thm15:themeFamily xmlns:thm15="http://schemas.microsoft.com/office/thememl/2012/main" name="KEARNEY_Report_update_v20.potx" id="{0B0A0E83-C00B-493D-AD96-F919ECB545CA}" vid="{78770B28-1E61-450F-92E1-CFF6A6B44729}"/>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92F0561-1D17-4782-BDC3-49B6BE520723}">
  <we:reference id="wa200001766" version="1.5.0.0" store="en-US" storeType="OMEX"/>
  <we:alternateReferences>
    <we:reference id="wa200001766" version="1.5.0.0" store="wa200001766" storeType="OMEX"/>
  </we:alternateReferences>
  <we:properties>
    <we:property name="CantoAssets" value="&quot;[{\&quot;scheme\&quot;:\&quot;image\&quot;,\&quot;id\&quot;:\&quot;oj2o0onm4h24p1fim3qf87ro69\&quot;,\&quot;tenant\&quot;:\&quot;kearney.canto.com\&quot;,\&quot;time\&quot;:\&quot;20210511150323000\&quot;,\&quot;name\&quot;:\&quot;akuske01-IMG_5588.jpg\&quot;,\&quot;addedby\&quot;:\&quot;test\&quot;},{\&quot;scheme\&quot;:\&quot;image\&quot;,\&quot;id\&quot;:\&quot;fj2et019mt5vh3nkt3f85pst3a\&quot;,\&quot;tenant\&quot;:\&quot;kearney.canto.com\&quot;,\&quot;time\&quot;:\&quot;20210422143636000\&quot;,\&quot;name\&quot;:\&quot;rrinch01-iOS-IMG_2363_1618880510397.003174-SHARE.jpg\&quot;,\&quot;addedby\&quot;:\&quot;test\&quot;},{\&quot;scheme\&quot;:\&quot;image\&quot;,\&quot;id\&quot;:\&quot;d4ctb1u9rh1eh1s745188r5l72\&quot;,\&quot;tenant\&quot;:\&quot;kearney.canto.com\&quot;,\&quot;time\&quot;:\&quot;20200403104432000\&quot;,\&quot;name\&quot;:\&quot;awilli06-iOS-IMG_8203_1578556615556-APP.jpg\&quot;,\&quot;addedby\&quot;:\&quot;test\&quot;}]&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1385F6A45365439942AC171FF2A47F" ma:contentTypeVersion="11" ma:contentTypeDescription="Create a new document." ma:contentTypeScope="" ma:versionID="06ae5670502f59d71071173037594c8a">
  <xsd:schema xmlns:xsd="http://www.w3.org/2001/XMLSchema" xmlns:xs="http://www.w3.org/2001/XMLSchema" xmlns:p="http://schemas.microsoft.com/office/2006/metadata/properties" xmlns:ns2="df54c30d-0573-40c1-94b8-5b7859948365" xmlns:ns3="9869d931-b296-4ec3-92b4-72ab8ef15cc9" targetNamespace="http://schemas.microsoft.com/office/2006/metadata/properties" ma:root="true" ma:fieldsID="8d23ec92c7218ebf53ced69c91da9a29" ns2:_="" ns3:_="">
    <xsd:import namespace="df54c30d-0573-40c1-94b8-5b7859948365"/>
    <xsd:import namespace="9869d931-b296-4ec3-92b4-72ab8ef15c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4c30d-0573-40c1-94b8-5b78599483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69d931-b296-4ec3-92b4-72ab8ef15c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F2E5EA-2A40-4B44-957A-DC71D1B832D7}">
  <ds:schemaRefs>
    <ds:schemaRef ds:uri="http://schemas.microsoft.com/sharepoint/v3/contenttype/forms"/>
  </ds:schemaRefs>
</ds:datastoreItem>
</file>

<file path=customXml/itemProps2.xml><?xml version="1.0" encoding="utf-8"?>
<ds:datastoreItem xmlns:ds="http://schemas.openxmlformats.org/officeDocument/2006/customXml" ds:itemID="{963DC16F-0ECA-4357-AF81-A8381DCAFF4F}">
  <ds:schemaRefs>
    <ds:schemaRef ds:uri="http://purl.org/dc/terms/"/>
    <ds:schemaRef ds:uri="df54c30d-0573-40c1-94b8-5b7859948365"/>
    <ds:schemaRef ds:uri="http://schemas.microsoft.com/office/2006/documentManagement/types"/>
    <ds:schemaRef ds:uri="9869d931-b296-4ec3-92b4-72ab8ef15cc9"/>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FDB3195-C2D5-4145-9155-89B0731BF4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54c30d-0573-40c1-94b8-5b7859948365"/>
    <ds:schemaRef ds:uri="9869d931-b296-4ec3-92b4-72ab8ef15c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6422</TotalTime>
  <Words>4011</Words>
  <Application>Microsoft Office PowerPoint</Application>
  <PresentationFormat>Widescreen</PresentationFormat>
  <Paragraphs>592</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Kearney Report Template</vt:lpstr>
      <vt:lpstr>Office Theme</vt:lpstr>
      <vt:lpstr>1_Office Theme</vt:lpstr>
      <vt:lpstr>Women4Business </vt:lpstr>
      <vt:lpstr>We’re here to help with your supplier diversity programs</vt:lpstr>
      <vt:lpstr>We’ll spend about an hour on the following topics</vt:lpstr>
      <vt:lpstr>PowerPoint Presentation</vt:lpstr>
      <vt:lpstr>Kearney and P&amp;G are working with leading organisations across industries to accelerate economic empowerment and inclusion for women</vt:lpstr>
      <vt:lpstr>PowerPoint Presentation</vt:lpstr>
      <vt:lpstr>PowerPoint Presentation</vt:lpstr>
      <vt:lpstr>We run an annual survey to understand and track progress of supplier diversity programs…</vt:lpstr>
      <vt:lpstr>PowerPoint Presentation</vt:lpstr>
      <vt:lpstr>PowerPoint Presentation</vt:lpstr>
      <vt:lpstr>PowerPoint Presentation</vt:lpstr>
      <vt:lpstr>Discussion: Please use the comments box</vt:lpstr>
      <vt:lpstr>PowerPoint Presentation</vt:lpstr>
      <vt:lpstr>PowerPoint Presentation</vt:lpstr>
      <vt:lpstr>You want to understand more about implementation</vt:lpstr>
      <vt:lpstr>The new Kearney Inclusive Sourcing Journey Tool helps businesses develop a roadmap to improving diversity in their supply chain</vt:lpstr>
      <vt:lpstr>The ISJ benchmarks your practices against peers in 3 key areas….</vt:lpstr>
      <vt:lpstr>…to diagnose your current level of maturity for inclusive sourcing…</vt:lpstr>
      <vt:lpstr>…and makes recommendations on how you can take steps to improve your inclusive sourcing practices </vt:lpstr>
      <vt:lpstr>The ISJ is accessible via the Kearney website, and participation is free</vt:lpstr>
      <vt:lpstr>Engage with us ..</vt:lpstr>
      <vt:lpstr>Q &amp; A session</vt:lpstr>
      <vt:lpstr>Thank You  If you’d like to learn more, 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Becky</dc:creator>
  <cp:lastModifiedBy>Menassol, Herve</cp:lastModifiedBy>
  <cp:revision>40</cp:revision>
  <dcterms:created xsi:type="dcterms:W3CDTF">2020-07-30T10:22:40Z</dcterms:created>
  <dcterms:modified xsi:type="dcterms:W3CDTF">2021-06-15T15:09:09Z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0x0101000D1385F6A45365439942AC171FF2A47F</vt:lpwstr>
  </property>
</Properties>
</file>