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4" r:id="rId6"/>
    <p:sldMasterId id="2147483687" r:id="rId7"/>
  </p:sldMasterIdLst>
  <p:notesMasterIdLst>
    <p:notesMasterId r:id="rId38"/>
  </p:notesMasterIdLst>
  <p:sldIdLst>
    <p:sldId id="469" r:id="rId8"/>
    <p:sldId id="501" r:id="rId9"/>
    <p:sldId id="502" r:id="rId10"/>
    <p:sldId id="490" r:id="rId11"/>
    <p:sldId id="503" r:id="rId12"/>
    <p:sldId id="1543" r:id="rId13"/>
    <p:sldId id="457" r:id="rId14"/>
    <p:sldId id="500" r:id="rId15"/>
    <p:sldId id="2022" r:id="rId16"/>
    <p:sldId id="2025" r:id="rId17"/>
    <p:sldId id="2024" r:id="rId18"/>
    <p:sldId id="2023" r:id="rId19"/>
    <p:sldId id="463" r:id="rId20"/>
    <p:sldId id="2012" r:id="rId21"/>
    <p:sldId id="461" r:id="rId22"/>
    <p:sldId id="1953" r:id="rId23"/>
    <p:sldId id="462" r:id="rId24"/>
    <p:sldId id="380" r:id="rId25"/>
    <p:sldId id="1544" r:id="rId26"/>
    <p:sldId id="439" r:id="rId27"/>
    <p:sldId id="464" r:id="rId28"/>
    <p:sldId id="2016" r:id="rId29"/>
    <p:sldId id="2017" r:id="rId30"/>
    <p:sldId id="2005" r:id="rId31"/>
    <p:sldId id="1596" r:id="rId32"/>
    <p:sldId id="2018" r:id="rId33"/>
    <p:sldId id="2019" r:id="rId34"/>
    <p:sldId id="460" r:id="rId35"/>
    <p:sldId id="491" r:id="rId36"/>
    <p:sldId id="202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E0"/>
    <a:srgbClr val="003DA5"/>
    <a:srgbClr val="9ADBE8"/>
    <a:srgbClr val="FED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autoAdjust="0"/>
    <p:restoredTop sz="96327"/>
  </p:normalViewPr>
  <p:slideViewPr>
    <p:cSldViewPr snapToGrid="0">
      <p:cViewPr varScale="1">
        <p:scale>
          <a:sx n="55" d="100"/>
          <a:sy n="55" d="100"/>
        </p:scale>
        <p:origin x="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5110E-B925-9240-AE67-0852D8F8B0A5}"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4A9A4-36B0-BF45-9FD8-B24D62D18C98}" type="slidenum">
              <a:rPr lang="en-US" smtClean="0"/>
              <a:t>‹#›</a:t>
            </a:fld>
            <a:endParaRPr lang="en-US"/>
          </a:p>
        </p:txBody>
      </p:sp>
    </p:spTree>
    <p:extLst>
      <p:ext uri="{BB962C8B-B14F-4D97-AF65-F5344CB8AC3E}">
        <p14:creationId xmlns:p14="http://schemas.microsoft.com/office/powerpoint/2010/main" val="2374079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4A9A4-36B0-BF45-9FD8-B24D62D18C98}" type="slidenum">
              <a:rPr lang="en-US" smtClean="0"/>
              <a:t>1</a:t>
            </a:fld>
            <a:endParaRPr lang="en-US"/>
          </a:p>
        </p:txBody>
      </p:sp>
    </p:spTree>
    <p:extLst>
      <p:ext uri="{BB962C8B-B14F-4D97-AF65-F5344CB8AC3E}">
        <p14:creationId xmlns:p14="http://schemas.microsoft.com/office/powerpoint/2010/main" val="181009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8DDCF-27EA-7D42-83A6-3CACD038DF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3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Rosie</a:t>
            </a:r>
          </a:p>
          <a:p>
            <a:endParaRPr lang="en-GB"/>
          </a:p>
          <a:p>
            <a:r>
              <a:rPr lang="en-GB" sz="1200" kern="1200" err="1">
                <a:solidFill>
                  <a:schemeClr val="tx1"/>
                </a:solidFill>
                <a:effectLst/>
                <a:latin typeface="+mn-lt"/>
                <a:ea typeface="+mn-ea"/>
                <a:cs typeface="+mn-cs"/>
              </a:rPr>
              <a:t>Sedex</a:t>
            </a:r>
            <a:r>
              <a:rPr lang="en-GB" sz="1200" kern="1200">
                <a:solidFill>
                  <a:schemeClr val="tx1"/>
                </a:solidFill>
                <a:effectLst/>
                <a:latin typeface="+mn-lt"/>
                <a:ea typeface="+mn-ea"/>
                <a:cs typeface="+mn-cs"/>
              </a:rPr>
              <a:t> has a few areas where we can support companies in preventing and mitigating human rights risks. </a:t>
            </a:r>
          </a:p>
          <a:p>
            <a:r>
              <a:rPr lang="en-GB" sz="1200" kern="1200">
                <a:solidFill>
                  <a:schemeClr val="tx1"/>
                </a:solidFill>
                <a:effectLst/>
                <a:latin typeface="+mn-lt"/>
                <a:ea typeface="+mn-ea"/>
                <a:cs typeface="+mn-cs"/>
              </a:rPr>
              <a:t>If we start with the SAQ and MC Report. The SAQ is set up to ask questions about what systems sites have in place to manage their risks, and its sections correspond with different Management Systems such as policies and processes.</a:t>
            </a:r>
          </a:p>
          <a:p>
            <a:r>
              <a:rPr lang="en-GB" sz="1200" kern="1200">
                <a:solidFill>
                  <a:schemeClr val="tx1"/>
                </a:solidFill>
                <a:effectLst/>
                <a:latin typeface="+mn-lt"/>
                <a:ea typeface="+mn-ea"/>
                <a:cs typeface="+mn-cs"/>
              </a:rPr>
              <a:t>Radar takes the answers given by sites and gives them a score. These scores are then shown in the Management Controls Report. This report shows sites where their management systems are strong and where more work is needed. </a:t>
            </a:r>
          </a:p>
          <a:p>
            <a:r>
              <a:rPr lang="en-GB" sz="1200" kern="1200">
                <a:solidFill>
                  <a:schemeClr val="tx1"/>
                </a:solidFill>
                <a:effectLst/>
                <a:latin typeface="+mn-lt"/>
                <a:ea typeface="+mn-ea"/>
                <a:cs typeface="+mn-cs"/>
              </a:rPr>
              <a:t>To accompany this, we have the management controls guidance, the fours chapters on LS, H&amp;S, Environment and Business ethics. These chapters describe what a management system is and how to set them up.</a:t>
            </a:r>
          </a:p>
          <a:p>
            <a:r>
              <a:rPr lang="en-GB" sz="1200" kern="1200">
                <a:solidFill>
                  <a:schemeClr val="tx1"/>
                </a:solidFill>
                <a:effectLst/>
                <a:latin typeface="+mn-lt"/>
                <a:ea typeface="+mn-ea"/>
                <a:cs typeface="+mn-cs"/>
              </a:rPr>
              <a:t>Then we have guidance around how to resolve audit non-compliances. Audits can highlight where there are gaps in sites' management systems and raise when a system fails to meet the legal standard or ETI base code. As part of the corrective action plan, suppliers are told what they need to do to correct this system, and therefore prevent a harm from happening. For example, if an auditor finds that working hours at a site are not well documented and there are inconsistencies in the records. They can raise this as an NC and recommend how to keep more accurate records. This can help to ensure that working hours are properly monitored and reduce the risk that they become excessive. </a:t>
            </a:r>
          </a:p>
          <a:p>
            <a:r>
              <a:rPr lang="en-GB" sz="1200" kern="1200">
                <a:solidFill>
                  <a:schemeClr val="tx1"/>
                </a:solidFill>
                <a:effectLst/>
                <a:latin typeface="+mn-lt"/>
                <a:ea typeface="+mn-ea"/>
                <a:cs typeface="+mn-cs"/>
              </a:rPr>
              <a:t>In China, the team works to help prepare suppliers for audit. As with an actual audit, this can help suppliers see where there are gaps in their management systems. </a:t>
            </a:r>
          </a:p>
          <a:p>
            <a:r>
              <a:rPr lang="en-GB" sz="1200" kern="1200">
                <a:solidFill>
                  <a:schemeClr val="tx1"/>
                </a:solidFill>
                <a:effectLst/>
                <a:latin typeface="+mn-lt"/>
                <a:ea typeface="+mn-ea"/>
                <a:cs typeface="+mn-cs"/>
              </a:rPr>
              <a:t>We also have E-Learning, with resources on key topics labour standards topics, such as fire safety and chemical management, which can act as a guide to suppliers. </a:t>
            </a:r>
          </a:p>
          <a:p>
            <a:r>
              <a:rPr lang="en-GB" err="1"/>
              <a:t>sie</a:t>
            </a:r>
            <a:r>
              <a:rPr lang="en-GB"/>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8DDCF-27EA-7D42-83A6-3CACD038DF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32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4A9A4-36B0-BF45-9FD8-B24D62D18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467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workshop title suggest We come to you on How to Leverage Social Audits as a tool to monitor supply chain risk.  Which enables businesses to assess their sites and suppliers to understand working conditions in their supply chain.  It has been already a proven fact that A social audit is one of the best ways to understand the working conditions at a supplier site. An auditor physically attends the site – or workplace – of a business, enabling the auditor to assess the conditions on the ground. Here you can in this workshop learn more about, SMETA (SEDEX Members Ethical Trade Audit) 2 Pillar Audit which looks at Health and Safety and Labor Standards &amp;  4 Pillar Audit which Looks at Health and Safety, Labor Standards, Environment and Business Ethics which is a preferred Audit requirement of P&amp;G from their suppliers,  We shall also understand Sedex’s Responsible Sourcing Program and SMETA Methodology While SGS will be covering practicality of the Audit Process.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4A9A4-36B0-BF45-9FD8-B24D62D18C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63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like to extend warm welcome on behalf of the Global Supplier Citizen Team, </a:t>
            </a:r>
            <a:r>
              <a:rPr lang="en-US" sz="1200" kern="1200" dirty="0" err="1">
                <a:solidFill>
                  <a:schemeClr val="tx1"/>
                </a:solidFill>
                <a:effectLst/>
                <a:latin typeface="+mn-lt"/>
                <a:ea typeface="+mn-ea"/>
                <a:cs typeface="+mn-cs"/>
              </a:rPr>
              <a:t>Sedex</a:t>
            </a:r>
            <a:r>
              <a:rPr lang="en-US" sz="1200" kern="1200" dirty="0">
                <a:solidFill>
                  <a:schemeClr val="tx1"/>
                </a:solidFill>
                <a:effectLst/>
                <a:latin typeface="+mn-lt"/>
                <a:ea typeface="+mn-ea"/>
                <a:cs typeface="+mn-cs"/>
              </a:rPr>
              <a:t>, SGS,  All P&amp;G Buyers  and P&amp;G </a:t>
            </a:r>
            <a:r>
              <a:rPr lang="en-US" sz="1200" kern="1200" dirty="0" err="1">
                <a:solidFill>
                  <a:schemeClr val="tx1"/>
                </a:solidFill>
                <a:effectLst/>
                <a:latin typeface="+mn-lt"/>
                <a:ea typeface="+mn-ea"/>
                <a:cs typeface="+mn-cs"/>
              </a:rPr>
              <a:t>Spocs</a:t>
            </a:r>
            <a:r>
              <a:rPr lang="en-US" sz="1200" kern="1200" dirty="0">
                <a:solidFill>
                  <a:schemeClr val="tx1"/>
                </a:solidFill>
                <a:effectLst/>
                <a:latin typeface="+mn-lt"/>
                <a:ea typeface="+mn-ea"/>
                <a:cs typeface="+mn-cs"/>
              </a:rPr>
              <a:t> to all our supplier participants joined so far and still joining.  A very good day to all of you,  Hope you and your families are doing well and safe.</a:t>
            </a:r>
          </a:p>
          <a:p>
            <a:r>
              <a:rPr lang="en-US" sz="1200" kern="1200" dirty="0">
                <a:solidFill>
                  <a:schemeClr val="tx1"/>
                </a:solidFill>
                <a:effectLst/>
                <a:latin typeface="+mn-lt"/>
                <a:ea typeface="+mn-ea"/>
                <a:cs typeface="+mn-cs"/>
              </a:rPr>
              <a:t>As we start with Introductions. Let me introduce myself first.  My name is Sunita Roy Dias and am based in India-Mumbai.  Am accountable for the responsible sourcing – Social Audit space across the globe along with my team Nalini Bates, Alicia Carlisle and Saurav Kumar.  </a:t>
            </a:r>
          </a:p>
          <a:p>
            <a:r>
              <a:rPr lang="en-US" sz="1200" kern="1200" dirty="0">
                <a:solidFill>
                  <a:schemeClr val="tx1"/>
                </a:solidFill>
                <a:effectLst/>
                <a:latin typeface="+mn-lt"/>
                <a:ea typeface="+mn-ea"/>
                <a:cs typeface="+mn-cs"/>
              </a:rPr>
              <a:t>It gives me great pleasure to introduce Nalini Bates Our Senior Director Leader Global Supplier Citizenship. Nalini has provided us with Guided Steps on how to approach Social Audits Globally and would support us today in answering some of your most important questions with her valuable experience in this space along with the team and global partners in this session.  </a:t>
            </a:r>
            <a:r>
              <a:rPr lang="en-US" sz="1200" kern="1200" dirty="0">
                <a:solidFill>
                  <a:schemeClr val="tx1"/>
                </a:solidFill>
                <a:effectLst/>
                <a:latin typeface="+mn-lt"/>
                <a:ea typeface="+mn-ea"/>
                <a:cs typeface="+mn-cs"/>
                <a:sym typeface="Segoe UI Emoji" panose="020B0502040204020203" pitchFamily="34" charset="0"/>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have our Global representative from </a:t>
            </a:r>
            <a:r>
              <a:rPr lang="en-US" sz="1200" kern="1200" dirty="0" err="1">
                <a:solidFill>
                  <a:schemeClr val="tx1"/>
                </a:solidFill>
                <a:effectLst/>
                <a:latin typeface="+mn-lt"/>
                <a:ea typeface="+mn-ea"/>
                <a:cs typeface="+mn-cs"/>
              </a:rPr>
              <a:t>Sedex</a:t>
            </a:r>
            <a:r>
              <a:rPr lang="en-US" sz="1200" kern="1200" dirty="0">
                <a:solidFill>
                  <a:schemeClr val="tx1"/>
                </a:solidFill>
                <a:effectLst/>
                <a:latin typeface="+mn-lt"/>
                <a:ea typeface="+mn-ea"/>
                <a:cs typeface="+mn-cs"/>
              </a:rPr>
              <a:t> -  Niall Watson &amp; Sonia who partners us in Social Audit Compliances.  </a:t>
            </a:r>
            <a:r>
              <a:rPr lang="en-US" sz="1200" kern="1200" dirty="0" err="1">
                <a:solidFill>
                  <a:schemeClr val="tx1"/>
                </a:solidFill>
                <a:effectLst/>
                <a:latin typeface="+mn-lt"/>
                <a:ea typeface="+mn-ea"/>
                <a:cs typeface="+mn-cs"/>
              </a:rPr>
              <a:t>Sedex</a:t>
            </a:r>
            <a:r>
              <a:rPr lang="en-US" sz="1200" kern="1200" dirty="0">
                <a:solidFill>
                  <a:schemeClr val="tx1"/>
                </a:solidFill>
                <a:effectLst/>
                <a:latin typeface="+mn-lt"/>
                <a:ea typeface="+mn-ea"/>
                <a:cs typeface="+mn-cs"/>
              </a:rPr>
              <a:t> provide us with an extraordinary repository tool to keep us always up to date in context with Social Audits as well as in providing us with experts solutions on SMETA needs to help P&amp;G and our Suppliers have a smooth journey. </a:t>
            </a:r>
          </a:p>
          <a:p>
            <a:r>
              <a:rPr lang="en-US" sz="1200" kern="1200" dirty="0">
                <a:solidFill>
                  <a:schemeClr val="tx1"/>
                </a:solidFill>
                <a:effectLst/>
                <a:latin typeface="+mn-lt"/>
                <a:ea typeface="+mn-ea"/>
                <a:cs typeface="+mn-cs"/>
              </a:rPr>
              <a:t>I am also glad to introduce Denise Dawson our SGS Global Representative.  SGS has partnered with P&amp;G in providing us Standard solution as per the need of the law in the country for getting our supplier sites audited.</a:t>
            </a:r>
          </a:p>
          <a:p>
            <a:r>
              <a:rPr lang="en-US" sz="1200" kern="1200" dirty="0">
                <a:solidFill>
                  <a:schemeClr val="tx1"/>
                </a:solidFill>
                <a:effectLst/>
                <a:latin typeface="+mn-lt"/>
                <a:ea typeface="+mn-ea"/>
                <a:cs typeface="+mn-cs"/>
              </a:rPr>
              <a:t>Along with Nalini, Niall, Sonia &amp; Denise our entire Global Supplier Citizenship team is here with us.  We are happy you could join us.</a:t>
            </a:r>
          </a:p>
          <a:p>
            <a:endParaRPr lang="en-US" dirty="0"/>
          </a:p>
        </p:txBody>
      </p:sp>
      <p:sp>
        <p:nvSpPr>
          <p:cNvPr id="4" name="Slide Number Placeholder 3"/>
          <p:cNvSpPr>
            <a:spLocks noGrp="1"/>
          </p:cNvSpPr>
          <p:nvPr>
            <p:ph type="sldNum" sz="quarter" idx="5"/>
          </p:nvPr>
        </p:nvSpPr>
        <p:spPr/>
        <p:txBody>
          <a:bodyPr/>
          <a:lstStyle/>
          <a:p>
            <a:fld id="{2D44A9A4-36B0-BF45-9FD8-B24D62D18C98}" type="slidenum">
              <a:rPr lang="en-US" smtClean="0"/>
              <a:t>2</a:t>
            </a:fld>
            <a:endParaRPr lang="en-US"/>
          </a:p>
        </p:txBody>
      </p:sp>
    </p:spTree>
    <p:extLst>
      <p:ext uri="{BB962C8B-B14F-4D97-AF65-F5344CB8AC3E}">
        <p14:creationId xmlns:p14="http://schemas.microsoft.com/office/powerpoint/2010/main" val="413191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workshop title suggest We come to you on How to Leverage Social Audits as a tool to monitor supply chain risk.  Which enables businesses to assess their sites and suppliers to understand working conditions in their supply chain.  It has been already a proven fact that A social audit is one of the best ways to understand the working conditions at a supplier site. An auditor physically attends the site – or workplace – of a business, enabling the auditor to assess the conditions on the ground. Here you can in this workshop learn more about, SMETA (SEDEX Members Ethical Trade Audit) 2 Pillar Audit which looks at Health and Safety and Labor Standards &amp;  4 Pillar Audit which Looks at Health and Safety, Labor Standards, Environment and Business Ethics which is a preferred Audit requirement of P&amp;G from their suppliers,  We shall also understand </a:t>
            </a:r>
            <a:r>
              <a:rPr lang="en-US" sz="1200" kern="1200" dirty="0" err="1">
                <a:solidFill>
                  <a:schemeClr val="tx1"/>
                </a:solidFill>
                <a:effectLst/>
                <a:latin typeface="+mn-lt"/>
                <a:ea typeface="+mn-ea"/>
                <a:cs typeface="+mn-cs"/>
              </a:rPr>
              <a:t>Sedex’s</a:t>
            </a:r>
            <a:r>
              <a:rPr lang="en-US" sz="1200" kern="1200" dirty="0">
                <a:solidFill>
                  <a:schemeClr val="tx1"/>
                </a:solidFill>
                <a:effectLst/>
                <a:latin typeface="+mn-lt"/>
                <a:ea typeface="+mn-ea"/>
                <a:cs typeface="+mn-cs"/>
              </a:rPr>
              <a:t> Responsible Sourcing Program and SMETA Methodology While SGS will be covering practicality of the Audit Process.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D44A9A4-36B0-BF45-9FD8-B24D62D18C98}" type="slidenum">
              <a:rPr lang="en-US" smtClean="0"/>
              <a:t>3</a:t>
            </a:fld>
            <a:endParaRPr lang="en-US"/>
          </a:p>
        </p:txBody>
      </p:sp>
    </p:spTree>
    <p:extLst>
      <p:ext uri="{BB962C8B-B14F-4D97-AF65-F5344CB8AC3E}">
        <p14:creationId xmlns:p14="http://schemas.microsoft.com/office/powerpoint/2010/main" val="417349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A906F-D070-4EAA-AEBE-6B62CFC2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37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C4BEE-A006-4FAB-B4EE-C540107FF6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32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C4BEE-A006-4FAB-B4EE-C540107FF6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94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C4BEE-A006-4FAB-B4EE-C540107FF6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748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C4BEE-A006-4FAB-B4EE-C540107FF6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2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What happens when businesses don’t respect human rights and source responsibly.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KEY TAKE AWAY HERE: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Impacts can be very serious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Impacted companies are often the brands at the top of the supply chain…this exploitation or poor food safety is not happening in their own businesses, it is in their suppliers. But it is the trusted brand who’s reputation suffers too.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They don’t just relate to the issue at hand, potentially reflect a much greater risk of poor governance and oversite within a business </a:t>
            </a:r>
            <a:r>
              <a:rPr lang="en-GB" i="1" u="sng"/>
              <a:t>in general</a:t>
            </a:r>
            <a:r>
              <a:rPr lang="en-GB" i="0"/>
              <a:t>. </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8DDCF-27EA-7D42-83A6-3CACD038DF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13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twitter.com/SedexCSR" TargetMode="Externa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hyperlink" Target="http://www.sedex.com/" TargetMode="External"/><Relationship Id="rId1" Type="http://schemas.openxmlformats.org/officeDocument/2006/relationships/slideMaster" Target="../slideMasters/slideMaster3.xml"/><Relationship Id="rId6" Type="http://schemas.openxmlformats.org/officeDocument/2006/relationships/hyperlink" Target="https://www.facebook.com/SedexCSR/" TargetMode="Externa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hyperlink" Target="https://www.youtube.com/user/SedexGlobal" TargetMode="External"/><Relationship Id="rId4" Type="http://schemas.openxmlformats.org/officeDocument/2006/relationships/hyperlink" Target="https://www.linkedin.com/company/sedex/" TargetMode="External"/><Relationship Id="rId9"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C88-3DFB-41DD-A6FE-6BD6F70286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5092C-742C-4CBB-B375-4910608949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3650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 Photo ALT- Head + Sub">
    <p:spTree>
      <p:nvGrpSpPr>
        <p:cNvPr id="1" name=""/>
        <p:cNvGrpSpPr/>
        <p:nvPr/>
      </p:nvGrpSpPr>
      <p:grpSpPr>
        <a:xfrm>
          <a:off x="0" y="0"/>
          <a:ext cx="0" cy="0"/>
          <a:chOff x="0" y="0"/>
          <a:chExt cx="0" cy="0"/>
        </a:xfrm>
      </p:grpSpPr>
      <p:sp>
        <p:nvSpPr>
          <p:cNvPr id="20" name="Picture Placeholder 9"/>
          <p:cNvSpPr>
            <a:spLocks noGrp="1"/>
          </p:cNvSpPr>
          <p:nvPr userDrawn="1">
            <p:ph type="pic" sz="quarter" idx="14" hasCustomPrompt="1"/>
          </p:nvPr>
        </p:nvSpPr>
        <p:spPr>
          <a:xfrm>
            <a:off x="7765143" y="1004660"/>
            <a:ext cx="4426041" cy="4888684"/>
          </a:xfrm>
          <a:solidFill>
            <a:schemeClr val="bg1">
              <a:lumMod val="85000"/>
            </a:schemeClr>
          </a:solidFill>
        </p:spPr>
        <p:txBody>
          <a:bodyPr lIns="365760" tIns="3291840"/>
          <a:lstStyle>
            <a:lvl1pPr algn="ctr">
              <a:defRPr sz="1400" baseline="0"/>
            </a:lvl1pPr>
          </a:lstStyle>
          <a:p>
            <a:r>
              <a:rPr lang="en-US" dirty="0"/>
              <a:t>DRAG AND DROP PHOTO HERE</a:t>
            </a:r>
          </a:p>
        </p:txBody>
      </p:sp>
      <p:sp>
        <p:nvSpPr>
          <p:cNvPr id="23" name="Freeform 22"/>
          <p:cNvSpPr/>
          <p:nvPr userDrawn="1"/>
        </p:nvSpPr>
        <p:spPr>
          <a:xfrm>
            <a:off x="7152364" y="0"/>
            <a:ext cx="5039636" cy="6858000"/>
          </a:xfrm>
          <a:custGeom>
            <a:avLst/>
            <a:gdLst>
              <a:gd name="connsiteX0" fmla="*/ 0 w 5039636"/>
              <a:gd name="connsiteY0" fmla="*/ 0 h 6858000"/>
              <a:gd name="connsiteX1" fmla="*/ 5039636 w 5039636"/>
              <a:gd name="connsiteY1" fmla="*/ 0 h 6858000"/>
              <a:gd name="connsiteX2" fmla="*/ 5039636 w 5039636"/>
              <a:gd name="connsiteY2" fmla="*/ 2036676 h 6858000"/>
              <a:gd name="connsiteX3" fmla="*/ 5004414 w 5039636"/>
              <a:gd name="connsiteY3" fmla="*/ 1985534 h 6858000"/>
              <a:gd name="connsiteX4" fmla="*/ 3307834 w 5039636"/>
              <a:gd name="connsiteY4" fmla="*/ 1029956 h 6858000"/>
              <a:gd name="connsiteX5" fmla="*/ 3058428 w 5039636"/>
              <a:gd name="connsiteY5" fmla="*/ 1017362 h 6858000"/>
              <a:gd name="connsiteX6" fmla="*/ 3058401 w 5039636"/>
              <a:gd name="connsiteY6" fmla="*/ 1017362 h 6858000"/>
              <a:gd name="connsiteX7" fmla="*/ 2808998 w 5039636"/>
              <a:gd name="connsiteY7" fmla="*/ 1029956 h 6858000"/>
              <a:gd name="connsiteX8" fmla="*/ 618972 w 5039636"/>
              <a:gd name="connsiteY8" fmla="*/ 3456805 h 6858000"/>
              <a:gd name="connsiteX9" fmla="*/ 3058416 w 5039636"/>
              <a:gd name="connsiteY9" fmla="*/ 5896249 h 6858000"/>
              <a:gd name="connsiteX10" fmla="*/ 4940810 w 5039636"/>
              <a:gd name="connsiteY10" fmla="*/ 5008518 h 6858000"/>
              <a:gd name="connsiteX11" fmla="*/ 5039636 w 5039636"/>
              <a:gd name="connsiteY11" fmla="*/ 4876359 h 6858000"/>
              <a:gd name="connsiteX12" fmla="*/ 5039636 w 5039636"/>
              <a:gd name="connsiteY12" fmla="*/ 6858000 h 6858000"/>
              <a:gd name="connsiteX13" fmla="*/ 0 w 5039636"/>
              <a:gd name="connsiteY13" fmla="*/ 6858000 h 6858000"/>
              <a:gd name="connsiteX14" fmla="*/ 0 w 5039636"/>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636" h="6858000">
                <a:moveTo>
                  <a:pt x="0" y="0"/>
                </a:moveTo>
                <a:lnTo>
                  <a:pt x="5039636" y="0"/>
                </a:lnTo>
                <a:lnTo>
                  <a:pt x="5039636" y="2036676"/>
                </a:lnTo>
                <a:lnTo>
                  <a:pt x="5004414" y="1985534"/>
                </a:lnTo>
                <a:cubicBezTo>
                  <a:pt x="4606215" y="1459671"/>
                  <a:pt x="3999769" y="1100225"/>
                  <a:pt x="3307834" y="1029956"/>
                </a:cubicBezTo>
                <a:lnTo>
                  <a:pt x="3058428" y="1017362"/>
                </a:lnTo>
                <a:lnTo>
                  <a:pt x="3058401" y="1017362"/>
                </a:lnTo>
                <a:lnTo>
                  <a:pt x="2808998" y="1029956"/>
                </a:lnTo>
                <a:cubicBezTo>
                  <a:pt x="1578893" y="1154879"/>
                  <a:pt x="618972" y="2193742"/>
                  <a:pt x="618972" y="3456805"/>
                </a:cubicBezTo>
                <a:cubicBezTo>
                  <a:pt x="618972" y="4804073"/>
                  <a:pt x="1711148" y="5896249"/>
                  <a:pt x="3058416" y="5896249"/>
                </a:cubicBezTo>
                <a:cubicBezTo>
                  <a:pt x="3816254" y="5896249"/>
                  <a:pt x="4493380" y="5550678"/>
                  <a:pt x="4940810" y="5008518"/>
                </a:cubicBezTo>
                <a:lnTo>
                  <a:pt x="5039636" y="4876359"/>
                </a:lnTo>
                <a:lnTo>
                  <a:pt x="5039636"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cap="none" spc="0" dirty="0">
              <a:ln w="22225">
                <a:solidFill>
                  <a:schemeClr val="accent2"/>
                </a:solidFill>
                <a:prstDash val="solid"/>
              </a:ln>
              <a:solidFill>
                <a:schemeClr val="accent2">
                  <a:lumMod val="40000"/>
                  <a:lumOff val="60000"/>
                </a:schemeClr>
              </a:solidFill>
              <a:effectLst/>
            </a:endParaRPr>
          </a:p>
        </p:txBody>
      </p:sp>
      <p:sp>
        <p:nvSpPr>
          <p:cNvPr id="2" name="Title 1"/>
          <p:cNvSpPr>
            <a:spLocks noGrp="1"/>
          </p:cNvSpPr>
          <p:nvPr userDrawn="1">
            <p:ph type="title" hasCustomPrompt="1"/>
          </p:nvPr>
        </p:nvSpPr>
        <p:spPr>
          <a:xfrm>
            <a:off x="496890" y="0"/>
            <a:ext cx="7108933" cy="1366472"/>
          </a:xfrm>
        </p:spPr>
        <p:txBody>
          <a:bodyPr anchor="b" anchorCtr="0">
            <a:noAutofit/>
          </a:bodyPr>
          <a:lstStyle>
            <a:lvl1pPr>
              <a:defRPr sz="3600" b="1" i="0">
                <a:solidFill>
                  <a:srgbClr val="003DA5"/>
                </a:solidFill>
                <a:latin typeface="Arial Black" panose="020B0604020202020204" pitchFamily="34" charset="0"/>
                <a:cs typeface="Arial Black" panose="020B0604020202020204" pitchFamily="34" charset="0"/>
              </a:defRPr>
            </a:lvl1pPr>
          </a:lstStyle>
          <a:p>
            <a:r>
              <a:rPr lang="en-US" dirty="0"/>
              <a:t>Click To Edit Title Style</a:t>
            </a:r>
          </a:p>
        </p:txBody>
      </p:sp>
      <p:sp>
        <p:nvSpPr>
          <p:cNvPr id="3" name="Content Placeholder 2"/>
          <p:cNvSpPr>
            <a:spLocks noGrp="1"/>
          </p:cNvSpPr>
          <p:nvPr userDrawn="1">
            <p:ph idx="1"/>
          </p:nvPr>
        </p:nvSpPr>
        <p:spPr>
          <a:xfrm>
            <a:off x="496890" y="1828937"/>
            <a:ext cx="7108933" cy="4253519"/>
          </a:xfrm>
        </p:spPr>
        <p:txBody>
          <a:bodyPr>
            <a:noAutofit/>
          </a:bodyPr>
          <a:lstStyle>
            <a:lvl1pPr>
              <a:lnSpc>
                <a:spcPct val="100000"/>
              </a:lnSpc>
              <a:defRPr sz="2000" b="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userDrawn="1">
            <p:ph type="body" sz="quarter" idx="13"/>
          </p:nvPr>
        </p:nvSpPr>
        <p:spPr>
          <a:xfrm>
            <a:off x="496890" y="1334499"/>
            <a:ext cx="7108933" cy="327025"/>
          </a:xfrm>
        </p:spPr>
        <p:txBody>
          <a:bodyPr/>
          <a:lstStyle>
            <a:lvl1pPr marL="0" indent="0">
              <a:buFontTx/>
              <a:buNone/>
              <a:defRPr sz="1400" b="1" cap="all" baseline="0">
                <a:solidFill>
                  <a:srgbClr val="00A3E0"/>
                </a:solidFill>
              </a:defRPr>
            </a:lvl1pPr>
          </a:lstStyle>
          <a:p>
            <a:pPr lvl="0"/>
            <a:r>
              <a:rPr lang="en-US" dirty="0"/>
              <a:t>Click to edit Master text styles</a:t>
            </a:r>
          </a:p>
        </p:txBody>
      </p:sp>
      <p:sp>
        <p:nvSpPr>
          <p:cNvPr id="13" name="Freeform 12"/>
          <p:cNvSpPr/>
          <p:nvPr userDrawn="1"/>
        </p:nvSpPr>
        <p:spPr>
          <a:xfrm>
            <a:off x="8271594" y="5893983"/>
            <a:ext cx="3878372" cy="964018"/>
          </a:xfrm>
          <a:custGeom>
            <a:avLst/>
            <a:gdLst>
              <a:gd name="connsiteX0" fmla="*/ 1939162 w 3878372"/>
              <a:gd name="connsiteY0" fmla="*/ 0 h 960843"/>
              <a:gd name="connsiteX1" fmla="*/ 1939210 w 3878372"/>
              <a:gd name="connsiteY1" fmla="*/ 0 h 960843"/>
              <a:gd name="connsiteX2" fmla="*/ 2188605 w 3878372"/>
              <a:gd name="connsiteY2" fmla="*/ 12594 h 960843"/>
              <a:gd name="connsiteX3" fmla="*/ 3858330 w 3878372"/>
              <a:gd name="connsiteY3" fmla="*/ 933362 h 960843"/>
              <a:gd name="connsiteX4" fmla="*/ 3878372 w 3878372"/>
              <a:gd name="connsiteY4" fmla="*/ 960843 h 960843"/>
              <a:gd name="connsiteX5" fmla="*/ 0 w 3878372"/>
              <a:gd name="connsiteY5" fmla="*/ 960843 h 960843"/>
              <a:gd name="connsiteX6" fmla="*/ 20042 w 3878372"/>
              <a:gd name="connsiteY6" fmla="*/ 933362 h 960843"/>
              <a:gd name="connsiteX7" fmla="*/ 1689768 w 3878372"/>
              <a:gd name="connsiteY7" fmla="*/ 12594 h 9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372" h="960843">
                <a:moveTo>
                  <a:pt x="1939162" y="0"/>
                </a:moveTo>
                <a:lnTo>
                  <a:pt x="1939210" y="0"/>
                </a:lnTo>
                <a:lnTo>
                  <a:pt x="2188605" y="12594"/>
                </a:lnTo>
                <a:cubicBezTo>
                  <a:pt x="2865163" y="81302"/>
                  <a:pt x="3459989" y="426476"/>
                  <a:pt x="3858330" y="933362"/>
                </a:cubicBezTo>
                <a:lnTo>
                  <a:pt x="3878372" y="960843"/>
                </a:lnTo>
                <a:lnTo>
                  <a:pt x="0" y="960843"/>
                </a:lnTo>
                <a:lnTo>
                  <a:pt x="20042" y="933362"/>
                </a:lnTo>
                <a:cubicBezTo>
                  <a:pt x="418383" y="426476"/>
                  <a:pt x="1013210" y="81302"/>
                  <a:pt x="1689768" y="12594"/>
                </a:cubicBezTo>
                <a:close/>
              </a:path>
            </a:pathLst>
          </a:cu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71081" y="-639"/>
            <a:ext cx="4420919" cy="1023688"/>
          </a:xfrm>
          <a:prstGeom prst="rect">
            <a:avLst/>
          </a:prstGeom>
        </p:spPr>
      </p:pic>
    </p:spTree>
    <p:extLst>
      <p:ext uri="{BB962C8B-B14F-4D97-AF65-F5344CB8AC3E}">
        <p14:creationId xmlns:p14="http://schemas.microsoft.com/office/powerpoint/2010/main" val="533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ircle Photo ALT- Head + Sub">
    <p:bg>
      <p:bgPr>
        <a:solidFill>
          <a:schemeClr val="accent1"/>
        </a:solidFill>
        <a:effectLst/>
      </p:bgPr>
    </p:bg>
    <p:spTree>
      <p:nvGrpSpPr>
        <p:cNvPr id="1" name=""/>
        <p:cNvGrpSpPr/>
        <p:nvPr/>
      </p:nvGrpSpPr>
      <p:grpSpPr>
        <a:xfrm>
          <a:off x="0" y="0"/>
          <a:ext cx="0" cy="0"/>
          <a:chOff x="0" y="0"/>
          <a:chExt cx="0" cy="0"/>
        </a:xfrm>
      </p:grpSpPr>
      <p:sp>
        <p:nvSpPr>
          <p:cNvPr id="23" name="Picture Placeholder 9"/>
          <p:cNvSpPr>
            <a:spLocks noGrp="1"/>
          </p:cNvSpPr>
          <p:nvPr>
            <p:ph type="pic" sz="quarter" idx="14" hasCustomPrompt="1"/>
          </p:nvPr>
        </p:nvSpPr>
        <p:spPr>
          <a:xfrm>
            <a:off x="7765143" y="1004660"/>
            <a:ext cx="4426041" cy="4888684"/>
          </a:xfrm>
          <a:solidFill>
            <a:schemeClr val="bg1">
              <a:lumMod val="85000"/>
            </a:schemeClr>
          </a:solidFill>
        </p:spPr>
        <p:txBody>
          <a:bodyPr lIns="365760" tIns="3291840"/>
          <a:lstStyle>
            <a:lvl1pPr algn="ctr">
              <a:defRPr sz="1400" baseline="0"/>
            </a:lvl1pPr>
          </a:lstStyle>
          <a:p>
            <a:r>
              <a:rPr lang="en-US" dirty="0"/>
              <a:t>DRAG AND DROP PHOTO HERE</a:t>
            </a:r>
          </a:p>
        </p:txBody>
      </p:sp>
      <p:sp>
        <p:nvSpPr>
          <p:cNvPr id="12" name="Freeform 11"/>
          <p:cNvSpPr/>
          <p:nvPr userDrawn="1"/>
        </p:nvSpPr>
        <p:spPr>
          <a:xfrm>
            <a:off x="7152364" y="0"/>
            <a:ext cx="5039636" cy="6858000"/>
          </a:xfrm>
          <a:custGeom>
            <a:avLst/>
            <a:gdLst>
              <a:gd name="connsiteX0" fmla="*/ 0 w 5039636"/>
              <a:gd name="connsiteY0" fmla="*/ 0 h 6858000"/>
              <a:gd name="connsiteX1" fmla="*/ 5039636 w 5039636"/>
              <a:gd name="connsiteY1" fmla="*/ 0 h 6858000"/>
              <a:gd name="connsiteX2" fmla="*/ 5039636 w 5039636"/>
              <a:gd name="connsiteY2" fmla="*/ 2036676 h 6858000"/>
              <a:gd name="connsiteX3" fmla="*/ 5004414 w 5039636"/>
              <a:gd name="connsiteY3" fmla="*/ 1985534 h 6858000"/>
              <a:gd name="connsiteX4" fmla="*/ 3307834 w 5039636"/>
              <a:gd name="connsiteY4" fmla="*/ 1029956 h 6858000"/>
              <a:gd name="connsiteX5" fmla="*/ 3058428 w 5039636"/>
              <a:gd name="connsiteY5" fmla="*/ 1017362 h 6858000"/>
              <a:gd name="connsiteX6" fmla="*/ 3058401 w 5039636"/>
              <a:gd name="connsiteY6" fmla="*/ 1017362 h 6858000"/>
              <a:gd name="connsiteX7" fmla="*/ 2808998 w 5039636"/>
              <a:gd name="connsiteY7" fmla="*/ 1029956 h 6858000"/>
              <a:gd name="connsiteX8" fmla="*/ 618972 w 5039636"/>
              <a:gd name="connsiteY8" fmla="*/ 3456805 h 6858000"/>
              <a:gd name="connsiteX9" fmla="*/ 3058416 w 5039636"/>
              <a:gd name="connsiteY9" fmla="*/ 5896249 h 6858000"/>
              <a:gd name="connsiteX10" fmla="*/ 4940810 w 5039636"/>
              <a:gd name="connsiteY10" fmla="*/ 5008518 h 6858000"/>
              <a:gd name="connsiteX11" fmla="*/ 5039636 w 5039636"/>
              <a:gd name="connsiteY11" fmla="*/ 4876359 h 6858000"/>
              <a:gd name="connsiteX12" fmla="*/ 5039636 w 5039636"/>
              <a:gd name="connsiteY12" fmla="*/ 6858000 h 6858000"/>
              <a:gd name="connsiteX13" fmla="*/ 0 w 5039636"/>
              <a:gd name="connsiteY13" fmla="*/ 6858000 h 6858000"/>
              <a:gd name="connsiteX14" fmla="*/ 0 w 5039636"/>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636" h="6858000">
                <a:moveTo>
                  <a:pt x="0" y="0"/>
                </a:moveTo>
                <a:lnTo>
                  <a:pt x="5039636" y="0"/>
                </a:lnTo>
                <a:lnTo>
                  <a:pt x="5039636" y="2036676"/>
                </a:lnTo>
                <a:lnTo>
                  <a:pt x="5004414" y="1985534"/>
                </a:lnTo>
                <a:cubicBezTo>
                  <a:pt x="4606215" y="1459671"/>
                  <a:pt x="3999769" y="1100225"/>
                  <a:pt x="3307834" y="1029956"/>
                </a:cubicBezTo>
                <a:lnTo>
                  <a:pt x="3058428" y="1017362"/>
                </a:lnTo>
                <a:lnTo>
                  <a:pt x="3058401" y="1017362"/>
                </a:lnTo>
                <a:lnTo>
                  <a:pt x="2808998" y="1029956"/>
                </a:lnTo>
                <a:cubicBezTo>
                  <a:pt x="1578893" y="1154879"/>
                  <a:pt x="618972" y="2193742"/>
                  <a:pt x="618972" y="3456805"/>
                </a:cubicBezTo>
                <a:cubicBezTo>
                  <a:pt x="618972" y="4804073"/>
                  <a:pt x="1711148" y="5896249"/>
                  <a:pt x="3058416" y="5896249"/>
                </a:cubicBezTo>
                <a:cubicBezTo>
                  <a:pt x="3816254" y="5896249"/>
                  <a:pt x="4493380" y="5550678"/>
                  <a:pt x="4940810" y="5008518"/>
                </a:cubicBezTo>
                <a:lnTo>
                  <a:pt x="5039636" y="4876359"/>
                </a:lnTo>
                <a:lnTo>
                  <a:pt x="5039636" y="6858000"/>
                </a:lnTo>
                <a:lnTo>
                  <a:pt x="0" y="6858000"/>
                </a:lnTo>
                <a:lnTo>
                  <a:pt x="0" y="0"/>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cap="none" spc="0" dirty="0">
              <a:ln w="22225">
                <a:solidFill>
                  <a:schemeClr val="accent2"/>
                </a:solidFill>
                <a:prstDash val="solid"/>
              </a:ln>
              <a:solidFill>
                <a:schemeClr val="accent2">
                  <a:lumMod val="40000"/>
                  <a:lumOff val="60000"/>
                </a:schemeClr>
              </a:solidFill>
              <a:effectLst/>
            </a:endParaRPr>
          </a:p>
        </p:txBody>
      </p:sp>
      <p:sp>
        <p:nvSpPr>
          <p:cNvPr id="13" name="Freeform 12"/>
          <p:cNvSpPr/>
          <p:nvPr userDrawn="1"/>
        </p:nvSpPr>
        <p:spPr>
          <a:xfrm>
            <a:off x="8271594" y="5893983"/>
            <a:ext cx="3878372" cy="964018"/>
          </a:xfrm>
          <a:custGeom>
            <a:avLst/>
            <a:gdLst>
              <a:gd name="connsiteX0" fmla="*/ 1939162 w 3878372"/>
              <a:gd name="connsiteY0" fmla="*/ 0 h 960843"/>
              <a:gd name="connsiteX1" fmla="*/ 1939210 w 3878372"/>
              <a:gd name="connsiteY1" fmla="*/ 0 h 960843"/>
              <a:gd name="connsiteX2" fmla="*/ 2188605 w 3878372"/>
              <a:gd name="connsiteY2" fmla="*/ 12594 h 960843"/>
              <a:gd name="connsiteX3" fmla="*/ 3858330 w 3878372"/>
              <a:gd name="connsiteY3" fmla="*/ 933362 h 960843"/>
              <a:gd name="connsiteX4" fmla="*/ 3878372 w 3878372"/>
              <a:gd name="connsiteY4" fmla="*/ 960843 h 960843"/>
              <a:gd name="connsiteX5" fmla="*/ 0 w 3878372"/>
              <a:gd name="connsiteY5" fmla="*/ 960843 h 960843"/>
              <a:gd name="connsiteX6" fmla="*/ 20042 w 3878372"/>
              <a:gd name="connsiteY6" fmla="*/ 933362 h 960843"/>
              <a:gd name="connsiteX7" fmla="*/ 1689768 w 3878372"/>
              <a:gd name="connsiteY7" fmla="*/ 12594 h 9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372" h="960843">
                <a:moveTo>
                  <a:pt x="1939162" y="0"/>
                </a:moveTo>
                <a:lnTo>
                  <a:pt x="1939210" y="0"/>
                </a:lnTo>
                <a:lnTo>
                  <a:pt x="2188605" y="12594"/>
                </a:lnTo>
                <a:cubicBezTo>
                  <a:pt x="2865163" y="81302"/>
                  <a:pt x="3459989" y="426476"/>
                  <a:pt x="3858330" y="933362"/>
                </a:cubicBezTo>
                <a:lnTo>
                  <a:pt x="3878372" y="960843"/>
                </a:lnTo>
                <a:lnTo>
                  <a:pt x="0" y="960843"/>
                </a:lnTo>
                <a:lnTo>
                  <a:pt x="20042" y="933362"/>
                </a:lnTo>
                <a:cubicBezTo>
                  <a:pt x="418383" y="426476"/>
                  <a:pt x="1013210" y="81302"/>
                  <a:pt x="1689768" y="12594"/>
                </a:cubicBezTo>
                <a:close/>
              </a:path>
            </a:pathLst>
          </a:cu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71081" y="-1"/>
            <a:ext cx="4420919" cy="1023049"/>
          </a:xfrm>
          <a:prstGeom prst="rect">
            <a:avLst/>
          </a:prstGeom>
        </p:spPr>
      </p:pic>
      <p:sp>
        <p:nvSpPr>
          <p:cNvPr id="4" name="Rectangle 3">
            <a:extLst>
              <a:ext uri="{FF2B5EF4-FFF2-40B4-BE49-F238E27FC236}">
                <a16:creationId xmlns:a16="http://schemas.microsoft.com/office/drawing/2014/main" id="{F72563F3-DD0F-C840-B5EC-EC29B8383327}"/>
              </a:ext>
            </a:extLst>
          </p:cNvPr>
          <p:cNvSpPr/>
          <p:nvPr userDrawn="1"/>
        </p:nvSpPr>
        <p:spPr>
          <a:xfrm>
            <a:off x="0" y="-1"/>
            <a:ext cx="7304651" cy="6857999"/>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496889" y="0"/>
            <a:ext cx="7158551" cy="1366464"/>
          </a:xfrm>
        </p:spPr>
        <p:txBody>
          <a:bodyPr anchor="b" anchorCtr="0">
            <a:no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Title Style</a:t>
            </a:r>
          </a:p>
        </p:txBody>
      </p:sp>
      <p:sp>
        <p:nvSpPr>
          <p:cNvPr id="3" name="Content Placeholder 2"/>
          <p:cNvSpPr>
            <a:spLocks noGrp="1"/>
          </p:cNvSpPr>
          <p:nvPr userDrawn="1">
            <p:ph idx="1"/>
          </p:nvPr>
        </p:nvSpPr>
        <p:spPr>
          <a:xfrm>
            <a:off x="496890" y="1821849"/>
            <a:ext cx="7158552" cy="4209467"/>
          </a:xfrm>
        </p:spPr>
        <p:txBody>
          <a:bodyPr>
            <a:noAutofit/>
          </a:bodyPr>
          <a:lstStyle>
            <a:lvl1pPr>
              <a:lnSpc>
                <a:spcPct val="100000"/>
              </a:lnSpc>
              <a:defRPr sz="2000" b="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userDrawn="1">
            <p:ph type="body" sz="quarter" idx="13"/>
          </p:nvPr>
        </p:nvSpPr>
        <p:spPr>
          <a:xfrm>
            <a:off x="496890" y="1320323"/>
            <a:ext cx="7158550" cy="327025"/>
          </a:xfrm>
        </p:spPr>
        <p:txBody>
          <a:bodyPr/>
          <a:lstStyle>
            <a:lvl1pPr marL="0" indent="0">
              <a:buFontTx/>
              <a:buNone/>
              <a:defRPr sz="1400" b="1"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4120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eader + Subhead + Body (Dark Blue ALT)">
    <p:bg>
      <p:bgPr>
        <a:solidFill>
          <a:schemeClr val="bg1"/>
        </a:solidFill>
        <a:effectLst/>
      </p:bgPr>
    </p:bg>
    <p:spTree>
      <p:nvGrpSpPr>
        <p:cNvPr id="1" name=""/>
        <p:cNvGrpSpPr/>
        <p:nvPr/>
      </p:nvGrpSpPr>
      <p:grpSpPr>
        <a:xfrm>
          <a:off x="0" y="0"/>
          <a:ext cx="0" cy="0"/>
          <a:chOff x="0" y="0"/>
          <a:chExt cx="0" cy="0"/>
        </a:xfrm>
      </p:grpSpPr>
      <p:sp>
        <p:nvSpPr>
          <p:cNvPr id="16" name="Picture Placeholder 9"/>
          <p:cNvSpPr>
            <a:spLocks noGrp="1"/>
          </p:cNvSpPr>
          <p:nvPr>
            <p:ph type="pic" sz="quarter" idx="14" hasCustomPrompt="1"/>
          </p:nvPr>
        </p:nvSpPr>
        <p:spPr>
          <a:xfrm>
            <a:off x="8241467" y="0"/>
            <a:ext cx="3950533" cy="6858000"/>
          </a:xfrm>
          <a:solidFill>
            <a:schemeClr val="bg1">
              <a:lumMod val="85000"/>
            </a:schemeClr>
          </a:solidFill>
        </p:spPr>
        <p:txBody>
          <a:bodyPr lIns="640080" tIns="2926080"/>
          <a:lstStyle>
            <a:lvl1pPr algn="ctr">
              <a:defRPr sz="1400" baseline="0"/>
            </a:lvl1pPr>
          </a:lstStyle>
          <a:p>
            <a:r>
              <a:rPr lang="en-US" dirty="0"/>
              <a:t>DRAG AND DROP PHOTO HERE</a:t>
            </a:r>
          </a:p>
        </p:txBody>
      </p:sp>
      <p:grpSp>
        <p:nvGrpSpPr>
          <p:cNvPr id="6" name="Group 5"/>
          <p:cNvGrpSpPr/>
          <p:nvPr userDrawn="1"/>
        </p:nvGrpSpPr>
        <p:grpSpPr>
          <a:xfrm>
            <a:off x="0" y="0"/>
            <a:ext cx="9525546" cy="6858000"/>
            <a:chOff x="0" y="0"/>
            <a:chExt cx="9525546" cy="6858000"/>
          </a:xfrm>
        </p:grpSpPr>
        <p:sp>
          <p:nvSpPr>
            <p:cNvPr id="5" name="Rectangle 4"/>
            <p:cNvSpPr/>
            <p:nvPr userDrawn="1"/>
          </p:nvSpPr>
          <p:spPr>
            <a:xfrm>
              <a:off x="0" y="0"/>
              <a:ext cx="8241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grpSp>
          <p:nvGrpSpPr>
            <p:cNvPr id="4" name="Group 3"/>
            <p:cNvGrpSpPr/>
            <p:nvPr userDrawn="1"/>
          </p:nvGrpSpPr>
          <p:grpSpPr>
            <a:xfrm flipH="1">
              <a:off x="0" y="0"/>
              <a:ext cx="9525546" cy="6858000"/>
              <a:chOff x="2666454" y="0"/>
              <a:chExt cx="9525546" cy="6858000"/>
            </a:xfrm>
          </p:grpSpPr>
          <p:sp>
            <p:nvSpPr>
              <p:cNvPr id="17" name="Rectangle 16"/>
              <p:cNvSpPr/>
              <p:nvPr userDrawn="1"/>
            </p:nvSpPr>
            <p:spPr>
              <a:xfrm>
                <a:off x="3950533" y="0"/>
                <a:ext cx="8241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Freeform 19">
                <a:extLst>
                  <a:ext uri="{FF2B5EF4-FFF2-40B4-BE49-F238E27FC236}">
                    <a16:creationId xmlns:a16="http://schemas.microsoft.com/office/drawing/2014/main" id="{13F88050-F4E8-44C5-80DE-675F85B83736}"/>
                  </a:ext>
                </a:extLst>
              </p:cNvPr>
              <p:cNvSpPr/>
              <p:nvPr userDrawn="1"/>
            </p:nvSpPr>
            <p:spPr>
              <a:xfrm flipH="1">
                <a:off x="2666454" y="0"/>
                <a:ext cx="2567545" cy="6858000"/>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A3E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Lucida Sans" pitchFamily="2"/>
                </a:endParaRPr>
              </a:p>
            </p:txBody>
          </p:sp>
        </p:grpSp>
      </p:grpSp>
      <p:sp>
        <p:nvSpPr>
          <p:cNvPr id="2" name="Title 1"/>
          <p:cNvSpPr>
            <a:spLocks noGrp="1"/>
          </p:cNvSpPr>
          <p:nvPr userDrawn="1">
            <p:ph type="title" hasCustomPrompt="1"/>
          </p:nvPr>
        </p:nvSpPr>
        <p:spPr>
          <a:xfrm>
            <a:off x="496889" y="1038160"/>
            <a:ext cx="6735762" cy="328304"/>
          </a:xfrm>
        </p:spPr>
        <p:txBody>
          <a:bodyPr anchor="b" anchorCtr="0">
            <a:noAutofit/>
          </a:bodyPr>
          <a:lstStyle>
            <a:lvl1pPr>
              <a:defRPr sz="3600" b="1" i="0">
                <a:solidFill>
                  <a:srgbClr val="003DA5"/>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p:cNvSpPr>
            <a:spLocks noGrp="1"/>
          </p:cNvSpPr>
          <p:nvPr userDrawn="1">
            <p:ph idx="1"/>
          </p:nvPr>
        </p:nvSpPr>
        <p:spPr>
          <a:xfrm>
            <a:off x="496888" y="1828937"/>
            <a:ext cx="6967168" cy="4253520"/>
          </a:xfrm>
        </p:spPr>
        <p:txBody>
          <a:bodyPr>
            <a:noAutofit/>
          </a:bodyPr>
          <a:lstStyle>
            <a:lvl1pPr>
              <a:lnSpc>
                <a:spcPct val="100000"/>
              </a:lnSpc>
              <a:defRPr sz="2000" b="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userDrawn="1">
            <p:ph type="body" sz="quarter" idx="13"/>
          </p:nvPr>
        </p:nvSpPr>
        <p:spPr>
          <a:xfrm>
            <a:off x="496888" y="1334498"/>
            <a:ext cx="6967167" cy="298890"/>
          </a:xfrm>
        </p:spPr>
        <p:txBody>
          <a:bodyPr/>
          <a:lstStyle>
            <a:lvl1pPr marL="0" indent="0">
              <a:buFontTx/>
              <a:buNone/>
              <a:defRPr sz="1400" b="1" cap="all" baseline="0">
                <a:solidFill>
                  <a:srgbClr val="00A3E0"/>
                </a:solidFill>
              </a:defRPr>
            </a:lvl1pPr>
          </a:lstStyle>
          <a:p>
            <a:pPr lvl="0"/>
            <a:r>
              <a:rPr lang="en-US" dirty="0"/>
              <a:t>Click to edit Master text styles</a:t>
            </a:r>
          </a:p>
        </p:txBody>
      </p:sp>
    </p:spTree>
    <p:extLst>
      <p:ext uri="{BB962C8B-B14F-4D97-AF65-F5344CB8AC3E}">
        <p14:creationId xmlns:p14="http://schemas.microsoft.com/office/powerpoint/2010/main" val="326223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ircle Photo ALT- Head + Sub">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2563F3-DD0F-C840-B5EC-EC29B8383327}"/>
              </a:ext>
            </a:extLst>
          </p:cNvPr>
          <p:cNvSpPr/>
          <p:nvPr userDrawn="1"/>
        </p:nvSpPr>
        <p:spPr>
          <a:xfrm>
            <a:off x="0" y="1"/>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A52620-B1FA-E247-9884-3A15C454D811}"/>
              </a:ext>
            </a:extLst>
          </p:cNvPr>
          <p:cNvPicPr>
            <a:picLocks noChangeAspect="1"/>
          </p:cNvPicPr>
          <p:nvPr userDrawn="1"/>
        </p:nvPicPr>
        <p:blipFill>
          <a:blip r:embed="rId2" cstate="print">
            <a:alphaModFix amt="25000"/>
            <a:extLst>
              <a:ext uri="{28A0092B-C50C-407E-A947-70E740481C1C}">
                <a14:useLocalDpi xmlns:a14="http://schemas.microsoft.com/office/drawing/2010/main"/>
              </a:ext>
            </a:extLst>
          </a:blip>
          <a:stretch>
            <a:fillRect/>
          </a:stretch>
        </p:blipFill>
        <p:spPr>
          <a:xfrm>
            <a:off x="1621318" y="131901"/>
            <a:ext cx="10376455" cy="6958012"/>
          </a:xfrm>
          <a:prstGeom prst="rect">
            <a:avLst/>
          </a:prstGeom>
        </p:spPr>
      </p:pic>
      <p:sp>
        <p:nvSpPr>
          <p:cNvPr id="2" name="Title 1"/>
          <p:cNvSpPr>
            <a:spLocks noGrp="1"/>
          </p:cNvSpPr>
          <p:nvPr userDrawn="1">
            <p:ph type="title" hasCustomPrompt="1"/>
          </p:nvPr>
        </p:nvSpPr>
        <p:spPr>
          <a:xfrm>
            <a:off x="496889" y="0"/>
            <a:ext cx="9835163" cy="1366464"/>
          </a:xfrm>
        </p:spPr>
        <p:txBody>
          <a:bodyPr anchor="b" anchorCtr="0">
            <a:no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Title Style</a:t>
            </a:r>
          </a:p>
        </p:txBody>
      </p:sp>
      <p:sp>
        <p:nvSpPr>
          <p:cNvPr id="3" name="Content Placeholder 2"/>
          <p:cNvSpPr>
            <a:spLocks noGrp="1"/>
          </p:cNvSpPr>
          <p:nvPr userDrawn="1">
            <p:ph idx="1"/>
          </p:nvPr>
        </p:nvSpPr>
        <p:spPr>
          <a:xfrm>
            <a:off x="1854686" y="2150470"/>
            <a:ext cx="9835163" cy="4343095"/>
          </a:xfrm>
        </p:spPr>
        <p:txBody>
          <a:bodyPr>
            <a:noAutofit/>
          </a:bodyPr>
          <a:lstStyle>
            <a:lvl1pPr>
              <a:lnSpc>
                <a:spcPct val="100000"/>
              </a:lnSpc>
              <a:defRPr sz="2000" b="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userDrawn="1">
            <p:ph type="body" sz="quarter" idx="13"/>
          </p:nvPr>
        </p:nvSpPr>
        <p:spPr>
          <a:xfrm>
            <a:off x="496889" y="1320323"/>
            <a:ext cx="9835163" cy="327025"/>
          </a:xfrm>
        </p:spPr>
        <p:txBody>
          <a:bodyPr/>
          <a:lstStyle>
            <a:lvl1pPr marL="0" indent="0">
              <a:buFontTx/>
              <a:buNone/>
              <a:defRPr sz="1400" b="1" cap="all"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00821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833DEE-8CEF-4CB1-ABF1-6096DA0C594D}"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4073232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33DEE-8CEF-4CB1-ABF1-6096DA0C594D}"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3022652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833DEE-8CEF-4CB1-ABF1-6096DA0C594D}"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86853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833DEE-8CEF-4CB1-ABF1-6096DA0C594D}"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350966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833DEE-8CEF-4CB1-ABF1-6096DA0C594D}" type="datetimeFigureOut">
              <a:rPr lang="en-GB" smtClean="0"/>
              <a:t>19/05/2021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506062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833DEE-8CEF-4CB1-ABF1-6096DA0C594D}" type="datetimeFigureOut">
              <a:rPr lang="en-GB" smtClean="0"/>
              <a:t>19/05/2021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69520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11244568" cy="1527664"/>
          </a:xfrm>
        </p:spPr>
        <p:txBody>
          <a:bodyPr anchor="b" anchorCtr="0">
            <a:normAutofit/>
          </a:bodyPr>
          <a:lstStyle>
            <a:lvl1pPr>
              <a:defRPr sz="3600" b="1" i="0">
                <a:solidFill>
                  <a:srgbClr val="003DA5"/>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11244568" cy="4256832"/>
          </a:xfrm>
        </p:spPr>
        <p:txBody>
          <a:bodyPr>
            <a:noAutofit/>
          </a:bodyPr>
          <a:lstStyle>
            <a:lvl1pPr>
              <a:lnSpc>
                <a:spcPct val="100000"/>
              </a:lnSpc>
              <a:defRPr sz="2000"/>
            </a:lvl1pPr>
            <a:lvl2pPr>
              <a:lnSpc>
                <a:spcPct val="100000"/>
              </a:lnSpc>
              <a:defRPr sz="18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59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33DEE-8CEF-4CB1-ABF1-6096DA0C594D}" type="datetimeFigureOut">
              <a:rPr lang="en-GB" smtClean="0"/>
              <a:t>19/05/2021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816371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833DEE-8CEF-4CB1-ABF1-6096DA0C594D}"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54476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833DEE-8CEF-4CB1-ABF1-6096DA0C594D}"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1767615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33DEE-8CEF-4CB1-ABF1-6096DA0C594D}"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1340227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33DEE-8CEF-4CB1-ABF1-6096DA0C594D}"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274B3-3B09-4F96-B7EA-2DD2AEB1758F}" type="slidenum">
              <a:rPr lang="en-GB" smtClean="0"/>
              <a:t>‹#›</a:t>
            </a:fld>
            <a:endParaRPr lang="en-GB"/>
          </a:p>
        </p:txBody>
      </p:sp>
    </p:spTree>
    <p:extLst>
      <p:ext uri="{BB962C8B-B14F-4D97-AF65-F5344CB8AC3E}">
        <p14:creationId xmlns:p14="http://schemas.microsoft.com/office/powerpoint/2010/main" val="3029768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Title 1">
            <a:extLst>
              <a:ext uri="{FF2B5EF4-FFF2-40B4-BE49-F238E27FC236}">
                <a16:creationId xmlns:a16="http://schemas.microsoft.com/office/drawing/2014/main" id="{0AFBD890-5703-5949-B240-AD31138C5E17}"/>
              </a:ext>
            </a:extLst>
          </p:cNvPr>
          <p:cNvSpPr>
            <a:spLocks noGrp="1"/>
          </p:cNvSpPr>
          <p:nvPr>
            <p:ph type="title"/>
          </p:nvPr>
        </p:nvSpPr>
        <p:spPr>
          <a:xfrm>
            <a:off x="658813" y="608777"/>
            <a:ext cx="10515600" cy="522934"/>
          </a:xfrm>
        </p:spPr>
        <p:txBody>
          <a:bodyPr/>
          <a:lstStyle/>
          <a:p>
            <a:r>
              <a:rPr lang="en-GB"/>
              <a:t>Click to edit Master title style</a:t>
            </a:r>
            <a:endParaRPr lang="en-US"/>
          </a:p>
        </p:txBody>
      </p:sp>
    </p:spTree>
    <p:extLst>
      <p:ext uri="{BB962C8B-B14F-4D97-AF65-F5344CB8AC3E}">
        <p14:creationId xmlns:p14="http://schemas.microsoft.com/office/powerpoint/2010/main" val="339428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813" y="1464174"/>
            <a:ext cx="10515600" cy="4137842"/>
          </a:xfrm>
        </p:spPr>
        <p:txBody>
          <a:bodyPr/>
          <a:lstStyle>
            <a:lvl1pPr>
              <a:buClr>
                <a:srgbClr val="D70045"/>
              </a:buClr>
              <a:defRPr/>
            </a:lvl1pPr>
            <a:lvl2pPr>
              <a:buClr>
                <a:srgbClr val="D70045"/>
              </a:buClr>
              <a:defRPr/>
            </a:lvl2pPr>
            <a:lvl3pPr>
              <a:buClr>
                <a:srgbClr val="D70045"/>
              </a:buClr>
              <a:defRPr/>
            </a:lvl3pPr>
            <a:lvl4pPr>
              <a:buClr>
                <a:srgbClr val="D70045"/>
              </a:buClr>
              <a:defRPr/>
            </a:lvl4pPr>
            <a:lvl5pPr>
              <a:buClr>
                <a:srgbClr val="D7004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02B6AB42-84A6-7A41-9DD1-4C000D221389}"/>
              </a:ext>
            </a:extLst>
          </p:cNvPr>
          <p:cNvSpPr>
            <a:spLocks noGrp="1"/>
          </p:cNvSpPr>
          <p:nvPr>
            <p:ph type="title"/>
          </p:nvPr>
        </p:nvSpPr>
        <p:spPr>
          <a:xfrm>
            <a:off x="658813" y="608777"/>
            <a:ext cx="10515600" cy="522934"/>
          </a:xfrm>
        </p:spPr>
        <p:txBody>
          <a:bodyPr/>
          <a:lstStyle/>
          <a:p>
            <a:r>
              <a:rPr lang="en-GB"/>
              <a:t>Click to edit Master title style</a:t>
            </a:r>
            <a:endParaRPr lang="en-US"/>
          </a:p>
        </p:txBody>
      </p:sp>
    </p:spTree>
    <p:extLst>
      <p:ext uri="{BB962C8B-B14F-4D97-AF65-F5344CB8AC3E}">
        <p14:creationId xmlns:p14="http://schemas.microsoft.com/office/powerpoint/2010/main" val="251106732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8813" y="608777"/>
            <a:ext cx="10515600" cy="522934"/>
          </a:xfrm>
        </p:spPr>
        <p:txBody>
          <a:bodyPr/>
          <a:lstStyle/>
          <a:p>
            <a:r>
              <a:rPr lang="en-GB"/>
              <a:t>Click to edit Master title style</a:t>
            </a:r>
            <a:endParaRPr lang="en-US"/>
          </a:p>
        </p:txBody>
      </p:sp>
      <p:sp>
        <p:nvSpPr>
          <p:cNvPr id="3" name="Content Placeholder 2"/>
          <p:cNvSpPr>
            <a:spLocks noGrp="1"/>
          </p:cNvSpPr>
          <p:nvPr>
            <p:ph sz="half" idx="1"/>
          </p:nvPr>
        </p:nvSpPr>
        <p:spPr>
          <a:xfrm>
            <a:off x="658813" y="1636418"/>
            <a:ext cx="5181600" cy="4351338"/>
          </a:xfrm>
        </p:spPr>
        <p:txBody>
          <a:bodyPr/>
          <a:lstStyle>
            <a:lvl1pPr>
              <a:buClr>
                <a:srgbClr val="D70045"/>
              </a:buClr>
              <a:defRPr/>
            </a:lvl1pPr>
            <a:lvl2pPr>
              <a:buClr>
                <a:srgbClr val="D70045"/>
              </a:buClr>
              <a:defRPr/>
            </a:lvl2pPr>
            <a:lvl3pPr>
              <a:buClr>
                <a:srgbClr val="D70045"/>
              </a:buClr>
              <a:defRPr/>
            </a:lvl3pPr>
            <a:lvl4pPr>
              <a:buClr>
                <a:srgbClr val="D70045"/>
              </a:buClr>
              <a:defRPr/>
            </a:lvl4pPr>
            <a:lvl5pPr>
              <a:buClr>
                <a:srgbClr val="D7004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992813" y="1636418"/>
            <a:ext cx="5181600" cy="4351338"/>
          </a:xfrm>
        </p:spPr>
        <p:txBody>
          <a:bodyPr/>
          <a:lstStyle>
            <a:lvl1pPr>
              <a:buClr>
                <a:srgbClr val="D70045"/>
              </a:buClr>
              <a:defRPr/>
            </a:lvl1pPr>
            <a:lvl2pPr>
              <a:buClr>
                <a:srgbClr val="D70045"/>
              </a:buClr>
              <a:defRPr/>
            </a:lvl2pPr>
            <a:lvl3pPr>
              <a:buClr>
                <a:srgbClr val="D70045"/>
              </a:buClr>
              <a:defRPr/>
            </a:lvl3pPr>
            <a:lvl4pPr>
              <a:buClr>
                <a:srgbClr val="D70045"/>
              </a:buClr>
              <a:defRPr/>
            </a:lvl4pPr>
            <a:lvl5pPr>
              <a:buClr>
                <a:srgbClr val="D7004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061910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8813" y="14549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8813" y="2278886"/>
            <a:ext cx="5157787" cy="3684588"/>
          </a:xfrm>
        </p:spPr>
        <p:txBody>
          <a:bodyPr/>
          <a:lstStyle>
            <a:lvl1pPr>
              <a:buClr>
                <a:srgbClr val="D70045"/>
              </a:buClr>
              <a:defRPr/>
            </a:lvl1pPr>
            <a:lvl2pPr>
              <a:buClr>
                <a:srgbClr val="D70045"/>
              </a:buClr>
              <a:defRPr/>
            </a:lvl2pPr>
            <a:lvl3pPr>
              <a:buClr>
                <a:srgbClr val="D70045"/>
              </a:buClr>
              <a:defRPr/>
            </a:lvl3pPr>
            <a:lvl4pPr>
              <a:buClr>
                <a:srgbClr val="D70045"/>
              </a:buClr>
              <a:defRPr/>
            </a:lvl4pPr>
            <a:lvl5pPr>
              <a:buClr>
                <a:srgbClr val="D7004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991225" y="14549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991225" y="2278886"/>
            <a:ext cx="5183188" cy="3684588"/>
          </a:xfrm>
        </p:spPr>
        <p:txBody>
          <a:bodyPr/>
          <a:lstStyle>
            <a:lvl1pPr>
              <a:buClr>
                <a:srgbClr val="D70045"/>
              </a:buClr>
              <a:defRPr/>
            </a:lvl1pPr>
            <a:lvl2pPr>
              <a:buClr>
                <a:srgbClr val="D70045"/>
              </a:buClr>
              <a:defRPr/>
            </a:lvl2pPr>
            <a:lvl3pPr>
              <a:buClr>
                <a:srgbClr val="D70045"/>
              </a:buClr>
              <a:defRPr/>
            </a:lvl3pPr>
            <a:lvl4pPr>
              <a:buClr>
                <a:srgbClr val="D70045"/>
              </a:buClr>
              <a:defRPr/>
            </a:lvl4pPr>
            <a:lvl5pPr>
              <a:buClr>
                <a:srgbClr val="D7004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ECE86803-ABBD-464B-A669-A02D136E8ED7}"/>
              </a:ext>
            </a:extLst>
          </p:cNvPr>
          <p:cNvSpPr>
            <a:spLocks noGrp="1"/>
          </p:cNvSpPr>
          <p:nvPr>
            <p:ph type="title"/>
          </p:nvPr>
        </p:nvSpPr>
        <p:spPr>
          <a:xfrm>
            <a:off x="658813" y="608777"/>
            <a:ext cx="10515600" cy="522934"/>
          </a:xfrm>
        </p:spPr>
        <p:txBody>
          <a:bodyPr/>
          <a:lstStyle/>
          <a:p>
            <a:r>
              <a:rPr lang="en-GB"/>
              <a:t>Click to edit Master title style</a:t>
            </a:r>
            <a:endParaRPr lang="en-US"/>
          </a:p>
        </p:txBody>
      </p:sp>
    </p:spTree>
    <p:extLst>
      <p:ext uri="{BB962C8B-B14F-4D97-AF65-F5344CB8AC3E}">
        <p14:creationId xmlns:p14="http://schemas.microsoft.com/office/powerpoint/2010/main" val="2174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938A6067-FB7C-E048-A75F-083D62ADD197}"/>
              </a:ext>
            </a:extLst>
          </p:cNvPr>
          <p:cNvSpPr>
            <a:spLocks noGrp="1"/>
          </p:cNvSpPr>
          <p:nvPr>
            <p:ph type="body" sz="quarter" idx="10" hasCustomPrompt="1"/>
          </p:nvPr>
        </p:nvSpPr>
        <p:spPr>
          <a:xfrm>
            <a:off x="658813" y="6364288"/>
            <a:ext cx="2498725" cy="333375"/>
          </a:xfrm>
        </p:spPr>
        <p:txBody>
          <a:bodyPr>
            <a:noAutofit/>
          </a:bodyPr>
          <a:lstStyle>
            <a:lvl1pPr>
              <a:buNone/>
              <a:defRPr sz="1400"/>
            </a:lvl1pPr>
          </a:lstStyle>
          <a:p>
            <a:pPr lvl="0"/>
            <a:r>
              <a:rPr lang="en-GB"/>
              <a:t>Title of the presentation</a:t>
            </a:r>
          </a:p>
        </p:txBody>
      </p:sp>
      <p:sp>
        <p:nvSpPr>
          <p:cNvPr id="11" name="Title 1">
            <a:extLst>
              <a:ext uri="{FF2B5EF4-FFF2-40B4-BE49-F238E27FC236}">
                <a16:creationId xmlns:a16="http://schemas.microsoft.com/office/drawing/2014/main" id="{201B346A-C1E8-584C-9715-19003DFD5604}"/>
              </a:ext>
            </a:extLst>
          </p:cNvPr>
          <p:cNvSpPr>
            <a:spLocks noGrp="1"/>
          </p:cNvSpPr>
          <p:nvPr>
            <p:ph type="title"/>
          </p:nvPr>
        </p:nvSpPr>
        <p:spPr>
          <a:xfrm>
            <a:off x="658813" y="608777"/>
            <a:ext cx="10515600" cy="522934"/>
          </a:xfrm>
        </p:spPr>
        <p:txBody>
          <a:bodyPr/>
          <a:lstStyle/>
          <a:p>
            <a:r>
              <a:rPr lang="en-GB"/>
              <a:t>Click to edit Master title style</a:t>
            </a:r>
            <a:endParaRPr lang="en-US"/>
          </a:p>
        </p:txBody>
      </p:sp>
    </p:spTree>
    <p:extLst>
      <p:ext uri="{BB962C8B-B14F-4D97-AF65-F5344CB8AC3E}">
        <p14:creationId xmlns:p14="http://schemas.microsoft.com/office/powerpoint/2010/main" val="271050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21CD4-316F-E844-A418-BCB1AA1BE575}"/>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5746F4B6-45C8-A246-804E-17B6542066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7432"/>
          <a:stretch/>
        </p:blipFill>
        <p:spPr>
          <a:xfrm>
            <a:off x="7174370" y="408910"/>
            <a:ext cx="5017630" cy="6076950"/>
          </a:xfrm>
          <a:prstGeom prst="rect">
            <a:avLst/>
          </a:prstGeom>
        </p:spPr>
      </p:pic>
    </p:spTree>
    <p:extLst>
      <p:ext uri="{BB962C8B-B14F-4D97-AF65-F5344CB8AC3E}">
        <p14:creationId xmlns:p14="http://schemas.microsoft.com/office/powerpoint/2010/main" val="62209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82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itle_slide_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34F469-E1BD-9243-8B81-37756B49CC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512755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itle_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C3175-9EC3-D847-977F-7075938C9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Tree>
    <p:extLst>
      <p:ext uri="{BB962C8B-B14F-4D97-AF65-F5344CB8AC3E}">
        <p14:creationId xmlns:p14="http://schemas.microsoft.com/office/powerpoint/2010/main" val="3111279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slide_3">
    <p:spTree>
      <p:nvGrpSpPr>
        <p:cNvPr id="1" name=""/>
        <p:cNvGrpSpPr/>
        <p:nvPr/>
      </p:nvGrpSpPr>
      <p:grpSpPr>
        <a:xfrm>
          <a:off x="0" y="0"/>
          <a:ext cx="0" cy="0"/>
          <a:chOff x="0" y="0"/>
          <a:chExt cx="0" cy="0"/>
        </a:xfrm>
      </p:grpSpPr>
      <p:pic>
        <p:nvPicPr>
          <p:cNvPr id="5" name="Picture 4" descr="A picture containing red&#10;&#10;Description automatically generated">
            <a:extLst>
              <a:ext uri="{FF2B5EF4-FFF2-40B4-BE49-F238E27FC236}">
                <a16:creationId xmlns:a16="http://schemas.microsoft.com/office/drawing/2014/main" id="{BA9DBF78-40BC-D94F-AB80-CBBFD62F245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30332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Coffee brea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22E04C-F518-2443-BC75-E176ACCFF47D}"/>
              </a:ext>
            </a:extLst>
          </p:cNvPr>
          <p:cNvSpPr/>
          <p:nvPr userDrawn="1"/>
        </p:nvSpPr>
        <p:spPr>
          <a:xfrm>
            <a:off x="-50007" y="-57150"/>
            <a:ext cx="12292013" cy="6972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4371C47B-F7C9-DA4A-87CC-F734CA89626C}"/>
              </a:ext>
            </a:extLst>
          </p:cNvPr>
          <p:cNvSpPr txBox="1">
            <a:spLocks/>
          </p:cNvSpPr>
          <p:nvPr userDrawn="1"/>
        </p:nvSpPr>
        <p:spPr>
          <a:xfrm>
            <a:off x="736600" y="2927879"/>
            <a:ext cx="4631267" cy="1002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323335"/>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335"/>
                </a:solidFill>
                <a:latin typeface="Raleway" panose="020B05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335"/>
                </a:solidFill>
                <a:latin typeface="Raleway" panose="020B05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323335"/>
                </a:solidFill>
                <a:latin typeface="Raleway" panose="020B05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323335"/>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000" b="0" i="0" u="none" strike="noStrike" kern="1200" cap="none" spc="0" normalizeH="0" baseline="0" noProof="0">
                <a:ln>
                  <a:noFill/>
                </a:ln>
                <a:solidFill>
                  <a:schemeClr val="tx1">
                    <a:lumMod val="50000"/>
                  </a:schemeClr>
                </a:solidFill>
                <a:effectLst/>
                <a:uLnTx/>
                <a:uFillTx/>
                <a:latin typeface="Raleway" panose="020B0503030101060003" pitchFamily="34" charset="0"/>
                <a:ea typeface="+mn-ea"/>
                <a:cs typeface="+mn-cs"/>
              </a:rPr>
              <a:t>Coffee break</a:t>
            </a:r>
          </a:p>
        </p:txBody>
      </p:sp>
      <p:pic>
        <p:nvPicPr>
          <p:cNvPr id="6" name="Picture 5" descr="A picture containing food&#10;&#10;Description automatically generated">
            <a:extLst>
              <a:ext uri="{FF2B5EF4-FFF2-40B4-BE49-F238E27FC236}">
                <a16:creationId xmlns:a16="http://schemas.microsoft.com/office/drawing/2014/main" id="{B36D27AC-7F15-BD43-915C-B0C0F9DF35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64052" y="947086"/>
            <a:ext cx="5093095" cy="4963828"/>
          </a:xfrm>
          <a:prstGeom prst="rect">
            <a:avLst/>
          </a:prstGeom>
        </p:spPr>
      </p:pic>
    </p:spTree>
    <p:extLst>
      <p:ext uri="{BB962C8B-B14F-4D97-AF65-F5344CB8AC3E}">
        <p14:creationId xmlns:p14="http://schemas.microsoft.com/office/powerpoint/2010/main" val="849948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d slide">
    <p:bg>
      <p:bgPr>
        <a:solidFill>
          <a:srgbClr val="333335"/>
        </a:solidFill>
        <a:effectLst/>
      </p:bgPr>
    </p:bg>
    <p:spTree>
      <p:nvGrpSpPr>
        <p:cNvPr id="1" name=""/>
        <p:cNvGrpSpPr/>
        <p:nvPr/>
      </p:nvGrpSpPr>
      <p:grpSpPr>
        <a:xfrm>
          <a:off x="0" y="0"/>
          <a:ext cx="0" cy="0"/>
          <a:chOff x="0" y="0"/>
          <a:chExt cx="0" cy="0"/>
        </a:xfrm>
      </p:grpSpPr>
      <p:pic>
        <p:nvPicPr>
          <p:cNvPr id="3" name="Picture 2" descr="A picture containing wheel, drawing&#10;&#10;Description automatically generated">
            <a:hlinkClick r:id="rId2"/>
            <a:extLst>
              <a:ext uri="{FF2B5EF4-FFF2-40B4-BE49-F238E27FC236}">
                <a16:creationId xmlns:a16="http://schemas.microsoft.com/office/drawing/2014/main" id="{2B3B4248-458A-8243-BC10-73481AED16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1434" y="2937139"/>
            <a:ext cx="2729132" cy="688811"/>
          </a:xfrm>
          <a:prstGeom prst="rect">
            <a:avLst/>
          </a:prstGeom>
        </p:spPr>
      </p:pic>
      <p:sp>
        <p:nvSpPr>
          <p:cNvPr id="9" name="Title 1">
            <a:extLst>
              <a:ext uri="{FF2B5EF4-FFF2-40B4-BE49-F238E27FC236}">
                <a16:creationId xmlns:a16="http://schemas.microsoft.com/office/drawing/2014/main" id="{0F2F9DE1-75A8-6747-B673-0E99673302E2}"/>
              </a:ext>
            </a:extLst>
          </p:cNvPr>
          <p:cNvSpPr txBox="1">
            <a:spLocks/>
          </p:cNvSpPr>
          <p:nvPr userDrawn="1"/>
        </p:nvSpPr>
        <p:spPr>
          <a:xfrm>
            <a:off x="3937965" y="5618237"/>
            <a:ext cx="4316070" cy="359658"/>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a:solidFill>
                  <a:srgbClr val="FFFFFF"/>
                </a:solidFill>
                <a:latin typeface="Raleway"/>
              </a:rPr>
              <a:t>sedex.com | +44 (0)207 902 2320 </a:t>
            </a:r>
          </a:p>
        </p:txBody>
      </p:sp>
      <p:sp>
        <p:nvSpPr>
          <p:cNvPr id="10" name="Title 1">
            <a:extLst>
              <a:ext uri="{FF2B5EF4-FFF2-40B4-BE49-F238E27FC236}">
                <a16:creationId xmlns:a16="http://schemas.microsoft.com/office/drawing/2014/main" id="{A5CC666B-E482-F342-AA33-3CC2CDBBF658}"/>
              </a:ext>
            </a:extLst>
          </p:cNvPr>
          <p:cNvSpPr txBox="1">
            <a:spLocks/>
          </p:cNvSpPr>
          <p:nvPr userDrawn="1"/>
        </p:nvSpPr>
        <p:spPr>
          <a:xfrm>
            <a:off x="1630017" y="5977895"/>
            <a:ext cx="8931965" cy="359658"/>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a:solidFill>
                  <a:srgbClr val="FFFFFF"/>
                </a:solidFill>
                <a:latin typeface="Raleway"/>
              </a:rPr>
              <a:t>Gurugram </a:t>
            </a:r>
            <a:r>
              <a:rPr lang="en-GB" sz="1400" b="1">
                <a:solidFill>
                  <a:srgbClr val="FFFFFF"/>
                </a:solidFill>
                <a:latin typeface="Raleway"/>
              </a:rPr>
              <a:t>|</a:t>
            </a:r>
            <a:r>
              <a:rPr lang="en-GB" sz="1400">
                <a:solidFill>
                  <a:srgbClr val="FFFFFF"/>
                </a:solidFill>
                <a:latin typeface="Raleway"/>
              </a:rPr>
              <a:t> London </a:t>
            </a:r>
            <a:r>
              <a:rPr lang="en-GB" sz="1400" b="1">
                <a:solidFill>
                  <a:srgbClr val="FFFFFF"/>
                </a:solidFill>
                <a:latin typeface="Raleway"/>
              </a:rPr>
              <a:t>|</a:t>
            </a:r>
            <a:r>
              <a:rPr lang="en-GB" sz="1400">
                <a:solidFill>
                  <a:srgbClr val="FFFFFF"/>
                </a:solidFill>
                <a:latin typeface="Raleway"/>
              </a:rPr>
              <a:t> Santiago </a:t>
            </a:r>
            <a:r>
              <a:rPr lang="en-GB" sz="1400" b="1">
                <a:solidFill>
                  <a:srgbClr val="FFFFFF"/>
                </a:solidFill>
                <a:latin typeface="Raleway"/>
              </a:rPr>
              <a:t>|</a:t>
            </a:r>
            <a:r>
              <a:rPr lang="en-GB" sz="1400">
                <a:solidFill>
                  <a:srgbClr val="FFFFFF"/>
                </a:solidFill>
                <a:latin typeface="Raleway"/>
              </a:rPr>
              <a:t> Shanghai </a:t>
            </a:r>
            <a:r>
              <a:rPr lang="en-GB" sz="1400" b="1">
                <a:solidFill>
                  <a:srgbClr val="FFFFFF"/>
                </a:solidFill>
                <a:latin typeface="Raleway"/>
              </a:rPr>
              <a:t>|</a:t>
            </a:r>
            <a:r>
              <a:rPr lang="en-GB" sz="1400">
                <a:solidFill>
                  <a:srgbClr val="FFFFFF"/>
                </a:solidFill>
                <a:latin typeface="Raleway"/>
              </a:rPr>
              <a:t> Sydney </a:t>
            </a:r>
            <a:r>
              <a:rPr lang="en-GB" sz="1400" b="1">
                <a:solidFill>
                  <a:srgbClr val="FFFFFF"/>
                </a:solidFill>
                <a:latin typeface="Raleway"/>
              </a:rPr>
              <a:t>|</a:t>
            </a:r>
            <a:r>
              <a:rPr lang="en-GB" sz="1400">
                <a:solidFill>
                  <a:srgbClr val="FFFFFF"/>
                </a:solidFill>
                <a:latin typeface="Raleway"/>
              </a:rPr>
              <a:t> Tokyo  </a:t>
            </a:r>
          </a:p>
        </p:txBody>
      </p:sp>
      <p:grpSp>
        <p:nvGrpSpPr>
          <p:cNvPr id="13" name="Group 12">
            <a:extLst>
              <a:ext uri="{FF2B5EF4-FFF2-40B4-BE49-F238E27FC236}">
                <a16:creationId xmlns:a16="http://schemas.microsoft.com/office/drawing/2014/main" id="{0B54F5B1-9ABB-8C42-9650-D91FDC5F28C4}"/>
              </a:ext>
            </a:extLst>
          </p:cNvPr>
          <p:cNvGrpSpPr/>
          <p:nvPr userDrawn="1"/>
        </p:nvGrpSpPr>
        <p:grpSpPr>
          <a:xfrm>
            <a:off x="9133750" y="5798066"/>
            <a:ext cx="2010308" cy="388300"/>
            <a:chOff x="9133750" y="5798066"/>
            <a:chExt cx="2010308" cy="388300"/>
          </a:xfrm>
        </p:grpSpPr>
        <p:grpSp>
          <p:nvGrpSpPr>
            <p:cNvPr id="4" name="Group 3">
              <a:extLst>
                <a:ext uri="{FF2B5EF4-FFF2-40B4-BE49-F238E27FC236}">
                  <a16:creationId xmlns:a16="http://schemas.microsoft.com/office/drawing/2014/main" id="{0B91629D-88C9-DC4F-A1D2-7F346D67CF66}"/>
                </a:ext>
              </a:extLst>
            </p:cNvPr>
            <p:cNvGrpSpPr/>
            <p:nvPr userDrawn="1"/>
          </p:nvGrpSpPr>
          <p:grpSpPr>
            <a:xfrm>
              <a:off x="9133750" y="5798066"/>
              <a:ext cx="1483219" cy="388300"/>
              <a:chOff x="9143689" y="5967412"/>
              <a:chExt cx="1483219" cy="388300"/>
            </a:xfrm>
          </p:grpSpPr>
          <p:pic>
            <p:nvPicPr>
              <p:cNvPr id="5" name="Picture 4" descr="A picture containing drawing&#10;&#10;Description automatically generated">
                <a:hlinkClick r:id="rId4"/>
                <a:extLst>
                  <a:ext uri="{FF2B5EF4-FFF2-40B4-BE49-F238E27FC236}">
                    <a16:creationId xmlns:a16="http://schemas.microsoft.com/office/drawing/2014/main" id="{960835CE-FCED-B246-9B7E-33A840DA84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8608" y="5967412"/>
                <a:ext cx="388300" cy="388300"/>
              </a:xfrm>
              <a:prstGeom prst="rect">
                <a:avLst/>
              </a:prstGeom>
            </p:spPr>
          </p:pic>
          <p:pic>
            <p:nvPicPr>
              <p:cNvPr id="7" name="Picture 6" descr="A picture containing drawing&#10;&#10;Description automatically generated">
                <a:hlinkClick r:id="rId6"/>
                <a:extLst>
                  <a:ext uri="{FF2B5EF4-FFF2-40B4-BE49-F238E27FC236}">
                    <a16:creationId xmlns:a16="http://schemas.microsoft.com/office/drawing/2014/main" id="{BF508D2A-F659-C04F-9EC1-A9CD0405C6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43689" y="5967412"/>
                <a:ext cx="389757" cy="388300"/>
              </a:xfrm>
              <a:prstGeom prst="rect">
                <a:avLst/>
              </a:prstGeom>
            </p:spPr>
          </p:pic>
          <p:pic>
            <p:nvPicPr>
              <p:cNvPr id="8" name="Picture 7" descr="A close up of a logo&#10;&#10;Description automatically generated">
                <a:hlinkClick r:id="rId8"/>
                <a:extLst>
                  <a:ext uri="{FF2B5EF4-FFF2-40B4-BE49-F238E27FC236}">
                    <a16:creationId xmlns:a16="http://schemas.microsoft.com/office/drawing/2014/main" id="{B173A667-ED08-CA42-AABB-150CD44F26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91877" y="5967412"/>
                <a:ext cx="388300" cy="388300"/>
              </a:xfrm>
              <a:prstGeom prst="rect">
                <a:avLst/>
              </a:prstGeom>
            </p:spPr>
          </p:pic>
        </p:grpSp>
        <p:pic>
          <p:nvPicPr>
            <p:cNvPr id="12" name="Picture 11" descr="Logo&#10;&#10;Description automatically generated">
              <a:hlinkClick r:id="rId10"/>
              <a:extLst>
                <a:ext uri="{FF2B5EF4-FFF2-40B4-BE49-F238E27FC236}">
                  <a16:creationId xmlns:a16="http://schemas.microsoft.com/office/drawing/2014/main" id="{2EA9B39A-8CCD-A844-994C-5E20099156A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755758" y="5798066"/>
              <a:ext cx="388300" cy="388300"/>
            </a:xfrm>
            <a:prstGeom prst="rect">
              <a:avLst/>
            </a:prstGeom>
          </p:spPr>
        </p:pic>
      </p:grpSp>
    </p:spTree>
    <p:extLst>
      <p:ext uri="{BB962C8B-B14F-4D97-AF65-F5344CB8AC3E}">
        <p14:creationId xmlns:p14="http://schemas.microsoft.com/office/powerpoint/2010/main" val="1390122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1046499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3286747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3977056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254299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8DCD3B-261B-F848-A2CF-530BDD330C96}"/>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B753C90-2B52-BC47-B7FE-AABFC44553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8284"/>
          <a:stretch/>
        </p:blipFill>
        <p:spPr>
          <a:xfrm>
            <a:off x="7103490" y="320671"/>
            <a:ext cx="5088510" cy="6245009"/>
          </a:xfrm>
          <a:prstGeom prst="rect">
            <a:avLst/>
          </a:prstGeom>
        </p:spPr>
      </p:pic>
    </p:spTree>
    <p:extLst>
      <p:ext uri="{BB962C8B-B14F-4D97-AF65-F5344CB8AC3E}">
        <p14:creationId xmlns:p14="http://schemas.microsoft.com/office/powerpoint/2010/main" val="41389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8D7262-974E-4E98-91F4-7C1C0C5BE57B}"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3726508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8D7262-974E-4E98-91F4-7C1C0C5BE57B}" type="datetimeFigureOut">
              <a:rPr lang="en-GB" smtClean="0"/>
              <a:t>19/05/2021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2207845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8D7262-974E-4E98-91F4-7C1C0C5BE57B}" type="datetimeFigureOut">
              <a:rPr lang="en-GB" smtClean="0"/>
              <a:t>19/05/2021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1354276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D7262-974E-4E98-91F4-7C1C0C5BE57B}" type="datetimeFigureOut">
              <a:rPr lang="en-GB" smtClean="0"/>
              <a:t>19/05/2021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33885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8D7262-974E-4E98-91F4-7C1C0C5BE57B}"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2856017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68D7262-974E-4E98-91F4-7C1C0C5BE57B}" type="datetimeFigureOut">
              <a:rPr lang="en-GB" smtClean="0"/>
              <a:t>19/05/2021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3085321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449783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8D7262-974E-4E98-91F4-7C1C0C5BE57B}" type="datetimeFigureOut">
              <a:rPr lang="en-GB" smtClean="0"/>
              <a:t>19/05/2021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E3B10-392A-4B7B-B640-95DF90E9C88F}" type="slidenum">
              <a:rPr lang="en-GB" smtClean="0"/>
              <a:t>‹#›</a:t>
            </a:fld>
            <a:endParaRPr lang="en-GB"/>
          </a:p>
        </p:txBody>
      </p:sp>
    </p:spTree>
    <p:extLst>
      <p:ext uri="{BB962C8B-B14F-4D97-AF65-F5344CB8AC3E}">
        <p14:creationId xmlns:p14="http://schemas.microsoft.com/office/powerpoint/2010/main" val="7829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FE031F-1408-B848-9E05-92E50A2E9137}"/>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13B438F-9751-874C-BA16-3C8164437F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8180"/>
          <a:stretch/>
        </p:blipFill>
        <p:spPr>
          <a:xfrm>
            <a:off x="7095463" y="305520"/>
            <a:ext cx="5096537" cy="6246959"/>
          </a:xfrm>
          <a:prstGeom prst="rect">
            <a:avLst/>
          </a:prstGeom>
        </p:spPr>
      </p:pic>
    </p:spTree>
    <p:extLst>
      <p:ext uri="{BB962C8B-B14F-4D97-AF65-F5344CB8AC3E}">
        <p14:creationId xmlns:p14="http://schemas.microsoft.com/office/powerpoint/2010/main" val="17594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AEF06-4365-3546-A92B-304643AD0F5C}"/>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1753233-04B4-3B41-BB09-A3F449F603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8110"/>
          <a:stretch/>
        </p:blipFill>
        <p:spPr>
          <a:xfrm>
            <a:off x="7091055" y="305520"/>
            <a:ext cx="5100946" cy="6246960"/>
          </a:xfrm>
          <a:prstGeom prst="rect">
            <a:avLst/>
          </a:prstGeom>
        </p:spPr>
      </p:pic>
    </p:spTree>
    <p:extLst>
      <p:ext uri="{BB962C8B-B14F-4D97-AF65-F5344CB8AC3E}">
        <p14:creationId xmlns:p14="http://schemas.microsoft.com/office/powerpoint/2010/main" val="122135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AE49F4-BCE6-AE42-8FE1-A6B10D03E2C7}"/>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F5DE994F-4AC9-3E49-8010-882B3247D7C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7964"/>
          <a:stretch/>
        </p:blipFill>
        <p:spPr>
          <a:xfrm>
            <a:off x="7083338" y="312608"/>
            <a:ext cx="5108662" cy="6245352"/>
          </a:xfrm>
          <a:prstGeom prst="rect">
            <a:avLst/>
          </a:prstGeom>
        </p:spPr>
      </p:pic>
    </p:spTree>
    <p:extLst>
      <p:ext uri="{BB962C8B-B14F-4D97-AF65-F5344CB8AC3E}">
        <p14:creationId xmlns:p14="http://schemas.microsoft.com/office/powerpoint/2010/main" val="28527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AE49F4-BCE6-AE42-8FE1-A6B10D03E2C7}"/>
              </a:ext>
            </a:extLst>
          </p:cNvPr>
          <p:cNvSpPr/>
          <p:nvPr userDrawn="1"/>
        </p:nvSpPr>
        <p:spPr>
          <a:xfrm>
            <a:off x="0" y="0"/>
            <a:ext cx="12192000" cy="6857999"/>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FE0A3-36AB-4233-ADE4-D9FBD70A8024}"/>
              </a:ext>
            </a:extLst>
          </p:cNvPr>
          <p:cNvSpPr>
            <a:spLocks noGrp="1"/>
          </p:cNvSpPr>
          <p:nvPr>
            <p:ph type="title"/>
          </p:nvPr>
        </p:nvSpPr>
        <p:spPr>
          <a:xfrm>
            <a:off x="493776" y="1"/>
            <a:ext cx="6658391" cy="1527664"/>
          </a:xfrm>
        </p:spPr>
        <p:txBody>
          <a:bodyPr anchor="b" anchorCtr="0">
            <a:norm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AE32E6-01BA-46B2-812D-CBD79AAE6195}"/>
              </a:ext>
            </a:extLst>
          </p:cNvPr>
          <p:cNvSpPr>
            <a:spLocks noGrp="1"/>
          </p:cNvSpPr>
          <p:nvPr>
            <p:ph idx="1"/>
          </p:nvPr>
        </p:nvSpPr>
        <p:spPr>
          <a:xfrm>
            <a:off x="493776" y="1825625"/>
            <a:ext cx="6658391" cy="4256831"/>
          </a:xfrm>
        </p:spPr>
        <p:txBody>
          <a:bodyPr>
            <a:noAutofit/>
          </a:bodyPr>
          <a:lstStyle>
            <a:lvl1pPr>
              <a:lnSpc>
                <a:spcPct val="100000"/>
              </a:lnSpc>
              <a:defRPr sz="2000">
                <a:solidFill>
                  <a:schemeClr val="bg1"/>
                </a:solidFill>
              </a:defRPr>
            </a:lvl1pPr>
            <a:lvl2pPr>
              <a:lnSpc>
                <a:spcPct val="100000"/>
              </a:lnSpc>
              <a:defRPr sz="18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A862BB9-6879-7C41-9BC0-E47C0ABF7C51}"/>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08797" y="515307"/>
            <a:ext cx="8302267" cy="5567149"/>
          </a:xfrm>
          <a:prstGeom prst="rect">
            <a:avLst/>
          </a:prstGeom>
        </p:spPr>
      </p:pic>
    </p:spTree>
    <p:extLst>
      <p:ext uri="{BB962C8B-B14F-4D97-AF65-F5344CB8AC3E}">
        <p14:creationId xmlns:p14="http://schemas.microsoft.com/office/powerpoint/2010/main" val="426307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rcle Photo - Head + Sub">
    <p:spTree>
      <p:nvGrpSpPr>
        <p:cNvPr id="1" name=""/>
        <p:cNvGrpSpPr/>
        <p:nvPr/>
      </p:nvGrpSpPr>
      <p:grpSpPr>
        <a:xfrm>
          <a:off x="0" y="0"/>
          <a:ext cx="0" cy="0"/>
          <a:chOff x="0" y="0"/>
          <a:chExt cx="0" cy="0"/>
        </a:xfrm>
      </p:grpSpPr>
      <p:sp>
        <p:nvSpPr>
          <p:cNvPr id="20" name="Picture Placeholder 9"/>
          <p:cNvSpPr>
            <a:spLocks noGrp="1"/>
          </p:cNvSpPr>
          <p:nvPr>
            <p:ph type="pic" sz="quarter" idx="14" hasCustomPrompt="1"/>
          </p:nvPr>
        </p:nvSpPr>
        <p:spPr>
          <a:xfrm>
            <a:off x="7074153" y="0"/>
            <a:ext cx="5117847" cy="6858000"/>
          </a:xfrm>
          <a:solidFill>
            <a:schemeClr val="bg1">
              <a:lumMod val="85000"/>
            </a:schemeClr>
          </a:solidFill>
        </p:spPr>
        <p:txBody>
          <a:bodyPr tIns="2926080"/>
          <a:lstStyle>
            <a:lvl1pPr algn="ctr">
              <a:defRPr sz="1400" baseline="0"/>
            </a:lvl1pPr>
          </a:lstStyle>
          <a:p>
            <a:r>
              <a:rPr lang="en-US" dirty="0"/>
              <a:t>DRAG AND DROP PHOTO HERE</a:t>
            </a:r>
          </a:p>
        </p:txBody>
      </p:sp>
      <p:sp>
        <p:nvSpPr>
          <p:cNvPr id="10" name="Freeform 9"/>
          <p:cNvSpPr/>
          <p:nvPr userDrawn="1"/>
        </p:nvSpPr>
        <p:spPr>
          <a:xfrm>
            <a:off x="0" y="0"/>
            <a:ext cx="8971963" cy="6858000"/>
          </a:xfrm>
          <a:custGeom>
            <a:avLst/>
            <a:gdLst>
              <a:gd name="connsiteX0" fmla="*/ 0 w 8971963"/>
              <a:gd name="connsiteY0" fmla="*/ 0 h 6858000"/>
              <a:gd name="connsiteX1" fmla="*/ 8807531 w 8971963"/>
              <a:gd name="connsiteY1" fmla="*/ 0 h 6858000"/>
              <a:gd name="connsiteX2" fmla="*/ 8693284 w 8971963"/>
              <a:gd name="connsiteY2" fmla="*/ 85432 h 6858000"/>
              <a:gd name="connsiteX3" fmla="*/ 7145461 w 8971963"/>
              <a:gd name="connsiteY3" fmla="*/ 3367520 h 6858000"/>
              <a:gd name="connsiteX4" fmla="*/ 8693284 w 8971963"/>
              <a:gd name="connsiteY4" fmla="*/ 6649608 h 6858000"/>
              <a:gd name="connsiteX5" fmla="*/ 8971963 w 8971963"/>
              <a:gd name="connsiteY5" fmla="*/ 6858000 h 6858000"/>
              <a:gd name="connsiteX6" fmla="*/ 0 w 8971963"/>
              <a:gd name="connsiteY6" fmla="*/ 6858000 h 6858000"/>
              <a:gd name="connsiteX7" fmla="*/ 0 w 89719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1963" h="6858000">
                <a:moveTo>
                  <a:pt x="0" y="0"/>
                </a:moveTo>
                <a:lnTo>
                  <a:pt x="8807531" y="0"/>
                </a:lnTo>
                <a:lnTo>
                  <a:pt x="8693284" y="85432"/>
                </a:lnTo>
                <a:cubicBezTo>
                  <a:pt x="7747990" y="865558"/>
                  <a:pt x="7145461" y="2046175"/>
                  <a:pt x="7145461" y="3367520"/>
                </a:cubicBezTo>
                <a:cubicBezTo>
                  <a:pt x="7145461" y="4688865"/>
                  <a:pt x="7747990" y="5869482"/>
                  <a:pt x="8693284" y="6649608"/>
                </a:cubicBezTo>
                <a:lnTo>
                  <a:pt x="897196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sp>
        <p:nvSpPr>
          <p:cNvPr id="2" name="Title 1"/>
          <p:cNvSpPr>
            <a:spLocks noGrp="1"/>
          </p:cNvSpPr>
          <p:nvPr>
            <p:ph type="title" hasCustomPrompt="1"/>
          </p:nvPr>
        </p:nvSpPr>
        <p:spPr>
          <a:xfrm>
            <a:off x="496890" y="0"/>
            <a:ext cx="6577263" cy="1366464"/>
          </a:xfrm>
        </p:spPr>
        <p:txBody>
          <a:bodyPr anchor="b" anchorCtr="0">
            <a:noAutofit/>
          </a:bodyPr>
          <a:lstStyle>
            <a:lvl1pPr>
              <a:defRPr sz="3600" b="1" i="0">
                <a:solidFill>
                  <a:srgbClr val="003DA5"/>
                </a:solidFill>
                <a:latin typeface="Arial Black" panose="020B0604020202020204" pitchFamily="34" charset="0"/>
                <a:cs typeface="Arial Black" panose="020B0604020202020204" pitchFamily="34" charset="0"/>
              </a:defRPr>
            </a:lvl1pPr>
          </a:lstStyle>
          <a:p>
            <a:r>
              <a:rPr lang="en-US" dirty="0"/>
              <a:t>Click To Edit Title Style</a:t>
            </a:r>
          </a:p>
        </p:txBody>
      </p:sp>
      <p:sp>
        <p:nvSpPr>
          <p:cNvPr id="3" name="Content Placeholder 2"/>
          <p:cNvSpPr>
            <a:spLocks noGrp="1"/>
          </p:cNvSpPr>
          <p:nvPr>
            <p:ph idx="1"/>
          </p:nvPr>
        </p:nvSpPr>
        <p:spPr>
          <a:xfrm>
            <a:off x="496890" y="1828937"/>
            <a:ext cx="6577263" cy="4253520"/>
          </a:xfrm>
        </p:spPr>
        <p:txBody>
          <a:bodyPr>
            <a:noAutofit/>
          </a:bodyPr>
          <a:lstStyle>
            <a:lvl1pPr>
              <a:lnSpc>
                <a:spcPct val="100000"/>
              </a:lnSpc>
              <a:defRPr sz="2000" b="0">
                <a:solidFill>
                  <a:schemeClr val="tx1"/>
                </a:solidFill>
              </a:defRPr>
            </a:lvl1pPr>
            <a:lvl2pPr>
              <a:lnSpc>
                <a:spcPct val="100000"/>
              </a:lnSpc>
              <a:defRPr sz="18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6890" y="1334499"/>
            <a:ext cx="6577263" cy="327025"/>
          </a:xfrm>
        </p:spPr>
        <p:txBody>
          <a:bodyPr/>
          <a:lstStyle>
            <a:lvl1pPr marL="0" indent="0">
              <a:buFontTx/>
              <a:buNone/>
              <a:defRPr sz="1400" b="1" cap="all" baseline="0">
                <a:solidFill>
                  <a:srgbClr val="00A3E0"/>
                </a:solidFill>
              </a:defRPr>
            </a:lvl1pPr>
          </a:lstStyle>
          <a:p>
            <a:pPr lvl="0"/>
            <a:r>
              <a:rPr lang="en-US" dirty="0"/>
              <a:t>Click to edit Master text styles</a:t>
            </a:r>
          </a:p>
        </p:txBody>
      </p:sp>
    </p:spTree>
    <p:extLst>
      <p:ext uri="{BB962C8B-B14F-4D97-AF65-F5344CB8AC3E}">
        <p14:creationId xmlns:p14="http://schemas.microsoft.com/office/powerpoint/2010/main" val="198820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223D0-08E4-45CA-B680-00CE1E8D8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BF4EBA-57C3-4E09-9605-A7F56ADF2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155247-CEB1-4C88-8288-86006A90D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F8EE9-85E3-4F85-A0CB-F808AA152C83}" type="datetimeFigureOut">
              <a:rPr lang="en-US" smtClean="0"/>
              <a:t>5/19/2021</a:t>
            </a:fld>
            <a:endParaRPr lang="en-US"/>
          </a:p>
        </p:txBody>
      </p:sp>
      <p:sp>
        <p:nvSpPr>
          <p:cNvPr id="5" name="Footer Placeholder 4">
            <a:extLst>
              <a:ext uri="{FF2B5EF4-FFF2-40B4-BE49-F238E27FC236}">
                <a16:creationId xmlns:a16="http://schemas.microsoft.com/office/drawing/2014/main" id="{AA01558E-2DDE-46D9-8DF3-6B21D1664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355D15-FAC3-491A-8818-75048046E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3C40D-ADFD-40AF-B119-D582D2CB448D}" type="slidenum">
              <a:rPr lang="en-US" smtClean="0"/>
              <a:t>‹#›</a:t>
            </a:fld>
            <a:endParaRPr lang="en-US"/>
          </a:p>
        </p:txBody>
      </p:sp>
    </p:spTree>
    <p:extLst>
      <p:ext uri="{BB962C8B-B14F-4D97-AF65-F5344CB8AC3E}">
        <p14:creationId xmlns:p14="http://schemas.microsoft.com/office/powerpoint/2010/main" val="298539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7" r:id="rId5"/>
    <p:sldLayoutId id="2147483656" r:id="rId6"/>
    <p:sldLayoutId id="2147483660" r:id="rId7"/>
    <p:sldLayoutId id="2147483661" r:id="rId8"/>
    <p:sldLayoutId id="2147483651" r:id="rId9"/>
    <p:sldLayoutId id="2147483652" r:id="rId10"/>
    <p:sldLayoutId id="2147483654" r:id="rId11"/>
    <p:sldLayoutId id="2147483653" r:id="rId12"/>
    <p:sldLayoutId id="214748365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33DEE-8CEF-4CB1-ABF1-6096DA0C594D}" type="datetimeFigureOut">
              <a:rPr lang="en-GB" smtClean="0"/>
              <a:t>19/05/2021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274B3-3B09-4F96-B7EA-2DD2AEB1758F}" type="slidenum">
              <a:rPr lang="en-GB" smtClean="0"/>
              <a:t>‹#›</a:t>
            </a:fld>
            <a:endParaRPr lang="en-GB"/>
          </a:p>
        </p:txBody>
      </p:sp>
    </p:spTree>
    <p:extLst>
      <p:ext uri="{BB962C8B-B14F-4D97-AF65-F5344CB8AC3E}">
        <p14:creationId xmlns:p14="http://schemas.microsoft.com/office/powerpoint/2010/main" val="27989956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13784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6">
            <a:extLst>
              <a:ext uri="{FF2B5EF4-FFF2-40B4-BE49-F238E27FC236}">
                <a16:creationId xmlns:a16="http://schemas.microsoft.com/office/drawing/2014/main" id="{BB7BEF50-63F7-C442-BC2B-8187DA969EA0}"/>
              </a:ext>
            </a:extLst>
          </p:cNvPr>
          <p:cNvSpPr txBox="1">
            <a:spLocks/>
          </p:cNvSpPr>
          <p:nvPr userDrawn="1"/>
        </p:nvSpPr>
        <p:spPr>
          <a:xfrm>
            <a:off x="600974" y="6339152"/>
            <a:ext cx="4539722" cy="307445"/>
          </a:xfrm>
          <a:prstGeom prst="rect">
            <a:avLst/>
          </a:prstGeom>
        </p:spPr>
        <p:txBody>
          <a:bodyPr>
            <a:noAutofit/>
          </a:bodyPr>
          <a:lstStyle>
            <a:lvl1pPr marL="228600" indent="-228600" algn="l" defTabSz="914400" rtl="0" eaLnBrk="1" latinLnBrk="0" hangingPunct="1">
              <a:lnSpc>
                <a:spcPct val="90000"/>
              </a:lnSpc>
              <a:spcBef>
                <a:spcPts val="1000"/>
              </a:spcBef>
              <a:buClr>
                <a:srgbClr val="D70045"/>
              </a:buClr>
              <a:buFont typeface="Arial" panose="020B0604020202020204" pitchFamily="34" charset="0"/>
              <a:buNone/>
              <a:defRPr sz="14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Responsible Sourcing – staff training</a:t>
            </a:r>
          </a:p>
        </p:txBody>
      </p:sp>
    </p:spTree>
    <p:extLst>
      <p:ext uri="{BB962C8B-B14F-4D97-AF65-F5344CB8AC3E}">
        <p14:creationId xmlns:p14="http://schemas.microsoft.com/office/powerpoint/2010/main" val="42886289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3200" kern="1200">
          <a:solidFill>
            <a:schemeClr val="tx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Clr>
          <a:srgbClr val="D70045"/>
        </a:buClr>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8D7262-974E-4E98-91F4-7C1C0C5BE57B}" type="datetimeFigureOut">
              <a:rPr lang="en-GB" smtClean="0"/>
              <a:t>19/05/2021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EE3B10-392A-4B7B-B640-95DF90E9C88F}" type="slidenum">
              <a:rPr lang="en-GB" smtClean="0"/>
              <a:t>‹#›</a:t>
            </a:fld>
            <a:endParaRPr lang="en-GB"/>
          </a:p>
        </p:txBody>
      </p:sp>
    </p:spTree>
    <p:extLst>
      <p:ext uri="{BB962C8B-B14F-4D97-AF65-F5344CB8AC3E}">
        <p14:creationId xmlns:p14="http://schemas.microsoft.com/office/powerpoint/2010/main" val="166880199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hyperlink" Target="http://www.sedex.com/"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hyperlink" Target="http://www.sedex.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77.jpeg"/></Relationships>
</file>

<file path=ppt/slides/_rels/slide12.xml.rels><?xml version="1.0" encoding="UTF-8" standalone="yes"?>
<Relationships xmlns="http://schemas.openxmlformats.org/package/2006/relationships"><Relationship Id="rId3" Type="http://schemas.openxmlformats.org/officeDocument/2006/relationships/hyperlink" Target="http://www.sedex.com/" TargetMode="External"/><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77.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eGWYP0fF5n8?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jpeg"/><Relationship Id="rId34" Type="http://schemas.openxmlformats.org/officeDocument/2006/relationships/image" Target="../media/image57.png"/><Relationship Id="rId42" Type="http://schemas.openxmlformats.org/officeDocument/2006/relationships/image" Target="../media/image65.png"/><Relationship Id="rId47" Type="http://schemas.openxmlformats.org/officeDocument/2006/relationships/image" Target="../media/image70.png"/><Relationship Id="rId50" Type="http://schemas.openxmlformats.org/officeDocument/2006/relationships/image" Target="../media/image73.png"/><Relationship Id="rId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39.png"/><Relationship Id="rId29" Type="http://schemas.openxmlformats.org/officeDocument/2006/relationships/image" Target="../media/image52.jpe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jpeg"/><Relationship Id="rId40" Type="http://schemas.openxmlformats.org/officeDocument/2006/relationships/image" Target="../media/image63.png"/><Relationship Id="rId45" Type="http://schemas.openxmlformats.org/officeDocument/2006/relationships/image" Target="../media/image68.png"/><Relationship Id="rId53" Type="http://schemas.openxmlformats.org/officeDocument/2006/relationships/image" Target="../media/image76.png"/><Relationship Id="rId5" Type="http://schemas.openxmlformats.org/officeDocument/2006/relationships/image" Target="../media/image28.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jpeg"/><Relationship Id="rId44" Type="http://schemas.openxmlformats.org/officeDocument/2006/relationships/image" Target="../media/image67.png"/><Relationship Id="rId52" Type="http://schemas.openxmlformats.org/officeDocument/2006/relationships/image" Target="../media/image75.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gif"/><Relationship Id="rId30" Type="http://schemas.openxmlformats.org/officeDocument/2006/relationships/image" Target="../media/image53.gif"/><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8" Type="http://schemas.openxmlformats.org/officeDocument/2006/relationships/image" Target="../media/image31.png"/><Relationship Id="rId51" Type="http://schemas.openxmlformats.org/officeDocument/2006/relationships/image" Target="../media/image74.jpeg"/><Relationship Id="rId3" Type="http://schemas.openxmlformats.org/officeDocument/2006/relationships/image" Target="../media/image26.jpe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20" Type="http://schemas.openxmlformats.org/officeDocument/2006/relationships/image" Target="../media/image43.png"/><Relationship Id="rId41"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29.png"/><Relationship Id="rId15" Type="http://schemas.openxmlformats.org/officeDocument/2006/relationships/image" Target="../media/image38.emf"/><Relationship Id="rId23" Type="http://schemas.openxmlformats.org/officeDocument/2006/relationships/image" Target="../media/image46.png"/><Relationship Id="rId28" Type="http://schemas.openxmlformats.org/officeDocument/2006/relationships/image" Target="../media/image51.jpeg"/><Relationship Id="rId36" Type="http://schemas.openxmlformats.org/officeDocument/2006/relationships/image" Target="../media/image59.png"/><Relationship Id="rId4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hyperlink" Target="http://www.sedex.com/"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CCEF-85F1-5C4E-9294-2B928CF2FA51}"/>
              </a:ext>
            </a:extLst>
          </p:cNvPr>
          <p:cNvSpPr/>
          <p:nvPr/>
        </p:nvSpPr>
        <p:spPr>
          <a:xfrm>
            <a:off x="0" y="0"/>
            <a:ext cx="8026400" cy="6858000"/>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C189CF-8C22-0346-B61E-E98BEB8F57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291" y="1297532"/>
            <a:ext cx="5170615" cy="3471182"/>
          </a:xfrm>
          <a:prstGeom prst="rect">
            <a:avLst/>
          </a:prstGeom>
        </p:spPr>
      </p:pic>
      <p:sp>
        <p:nvSpPr>
          <p:cNvPr id="18" name="Oval 17">
            <a:extLst>
              <a:ext uri="{FF2B5EF4-FFF2-40B4-BE49-F238E27FC236}">
                <a16:creationId xmlns:a16="http://schemas.microsoft.com/office/drawing/2014/main" id="{A473C524-F9EB-E341-967F-817490001E7E}"/>
              </a:ext>
            </a:extLst>
          </p:cNvPr>
          <p:cNvSpPr/>
          <p:nvPr/>
        </p:nvSpPr>
        <p:spPr>
          <a:xfrm>
            <a:off x="5307906" y="-1229137"/>
            <a:ext cx="9314482" cy="9314482"/>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0CBCDF8-84AA-F648-885C-E6001FDE8200}"/>
              </a:ext>
            </a:extLst>
          </p:cNvPr>
          <p:cNvSpPr txBox="1">
            <a:spLocks/>
          </p:cNvSpPr>
          <p:nvPr/>
        </p:nvSpPr>
        <p:spPr>
          <a:xfrm>
            <a:off x="6342011" y="1793656"/>
            <a:ext cx="9621889"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0" i="0" kern="1200">
                <a:solidFill>
                  <a:schemeClr val="tx1"/>
                </a:solidFill>
                <a:latin typeface="Arial" panose="020B0604020202020204" pitchFamily="34" charset="0"/>
                <a:ea typeface="+mj-ea"/>
                <a:cs typeface="Arial" panose="020B0604020202020204" pitchFamily="34" charset="0"/>
              </a:defRPr>
            </a:lvl1pPr>
          </a:lstStyle>
          <a:p>
            <a:pPr algn="l"/>
            <a:r>
              <a:rPr lang="en-US" sz="3300" b="1" dirty="0">
                <a:solidFill>
                  <a:schemeClr val="bg1"/>
                </a:solidFill>
                <a:latin typeface="Arial Black" panose="020B0604020202020204" pitchFamily="34" charset="0"/>
                <a:cs typeface="Arial Black" panose="020B0604020202020204" pitchFamily="34" charset="0"/>
              </a:rPr>
              <a:t>P&amp;G RESPONSIBLE </a:t>
            </a:r>
          </a:p>
          <a:p>
            <a:pPr algn="l"/>
            <a:r>
              <a:rPr lang="en-US" sz="3300" b="1" dirty="0">
                <a:solidFill>
                  <a:schemeClr val="bg1"/>
                </a:solidFill>
                <a:latin typeface="Arial Black" panose="020B0604020202020204" pitchFamily="34" charset="0"/>
                <a:cs typeface="Arial Black" panose="020B0604020202020204" pitchFamily="34" charset="0"/>
              </a:rPr>
              <a:t>SOURCING PROGRAM – </a:t>
            </a:r>
          </a:p>
          <a:p>
            <a:pPr algn="l"/>
            <a:r>
              <a:rPr lang="en-US" sz="3300" b="1" dirty="0">
                <a:solidFill>
                  <a:schemeClr val="bg1"/>
                </a:solidFill>
                <a:latin typeface="Arial Black" panose="020B0604020202020204" pitchFamily="34" charset="0"/>
                <a:cs typeface="Arial Black" panose="020B0604020202020204" pitchFamily="34" charset="0"/>
              </a:rPr>
              <a:t>SOCIAL AUDITS</a:t>
            </a:r>
          </a:p>
        </p:txBody>
      </p:sp>
      <p:sp>
        <p:nvSpPr>
          <p:cNvPr id="12" name="Title 1">
            <a:extLst>
              <a:ext uri="{FF2B5EF4-FFF2-40B4-BE49-F238E27FC236}">
                <a16:creationId xmlns:a16="http://schemas.microsoft.com/office/drawing/2014/main" id="{C46F2BA1-5FEA-B243-BDE2-1BDACB28AF4D}"/>
              </a:ext>
            </a:extLst>
          </p:cNvPr>
          <p:cNvSpPr txBox="1">
            <a:spLocks/>
          </p:cNvSpPr>
          <p:nvPr/>
        </p:nvSpPr>
        <p:spPr>
          <a:xfrm>
            <a:off x="6324601" y="4710725"/>
            <a:ext cx="3053044" cy="81631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b="0" i="0" kern="1200">
                <a:solidFill>
                  <a:schemeClr val="tx1"/>
                </a:solidFill>
                <a:latin typeface="Arial" panose="020B0604020202020204" pitchFamily="34" charset="0"/>
                <a:ea typeface="+mj-ea"/>
                <a:cs typeface="Arial" panose="020B0604020202020204" pitchFamily="34" charset="0"/>
              </a:defRPr>
            </a:lvl1pPr>
          </a:lstStyle>
          <a:p>
            <a:pPr algn="l"/>
            <a:r>
              <a:rPr lang="en-US" sz="2000" b="1" dirty="0">
                <a:solidFill>
                  <a:srgbClr val="FEDB00"/>
                </a:solidFill>
              </a:rPr>
              <a:t>May 11, 2021</a:t>
            </a:r>
          </a:p>
        </p:txBody>
      </p:sp>
      <p:pic>
        <p:nvPicPr>
          <p:cNvPr id="20" name="Picture 19">
            <a:extLst>
              <a:ext uri="{FF2B5EF4-FFF2-40B4-BE49-F238E27FC236}">
                <a16:creationId xmlns:a16="http://schemas.microsoft.com/office/drawing/2014/main" id="{64BBF3F8-3C4C-CB4A-B6D9-D418315ADF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36597" y="6082457"/>
            <a:ext cx="825834" cy="554960"/>
          </a:xfrm>
          <a:prstGeom prst="rect">
            <a:avLst/>
          </a:prstGeom>
        </p:spPr>
      </p:pic>
      <p:pic>
        <p:nvPicPr>
          <p:cNvPr id="21" name="Picture 20">
            <a:extLst>
              <a:ext uri="{FF2B5EF4-FFF2-40B4-BE49-F238E27FC236}">
                <a16:creationId xmlns:a16="http://schemas.microsoft.com/office/drawing/2014/main" id="{F2A0A742-C8B4-B64B-9486-A7D5488A6F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87156" y="2507354"/>
            <a:ext cx="1841500" cy="1841500"/>
          </a:xfrm>
          <a:prstGeom prst="rect">
            <a:avLst/>
          </a:prstGeom>
        </p:spPr>
      </p:pic>
    </p:spTree>
    <p:extLst>
      <p:ext uri="{BB962C8B-B14F-4D97-AF65-F5344CB8AC3E}">
        <p14:creationId xmlns:p14="http://schemas.microsoft.com/office/powerpoint/2010/main" val="42593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71" y="350688"/>
            <a:ext cx="7629938" cy="742610"/>
          </a:xfrm>
        </p:spPr>
        <p:txBody>
          <a:bodyPr anchor="t">
            <a:normAutofit/>
          </a:bodyPr>
          <a:lstStyle/>
          <a:p>
            <a:pPr algn="l"/>
            <a:r>
              <a:rPr lang="en-GB" sz="3600" b="1" dirty="0">
                <a:solidFill>
                  <a:srgbClr val="4472C4"/>
                </a:solidFill>
                <a:latin typeface="Arial Black" panose="020B0604020202020204" pitchFamily="34" charset="0"/>
              </a:rPr>
              <a:t>Social Audit Value Chain</a:t>
            </a:r>
            <a:endParaRPr lang="en-GB" sz="3600" dirty="0">
              <a:solidFill>
                <a:schemeClr val="accent1"/>
              </a:solidFill>
            </a:endParaRPr>
          </a:p>
        </p:txBody>
      </p:sp>
      <p:pic>
        <p:nvPicPr>
          <p:cNvPr id="38" name="Picture 37" descr="A picture containing wheel, drawing&#10;&#10;Description automatically generated">
            <a:hlinkClick r:id="rId3"/>
            <a:extLst>
              <a:ext uri="{FF2B5EF4-FFF2-40B4-BE49-F238E27FC236}">
                <a16:creationId xmlns:a16="http://schemas.microsoft.com/office/drawing/2014/main" id="{A04AD4A5-CDB9-4EAE-9CBD-DACFB818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275" y="389388"/>
            <a:ext cx="1781525" cy="449607"/>
          </a:xfrm>
          <a:prstGeom prst="rect">
            <a:avLst/>
          </a:prstGeom>
        </p:spPr>
      </p:pic>
      <p:sp>
        <p:nvSpPr>
          <p:cNvPr id="3" name="Rectangle: Rounded Corners 2">
            <a:extLst>
              <a:ext uri="{FF2B5EF4-FFF2-40B4-BE49-F238E27FC236}">
                <a16:creationId xmlns:a16="http://schemas.microsoft.com/office/drawing/2014/main" id="{FD74E51E-997F-4D3F-B227-E5D91A497BBE}"/>
              </a:ext>
            </a:extLst>
          </p:cNvPr>
          <p:cNvSpPr/>
          <p:nvPr/>
        </p:nvSpPr>
        <p:spPr>
          <a:xfrm>
            <a:off x="1409271" y="1982683"/>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8F8F8"/>
                </a:solidFill>
                <a:effectLst/>
                <a:uLnTx/>
                <a:uFillTx/>
                <a:latin typeface="Raleway Light"/>
                <a:ea typeface="+mn-ea"/>
                <a:cs typeface="+mn-cs"/>
              </a:rPr>
              <a:t>Supplier</a:t>
            </a:r>
          </a:p>
        </p:txBody>
      </p:sp>
      <p:sp>
        <p:nvSpPr>
          <p:cNvPr id="40" name="Rectangle: Rounded Corners 39">
            <a:extLst>
              <a:ext uri="{FF2B5EF4-FFF2-40B4-BE49-F238E27FC236}">
                <a16:creationId xmlns:a16="http://schemas.microsoft.com/office/drawing/2014/main" id="{C7D9BCC3-6E54-481E-8B45-1C83ED509655}"/>
              </a:ext>
            </a:extLst>
          </p:cNvPr>
          <p:cNvSpPr/>
          <p:nvPr/>
        </p:nvSpPr>
        <p:spPr>
          <a:xfrm>
            <a:off x="8488463" y="1917367"/>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GB" b="1" dirty="0">
                <a:solidFill>
                  <a:srgbClr val="F8F8F8"/>
                </a:solidFill>
              </a:rPr>
              <a:t>Customers</a:t>
            </a:r>
          </a:p>
          <a:p>
            <a:pPr lvl="0" algn="ctr">
              <a:defRPr/>
            </a:pPr>
            <a:r>
              <a:rPr lang="en-GB" b="1" dirty="0">
                <a:solidFill>
                  <a:srgbClr val="F8F8F8"/>
                </a:solidFill>
              </a:rPr>
              <a:t>(i.e. P&amp;G)</a:t>
            </a:r>
          </a:p>
        </p:txBody>
      </p:sp>
      <p:sp>
        <p:nvSpPr>
          <p:cNvPr id="6" name="Oval 5">
            <a:extLst>
              <a:ext uri="{FF2B5EF4-FFF2-40B4-BE49-F238E27FC236}">
                <a16:creationId xmlns:a16="http://schemas.microsoft.com/office/drawing/2014/main" id="{D67534F2-FAD4-415A-9E7D-2493666BF1C7}"/>
              </a:ext>
            </a:extLst>
          </p:cNvPr>
          <p:cNvSpPr/>
          <p:nvPr/>
        </p:nvSpPr>
        <p:spPr>
          <a:xfrm>
            <a:off x="10124661" y="165652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sp>
        <p:nvSpPr>
          <p:cNvPr id="43" name="Oval 42">
            <a:extLst>
              <a:ext uri="{FF2B5EF4-FFF2-40B4-BE49-F238E27FC236}">
                <a16:creationId xmlns:a16="http://schemas.microsoft.com/office/drawing/2014/main" id="{4F977E6C-16C0-47C0-931B-791B47A9E77E}"/>
              </a:ext>
            </a:extLst>
          </p:cNvPr>
          <p:cNvSpPr/>
          <p:nvPr/>
        </p:nvSpPr>
        <p:spPr>
          <a:xfrm>
            <a:off x="3087758" y="175845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cxnSp>
        <p:nvCxnSpPr>
          <p:cNvPr id="10" name="Straight Arrow Connector 9">
            <a:extLst>
              <a:ext uri="{FF2B5EF4-FFF2-40B4-BE49-F238E27FC236}">
                <a16:creationId xmlns:a16="http://schemas.microsoft.com/office/drawing/2014/main" id="{8807013B-F912-4FD3-BB2C-24C5390EC475}"/>
              </a:ext>
            </a:extLst>
          </p:cNvPr>
          <p:cNvCxnSpPr>
            <a:cxnSpLocks/>
          </p:cNvCxnSpPr>
          <p:nvPr/>
        </p:nvCxnSpPr>
        <p:spPr>
          <a:xfrm>
            <a:off x="3849046" y="2057261"/>
            <a:ext cx="3195431" cy="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CDE9A1F-1826-4A5A-A625-A661216CFB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Tree>
    <p:extLst>
      <p:ext uri="{BB962C8B-B14F-4D97-AF65-F5344CB8AC3E}">
        <p14:creationId xmlns:p14="http://schemas.microsoft.com/office/powerpoint/2010/main" val="1785595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71" y="350688"/>
            <a:ext cx="7629938" cy="742610"/>
          </a:xfrm>
        </p:spPr>
        <p:txBody>
          <a:bodyPr anchor="t">
            <a:normAutofit/>
          </a:bodyPr>
          <a:lstStyle/>
          <a:p>
            <a:pPr algn="l"/>
            <a:r>
              <a:rPr lang="en-GB" sz="3600" b="1" dirty="0">
                <a:solidFill>
                  <a:srgbClr val="4472C4"/>
                </a:solidFill>
                <a:latin typeface="Arial Black" panose="020B0604020202020204" pitchFamily="34" charset="0"/>
              </a:rPr>
              <a:t>Social Audit Value Chain</a:t>
            </a:r>
            <a:endParaRPr lang="en-GB" sz="3600" dirty="0">
              <a:solidFill>
                <a:schemeClr val="accent1"/>
              </a:solidFill>
            </a:endParaRPr>
          </a:p>
        </p:txBody>
      </p:sp>
      <p:pic>
        <p:nvPicPr>
          <p:cNvPr id="38" name="Picture 37" descr="A picture containing wheel, drawing&#10;&#10;Description automatically generated">
            <a:hlinkClick r:id="rId3"/>
            <a:extLst>
              <a:ext uri="{FF2B5EF4-FFF2-40B4-BE49-F238E27FC236}">
                <a16:creationId xmlns:a16="http://schemas.microsoft.com/office/drawing/2014/main" id="{A04AD4A5-CDB9-4EAE-9CBD-DACFB818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275" y="389388"/>
            <a:ext cx="1781525" cy="449607"/>
          </a:xfrm>
          <a:prstGeom prst="rect">
            <a:avLst/>
          </a:prstGeom>
        </p:spPr>
      </p:pic>
      <p:sp>
        <p:nvSpPr>
          <p:cNvPr id="3" name="Rectangle: Rounded Corners 2">
            <a:extLst>
              <a:ext uri="{FF2B5EF4-FFF2-40B4-BE49-F238E27FC236}">
                <a16:creationId xmlns:a16="http://schemas.microsoft.com/office/drawing/2014/main" id="{FD74E51E-997F-4D3F-B227-E5D91A497BBE}"/>
              </a:ext>
            </a:extLst>
          </p:cNvPr>
          <p:cNvSpPr/>
          <p:nvPr/>
        </p:nvSpPr>
        <p:spPr>
          <a:xfrm>
            <a:off x="1409271" y="1982683"/>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8F8F8"/>
                </a:solidFill>
                <a:effectLst/>
                <a:uLnTx/>
                <a:uFillTx/>
                <a:latin typeface="Raleway Light"/>
                <a:ea typeface="+mn-ea"/>
                <a:cs typeface="+mn-cs"/>
              </a:rPr>
              <a:t>Supplier</a:t>
            </a:r>
          </a:p>
        </p:txBody>
      </p:sp>
      <p:sp>
        <p:nvSpPr>
          <p:cNvPr id="40" name="Rectangle: Rounded Corners 39">
            <a:extLst>
              <a:ext uri="{FF2B5EF4-FFF2-40B4-BE49-F238E27FC236}">
                <a16:creationId xmlns:a16="http://schemas.microsoft.com/office/drawing/2014/main" id="{C7D9BCC3-6E54-481E-8B45-1C83ED509655}"/>
              </a:ext>
            </a:extLst>
          </p:cNvPr>
          <p:cNvSpPr/>
          <p:nvPr/>
        </p:nvSpPr>
        <p:spPr>
          <a:xfrm>
            <a:off x="8488463" y="1917367"/>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GB" b="1" dirty="0">
                <a:solidFill>
                  <a:srgbClr val="F8F8F8"/>
                </a:solidFill>
              </a:rPr>
              <a:t>Customers</a:t>
            </a:r>
          </a:p>
          <a:p>
            <a:pPr lvl="0" algn="ctr">
              <a:defRPr/>
            </a:pPr>
            <a:r>
              <a:rPr lang="en-GB" b="1" dirty="0">
                <a:solidFill>
                  <a:srgbClr val="F8F8F8"/>
                </a:solidFill>
              </a:rPr>
              <a:t>(i.e. P&amp;G)</a:t>
            </a:r>
          </a:p>
        </p:txBody>
      </p:sp>
      <p:sp>
        <p:nvSpPr>
          <p:cNvPr id="4" name="Oval 3">
            <a:extLst>
              <a:ext uri="{FF2B5EF4-FFF2-40B4-BE49-F238E27FC236}">
                <a16:creationId xmlns:a16="http://schemas.microsoft.com/office/drawing/2014/main" id="{70E44990-3AF7-446F-96F7-34B9025D268B}"/>
              </a:ext>
            </a:extLst>
          </p:cNvPr>
          <p:cNvSpPr/>
          <p:nvPr/>
        </p:nvSpPr>
        <p:spPr>
          <a:xfrm>
            <a:off x="5323612" y="4790458"/>
            <a:ext cx="1749287" cy="1602562"/>
          </a:xfrm>
          <a:prstGeom prst="ellipse">
            <a:avLst/>
          </a:prstGeom>
          <a:solidFill>
            <a:srgbClr val="0095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8F8F8"/>
                </a:solidFill>
                <a:effectLst/>
                <a:uLnTx/>
                <a:uFillTx/>
                <a:latin typeface="Raleway Light"/>
                <a:ea typeface="+mn-ea"/>
                <a:cs typeface="+mn-cs"/>
              </a:rPr>
              <a:t>Audit Firm</a:t>
            </a:r>
          </a:p>
        </p:txBody>
      </p:sp>
      <p:sp>
        <p:nvSpPr>
          <p:cNvPr id="6" name="Oval 5">
            <a:extLst>
              <a:ext uri="{FF2B5EF4-FFF2-40B4-BE49-F238E27FC236}">
                <a16:creationId xmlns:a16="http://schemas.microsoft.com/office/drawing/2014/main" id="{D67534F2-FAD4-415A-9E7D-2493666BF1C7}"/>
              </a:ext>
            </a:extLst>
          </p:cNvPr>
          <p:cNvSpPr/>
          <p:nvPr/>
        </p:nvSpPr>
        <p:spPr>
          <a:xfrm>
            <a:off x="10124661" y="165652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sp>
        <p:nvSpPr>
          <p:cNvPr id="43" name="Oval 42">
            <a:extLst>
              <a:ext uri="{FF2B5EF4-FFF2-40B4-BE49-F238E27FC236}">
                <a16:creationId xmlns:a16="http://schemas.microsoft.com/office/drawing/2014/main" id="{4F977E6C-16C0-47C0-931B-791B47A9E77E}"/>
              </a:ext>
            </a:extLst>
          </p:cNvPr>
          <p:cNvSpPr/>
          <p:nvPr/>
        </p:nvSpPr>
        <p:spPr>
          <a:xfrm>
            <a:off x="3087758" y="175845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cxnSp>
        <p:nvCxnSpPr>
          <p:cNvPr id="8" name="Straight Arrow Connector 7">
            <a:extLst>
              <a:ext uri="{FF2B5EF4-FFF2-40B4-BE49-F238E27FC236}">
                <a16:creationId xmlns:a16="http://schemas.microsoft.com/office/drawing/2014/main" id="{DD17090F-D19E-42A1-8B65-CEF12F13209C}"/>
              </a:ext>
            </a:extLst>
          </p:cNvPr>
          <p:cNvCxnSpPr>
            <a:cxnSpLocks/>
          </p:cNvCxnSpPr>
          <p:nvPr/>
        </p:nvCxnSpPr>
        <p:spPr>
          <a:xfrm flipV="1">
            <a:off x="7639652" y="3368827"/>
            <a:ext cx="1133508" cy="121264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807013B-F912-4FD3-BB2C-24C5390EC475}"/>
              </a:ext>
            </a:extLst>
          </p:cNvPr>
          <p:cNvCxnSpPr>
            <a:cxnSpLocks/>
          </p:cNvCxnSpPr>
          <p:nvPr/>
        </p:nvCxnSpPr>
        <p:spPr>
          <a:xfrm>
            <a:off x="3849046" y="2057261"/>
            <a:ext cx="3195431" cy="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304747F-3255-4A75-9FF9-3EEFD962E8CE}"/>
              </a:ext>
            </a:extLst>
          </p:cNvPr>
          <p:cNvCxnSpPr/>
          <p:nvPr/>
        </p:nvCxnSpPr>
        <p:spPr>
          <a:xfrm>
            <a:off x="3296757" y="3344209"/>
            <a:ext cx="1554039" cy="1357004"/>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CDE9A1F-1826-4A5A-A625-A661216CFB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cxnSp>
        <p:nvCxnSpPr>
          <p:cNvPr id="29" name="Straight Arrow Connector 28">
            <a:extLst>
              <a:ext uri="{FF2B5EF4-FFF2-40B4-BE49-F238E27FC236}">
                <a16:creationId xmlns:a16="http://schemas.microsoft.com/office/drawing/2014/main" id="{1148DBA9-6BAE-4E41-B3A9-44CF32B99F61}"/>
              </a:ext>
            </a:extLst>
          </p:cNvPr>
          <p:cNvCxnSpPr>
            <a:cxnSpLocks/>
          </p:cNvCxnSpPr>
          <p:nvPr/>
        </p:nvCxnSpPr>
        <p:spPr>
          <a:xfrm flipH="1" flipV="1">
            <a:off x="3117414" y="3487451"/>
            <a:ext cx="1362494" cy="123475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2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71" y="350688"/>
            <a:ext cx="7629938" cy="742610"/>
          </a:xfrm>
        </p:spPr>
        <p:txBody>
          <a:bodyPr anchor="t">
            <a:normAutofit/>
          </a:bodyPr>
          <a:lstStyle/>
          <a:p>
            <a:pPr algn="l"/>
            <a:r>
              <a:rPr lang="en-GB" sz="3600" b="1" dirty="0">
                <a:solidFill>
                  <a:srgbClr val="4472C4"/>
                </a:solidFill>
                <a:latin typeface="Arial Black" panose="020B0604020202020204" pitchFamily="34" charset="0"/>
              </a:rPr>
              <a:t>Social Audit Value Chain</a:t>
            </a:r>
            <a:endParaRPr lang="en-GB" sz="3600" dirty="0">
              <a:solidFill>
                <a:schemeClr val="accent1"/>
              </a:solidFill>
            </a:endParaRPr>
          </a:p>
        </p:txBody>
      </p:sp>
      <p:pic>
        <p:nvPicPr>
          <p:cNvPr id="38" name="Picture 37" descr="A picture containing wheel, drawing&#10;&#10;Description automatically generated">
            <a:hlinkClick r:id="rId3"/>
            <a:extLst>
              <a:ext uri="{FF2B5EF4-FFF2-40B4-BE49-F238E27FC236}">
                <a16:creationId xmlns:a16="http://schemas.microsoft.com/office/drawing/2014/main" id="{A04AD4A5-CDB9-4EAE-9CBD-DACFB818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275" y="389388"/>
            <a:ext cx="1781525" cy="449607"/>
          </a:xfrm>
          <a:prstGeom prst="rect">
            <a:avLst/>
          </a:prstGeom>
        </p:spPr>
      </p:pic>
      <p:sp>
        <p:nvSpPr>
          <p:cNvPr id="3" name="Rectangle: Rounded Corners 2">
            <a:extLst>
              <a:ext uri="{FF2B5EF4-FFF2-40B4-BE49-F238E27FC236}">
                <a16:creationId xmlns:a16="http://schemas.microsoft.com/office/drawing/2014/main" id="{FD74E51E-997F-4D3F-B227-E5D91A497BBE}"/>
              </a:ext>
            </a:extLst>
          </p:cNvPr>
          <p:cNvSpPr/>
          <p:nvPr/>
        </p:nvSpPr>
        <p:spPr>
          <a:xfrm>
            <a:off x="1409271" y="1982683"/>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8F8F8"/>
                </a:solidFill>
                <a:effectLst/>
                <a:uLnTx/>
                <a:uFillTx/>
                <a:latin typeface="Raleway Light"/>
                <a:ea typeface="+mn-ea"/>
                <a:cs typeface="+mn-cs"/>
              </a:rPr>
              <a:t>Supplier</a:t>
            </a:r>
          </a:p>
        </p:txBody>
      </p:sp>
      <p:sp>
        <p:nvSpPr>
          <p:cNvPr id="40" name="Rectangle: Rounded Corners 39">
            <a:extLst>
              <a:ext uri="{FF2B5EF4-FFF2-40B4-BE49-F238E27FC236}">
                <a16:creationId xmlns:a16="http://schemas.microsoft.com/office/drawing/2014/main" id="{C7D9BCC3-6E54-481E-8B45-1C83ED509655}"/>
              </a:ext>
            </a:extLst>
          </p:cNvPr>
          <p:cNvSpPr/>
          <p:nvPr/>
        </p:nvSpPr>
        <p:spPr>
          <a:xfrm>
            <a:off x="8488463" y="1917367"/>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GB" b="1" dirty="0">
                <a:solidFill>
                  <a:srgbClr val="F8F8F8"/>
                </a:solidFill>
              </a:rPr>
              <a:t>Customers</a:t>
            </a:r>
          </a:p>
          <a:p>
            <a:pPr lvl="0" algn="ctr">
              <a:defRPr/>
            </a:pPr>
            <a:r>
              <a:rPr lang="en-GB" b="1" dirty="0">
                <a:solidFill>
                  <a:srgbClr val="F8F8F8"/>
                </a:solidFill>
              </a:rPr>
              <a:t>(i.e. P&amp;G)</a:t>
            </a:r>
          </a:p>
        </p:txBody>
      </p:sp>
      <p:sp>
        <p:nvSpPr>
          <p:cNvPr id="4" name="Oval 3">
            <a:extLst>
              <a:ext uri="{FF2B5EF4-FFF2-40B4-BE49-F238E27FC236}">
                <a16:creationId xmlns:a16="http://schemas.microsoft.com/office/drawing/2014/main" id="{70E44990-3AF7-446F-96F7-34B9025D268B}"/>
              </a:ext>
            </a:extLst>
          </p:cNvPr>
          <p:cNvSpPr/>
          <p:nvPr/>
        </p:nvSpPr>
        <p:spPr>
          <a:xfrm>
            <a:off x="5323612" y="4790458"/>
            <a:ext cx="1749287" cy="1602562"/>
          </a:xfrm>
          <a:prstGeom prst="ellipse">
            <a:avLst/>
          </a:prstGeom>
          <a:solidFill>
            <a:srgbClr val="0095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8F8F8"/>
                </a:solidFill>
                <a:effectLst/>
                <a:uLnTx/>
                <a:uFillTx/>
                <a:latin typeface="Raleway Light"/>
                <a:ea typeface="+mn-ea"/>
                <a:cs typeface="+mn-cs"/>
              </a:rPr>
              <a:t>Audit Firm</a:t>
            </a:r>
          </a:p>
        </p:txBody>
      </p:sp>
      <p:sp>
        <p:nvSpPr>
          <p:cNvPr id="5" name="TextBox 4">
            <a:extLst>
              <a:ext uri="{FF2B5EF4-FFF2-40B4-BE49-F238E27FC236}">
                <a16:creationId xmlns:a16="http://schemas.microsoft.com/office/drawing/2014/main" id="{1D7A31CE-C8AC-4521-A9B9-F483F8CF1BE0}"/>
              </a:ext>
            </a:extLst>
          </p:cNvPr>
          <p:cNvSpPr txBox="1"/>
          <p:nvPr/>
        </p:nvSpPr>
        <p:spPr>
          <a:xfrm>
            <a:off x="1010253" y="1588251"/>
            <a:ext cx="25605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13133"/>
                </a:solidFill>
                <a:effectLst/>
                <a:uLnTx/>
                <a:uFillTx/>
                <a:latin typeface="Raleway Light"/>
                <a:ea typeface="+mn-ea"/>
                <a:cs typeface="+mn-cs"/>
              </a:rPr>
              <a:t>Manages own data</a:t>
            </a:r>
          </a:p>
        </p:txBody>
      </p:sp>
      <p:sp>
        <p:nvSpPr>
          <p:cNvPr id="6" name="Oval 5">
            <a:extLst>
              <a:ext uri="{FF2B5EF4-FFF2-40B4-BE49-F238E27FC236}">
                <a16:creationId xmlns:a16="http://schemas.microsoft.com/office/drawing/2014/main" id="{D67534F2-FAD4-415A-9E7D-2493666BF1C7}"/>
              </a:ext>
            </a:extLst>
          </p:cNvPr>
          <p:cNvSpPr/>
          <p:nvPr/>
        </p:nvSpPr>
        <p:spPr>
          <a:xfrm>
            <a:off x="10124661" y="165652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sp>
        <p:nvSpPr>
          <p:cNvPr id="43" name="Oval 42">
            <a:extLst>
              <a:ext uri="{FF2B5EF4-FFF2-40B4-BE49-F238E27FC236}">
                <a16:creationId xmlns:a16="http://schemas.microsoft.com/office/drawing/2014/main" id="{4F977E6C-16C0-47C0-931B-791B47A9E77E}"/>
              </a:ext>
            </a:extLst>
          </p:cNvPr>
          <p:cNvSpPr/>
          <p:nvPr/>
        </p:nvSpPr>
        <p:spPr>
          <a:xfrm>
            <a:off x="3087758" y="175845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sp>
        <p:nvSpPr>
          <p:cNvPr id="45" name="TextBox 44">
            <a:extLst>
              <a:ext uri="{FF2B5EF4-FFF2-40B4-BE49-F238E27FC236}">
                <a16:creationId xmlns:a16="http://schemas.microsoft.com/office/drawing/2014/main" id="{D53EA206-B940-4274-A8C0-8C237C064E42}"/>
              </a:ext>
            </a:extLst>
          </p:cNvPr>
          <p:cNvSpPr txBox="1"/>
          <p:nvPr/>
        </p:nvSpPr>
        <p:spPr>
          <a:xfrm>
            <a:off x="7116638" y="1525339"/>
            <a:ext cx="33130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13133"/>
                </a:solidFill>
                <a:effectLst/>
                <a:uLnTx/>
                <a:uFillTx/>
                <a:latin typeface="Raleway Light"/>
                <a:ea typeface="+mn-ea"/>
                <a:cs typeface="+mn-cs"/>
              </a:rPr>
              <a:t>Views supplier data and risk analysis</a:t>
            </a:r>
          </a:p>
        </p:txBody>
      </p:sp>
      <p:cxnSp>
        <p:nvCxnSpPr>
          <p:cNvPr id="8" name="Straight Arrow Connector 7">
            <a:extLst>
              <a:ext uri="{FF2B5EF4-FFF2-40B4-BE49-F238E27FC236}">
                <a16:creationId xmlns:a16="http://schemas.microsoft.com/office/drawing/2014/main" id="{DD17090F-D19E-42A1-8B65-CEF12F13209C}"/>
              </a:ext>
            </a:extLst>
          </p:cNvPr>
          <p:cNvCxnSpPr>
            <a:cxnSpLocks/>
          </p:cNvCxnSpPr>
          <p:nvPr/>
        </p:nvCxnSpPr>
        <p:spPr>
          <a:xfrm flipV="1">
            <a:off x="7639652" y="3368827"/>
            <a:ext cx="1133508" cy="121264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807013B-F912-4FD3-BB2C-24C5390EC475}"/>
              </a:ext>
            </a:extLst>
          </p:cNvPr>
          <p:cNvCxnSpPr>
            <a:cxnSpLocks/>
          </p:cNvCxnSpPr>
          <p:nvPr/>
        </p:nvCxnSpPr>
        <p:spPr>
          <a:xfrm>
            <a:off x="3849046" y="2057261"/>
            <a:ext cx="3195431" cy="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304747F-3255-4A75-9FF9-3EEFD962E8CE}"/>
              </a:ext>
            </a:extLst>
          </p:cNvPr>
          <p:cNvCxnSpPr/>
          <p:nvPr/>
        </p:nvCxnSpPr>
        <p:spPr>
          <a:xfrm>
            <a:off x="3296757" y="3344209"/>
            <a:ext cx="1554039" cy="1357004"/>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CDE9A1F-1826-4A5A-A625-A661216CFB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15" name="Rectangle: Rounded Corners 14">
            <a:extLst>
              <a:ext uri="{FF2B5EF4-FFF2-40B4-BE49-F238E27FC236}">
                <a16:creationId xmlns:a16="http://schemas.microsoft.com/office/drawing/2014/main" id="{75E73420-7EA7-4BB2-8DF3-F07FF9DEEA12}"/>
              </a:ext>
            </a:extLst>
          </p:cNvPr>
          <p:cNvSpPr/>
          <p:nvPr/>
        </p:nvSpPr>
        <p:spPr>
          <a:xfrm>
            <a:off x="5072493" y="2442171"/>
            <a:ext cx="1974574" cy="1219196"/>
          </a:xfrm>
          <a:prstGeom prst="roundRect">
            <a:avLst/>
          </a:prstGeom>
          <a:solidFill>
            <a:schemeClr val="accent2">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8F8F8"/>
                </a:solidFill>
                <a:effectLst/>
                <a:uLnTx/>
                <a:uFillTx/>
                <a:latin typeface="Raleway Light"/>
                <a:ea typeface="+mn-ea"/>
                <a:cs typeface="+mn-cs"/>
              </a:rPr>
              <a:t>Sedex</a:t>
            </a:r>
          </a:p>
        </p:txBody>
      </p:sp>
      <p:cxnSp>
        <p:nvCxnSpPr>
          <p:cNvPr id="17" name="Straight Arrow Connector 16">
            <a:extLst>
              <a:ext uri="{FF2B5EF4-FFF2-40B4-BE49-F238E27FC236}">
                <a16:creationId xmlns:a16="http://schemas.microsoft.com/office/drawing/2014/main" id="{C0E58D36-7F7C-4029-B837-4DB230A7855E}"/>
              </a:ext>
            </a:extLst>
          </p:cNvPr>
          <p:cNvCxnSpPr>
            <a:cxnSpLocks/>
          </p:cNvCxnSpPr>
          <p:nvPr/>
        </p:nvCxnSpPr>
        <p:spPr>
          <a:xfrm flipV="1">
            <a:off x="6198255" y="4071257"/>
            <a:ext cx="0" cy="510210"/>
          </a:xfrm>
          <a:prstGeom prst="straightConnector1">
            <a:avLst/>
          </a:prstGeom>
          <a:ln w="76200">
            <a:solidFill>
              <a:srgbClr val="00959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C728DA5-444A-42B3-9A65-3918DFBA273F}"/>
              </a:ext>
            </a:extLst>
          </p:cNvPr>
          <p:cNvCxnSpPr>
            <a:cxnSpLocks/>
          </p:cNvCxnSpPr>
          <p:nvPr/>
        </p:nvCxnSpPr>
        <p:spPr>
          <a:xfrm>
            <a:off x="3849046" y="2892273"/>
            <a:ext cx="632780" cy="0"/>
          </a:xfrm>
          <a:prstGeom prst="straightConnector1">
            <a:avLst/>
          </a:prstGeom>
          <a:ln w="76200">
            <a:solidFill>
              <a:srgbClr val="00959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F1FE652-7724-4A6B-BA90-C2A0CF6D6651}"/>
              </a:ext>
            </a:extLst>
          </p:cNvPr>
          <p:cNvCxnSpPr>
            <a:cxnSpLocks/>
          </p:cNvCxnSpPr>
          <p:nvPr/>
        </p:nvCxnSpPr>
        <p:spPr>
          <a:xfrm>
            <a:off x="7366341" y="2965146"/>
            <a:ext cx="632780" cy="0"/>
          </a:xfrm>
          <a:prstGeom prst="straightConnector1">
            <a:avLst/>
          </a:prstGeom>
          <a:ln w="76200">
            <a:solidFill>
              <a:srgbClr val="00959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148DBA9-6BAE-4E41-B3A9-44CF32B99F61}"/>
              </a:ext>
            </a:extLst>
          </p:cNvPr>
          <p:cNvCxnSpPr>
            <a:cxnSpLocks/>
          </p:cNvCxnSpPr>
          <p:nvPr/>
        </p:nvCxnSpPr>
        <p:spPr>
          <a:xfrm flipH="1" flipV="1">
            <a:off x="3117414" y="3487451"/>
            <a:ext cx="1362494" cy="123475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554A69A-7092-4BD4-AEAF-4186AA50C255}"/>
              </a:ext>
            </a:extLst>
          </p:cNvPr>
          <p:cNvSpPr txBox="1"/>
          <p:nvPr/>
        </p:nvSpPr>
        <p:spPr>
          <a:xfrm>
            <a:off x="7208179" y="5629809"/>
            <a:ext cx="25605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13133"/>
                </a:solidFill>
                <a:effectLst/>
                <a:uLnTx/>
                <a:uFillTx/>
                <a:latin typeface="Raleway Light"/>
                <a:ea typeface="+mn-ea"/>
                <a:cs typeface="+mn-cs"/>
              </a:rPr>
              <a:t>Uploads Social Audit Reports </a:t>
            </a:r>
            <a:r>
              <a:rPr lang="en-GB" i="1" dirty="0">
                <a:solidFill>
                  <a:srgbClr val="313133"/>
                </a:solidFill>
                <a:latin typeface="Raleway Light"/>
              </a:rPr>
              <a:t>to Sedex</a:t>
            </a:r>
            <a:endParaRPr kumimoji="0" lang="en-GB" sz="1800" b="0" i="1" u="none" strike="noStrike" kern="1200" cap="none" spc="0" normalizeH="0" baseline="0" noProof="0" dirty="0">
              <a:ln>
                <a:noFill/>
              </a:ln>
              <a:solidFill>
                <a:srgbClr val="313133"/>
              </a:solidFill>
              <a:effectLst/>
              <a:uLnTx/>
              <a:uFillTx/>
              <a:latin typeface="Raleway Light"/>
              <a:ea typeface="+mn-ea"/>
              <a:cs typeface="+mn-cs"/>
            </a:endParaRPr>
          </a:p>
        </p:txBody>
      </p:sp>
    </p:spTree>
    <p:extLst>
      <p:ext uri="{BB962C8B-B14F-4D97-AF65-F5344CB8AC3E}">
        <p14:creationId xmlns:p14="http://schemas.microsoft.com/office/powerpoint/2010/main" val="352648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B448-4C7A-7C45-9DB2-1FBE25098BF4}"/>
              </a:ext>
            </a:extLst>
          </p:cNvPr>
          <p:cNvSpPr>
            <a:spLocks noGrp="1"/>
          </p:cNvSpPr>
          <p:nvPr>
            <p:ph type="title"/>
          </p:nvPr>
        </p:nvSpPr>
        <p:spPr>
          <a:xfrm>
            <a:off x="340286" y="-664028"/>
            <a:ext cx="6658391" cy="1527664"/>
          </a:xfrm>
        </p:spPr>
        <p:txBody>
          <a:bodyPr/>
          <a:lstStyle/>
          <a:p>
            <a:r>
              <a:rPr lang="en-US" dirty="0"/>
              <a:t>Affiliate Audit Companies</a:t>
            </a:r>
          </a:p>
        </p:txBody>
      </p:sp>
      <p:pic>
        <p:nvPicPr>
          <p:cNvPr id="4" name="Picture 3">
            <a:extLst>
              <a:ext uri="{FF2B5EF4-FFF2-40B4-BE49-F238E27FC236}">
                <a16:creationId xmlns:a16="http://schemas.microsoft.com/office/drawing/2014/main" id="{865077B2-9870-084C-9330-25D109138C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49" name="Title 1">
            <a:extLst>
              <a:ext uri="{FF2B5EF4-FFF2-40B4-BE49-F238E27FC236}">
                <a16:creationId xmlns:a16="http://schemas.microsoft.com/office/drawing/2014/main" id="{F3B2D36A-56C2-46E1-95A3-531D906E05DE}"/>
              </a:ext>
            </a:extLst>
          </p:cNvPr>
          <p:cNvSpPr txBox="1">
            <a:spLocks/>
          </p:cNvSpPr>
          <p:nvPr/>
        </p:nvSpPr>
        <p:spPr>
          <a:xfrm>
            <a:off x="360826" y="994265"/>
            <a:ext cx="7248288" cy="2151706"/>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en-US" sz="2000" dirty="0">
                <a:solidFill>
                  <a:schemeClr val="tx1">
                    <a:lumMod val="65000"/>
                    <a:lumOff val="35000"/>
                  </a:schemeClr>
                </a:solidFill>
                <a:latin typeface="Arial" panose="020B0604020202020204" pitchFamily="34" charset="0"/>
                <a:cs typeface="Arial" panose="020B0604020202020204" pitchFamily="34" charset="0"/>
              </a:rPr>
              <a:t>An </a:t>
            </a:r>
            <a:r>
              <a:rPr lang="en-US" sz="2000" b="1" dirty="0">
                <a:solidFill>
                  <a:schemeClr val="tx1">
                    <a:lumMod val="65000"/>
                    <a:lumOff val="35000"/>
                  </a:schemeClr>
                </a:solidFill>
                <a:latin typeface="Arial" panose="020B0604020202020204" pitchFamily="34" charset="0"/>
                <a:cs typeface="Arial" panose="020B0604020202020204" pitchFamily="34" charset="0"/>
              </a:rPr>
              <a:t>Affiliate Audit Company </a:t>
            </a:r>
            <a:r>
              <a:rPr lang="en-US" sz="2000" dirty="0">
                <a:solidFill>
                  <a:schemeClr val="tx1">
                    <a:lumMod val="65000"/>
                    <a:lumOff val="35000"/>
                  </a:schemeClr>
                </a:solidFill>
                <a:latin typeface="Arial" panose="020B0604020202020204" pitchFamily="34" charset="0"/>
                <a:cs typeface="Arial" panose="020B0604020202020204" pitchFamily="34" charset="0"/>
              </a:rPr>
              <a:t>(AAC) is an audit company that can conduct SMETA and other social audits for Sedex members. Audit companies must meet a set of criteria to be a Sedex AAC and have a Sedex Affiliate Auditor account to conduct SMETA audits.  </a:t>
            </a:r>
            <a:endParaRPr lang="en-GB"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itle 1">
            <a:extLst>
              <a:ext uri="{FF2B5EF4-FFF2-40B4-BE49-F238E27FC236}">
                <a16:creationId xmlns:a16="http://schemas.microsoft.com/office/drawing/2014/main" id="{DBF48BA9-C6E6-4B1F-A519-06ACAB7F0B8C}"/>
              </a:ext>
            </a:extLst>
          </p:cNvPr>
          <p:cNvSpPr txBox="1">
            <a:spLocks/>
          </p:cNvSpPr>
          <p:nvPr/>
        </p:nvSpPr>
        <p:spPr>
          <a:xfrm>
            <a:off x="340286" y="3104366"/>
            <a:ext cx="4376057" cy="2800974"/>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en-US" sz="1800" b="1" dirty="0">
                <a:solidFill>
                  <a:schemeClr val="bg1"/>
                </a:solidFill>
                <a:latin typeface="Arial" panose="020B0604020202020204" pitchFamily="34" charset="0"/>
                <a:cs typeface="Arial" panose="020B0604020202020204" pitchFamily="34" charset="0"/>
              </a:rPr>
              <a:t>ABS Quality Evaluations Inc.</a:t>
            </a:r>
          </a:p>
          <a:p>
            <a:pPr algn="l">
              <a:lnSpc>
                <a:spcPct val="120000"/>
              </a:lnSpc>
            </a:pPr>
            <a:r>
              <a:rPr lang="en-US" sz="1800" dirty="0" err="1">
                <a:solidFill>
                  <a:schemeClr val="bg1"/>
                </a:solidFill>
                <a:latin typeface="Arial" panose="020B0604020202020204" pitchFamily="34" charset="0"/>
                <a:cs typeface="Arial" panose="020B0604020202020204" pitchFamily="34" charset="0"/>
              </a:rPr>
              <a:t>Accordia</a:t>
            </a:r>
            <a:r>
              <a:rPr lang="en-US" sz="1800" dirty="0">
                <a:solidFill>
                  <a:schemeClr val="bg1"/>
                </a:solidFill>
                <a:latin typeface="Arial" panose="020B0604020202020204" pitchFamily="34" charset="0"/>
                <a:cs typeface="Arial" panose="020B0604020202020204" pitchFamily="34" charset="0"/>
              </a:rPr>
              <a:t> Global Compliance Group</a:t>
            </a:r>
          </a:p>
          <a:p>
            <a:pPr algn="l">
              <a:lnSpc>
                <a:spcPct val="120000"/>
              </a:lnSpc>
            </a:pPr>
            <a:r>
              <a:rPr lang="en-US" sz="1800" b="1" dirty="0">
                <a:solidFill>
                  <a:schemeClr val="bg1"/>
                </a:solidFill>
                <a:latin typeface="Arial" panose="020B0604020202020204" pitchFamily="34" charset="0"/>
                <a:cs typeface="Arial" panose="020B0604020202020204" pitchFamily="34" charset="0"/>
              </a:rPr>
              <a:t>BSI Group</a:t>
            </a:r>
          </a:p>
          <a:p>
            <a:pPr algn="l">
              <a:lnSpc>
                <a:spcPct val="120000"/>
              </a:lnSpc>
            </a:pPr>
            <a:r>
              <a:rPr lang="en-US" sz="1800" dirty="0">
                <a:solidFill>
                  <a:schemeClr val="bg1"/>
                </a:solidFill>
                <a:latin typeface="Arial" panose="020B0604020202020204" pitchFamily="34" charset="0"/>
                <a:cs typeface="Arial" panose="020B0604020202020204" pitchFamily="34" charset="0"/>
              </a:rPr>
              <a:t>Bureau Veritas</a:t>
            </a:r>
          </a:p>
          <a:p>
            <a:pPr algn="l">
              <a:lnSpc>
                <a:spcPct val="120000"/>
              </a:lnSpc>
            </a:pPr>
            <a:r>
              <a:rPr lang="en-US" sz="1800" b="1" dirty="0">
                <a:solidFill>
                  <a:schemeClr val="bg1"/>
                </a:solidFill>
                <a:latin typeface="Arial" panose="020B0604020202020204" pitchFamily="34" charset="0"/>
                <a:cs typeface="Arial" panose="020B0604020202020204" pitchFamily="34" charset="0"/>
              </a:rPr>
              <a:t>Control Union Certifications</a:t>
            </a:r>
          </a:p>
          <a:p>
            <a:pPr algn="l">
              <a:lnSpc>
                <a:spcPct val="120000"/>
              </a:lnSpc>
            </a:pPr>
            <a:r>
              <a:rPr lang="en-US" sz="1800" dirty="0">
                <a:solidFill>
                  <a:schemeClr val="bg1"/>
                </a:solidFill>
                <a:latin typeface="Arial" panose="020B0604020202020204" pitchFamily="34" charset="0"/>
                <a:cs typeface="Arial" panose="020B0604020202020204" pitchFamily="34" charset="0"/>
              </a:rPr>
              <a:t>DNV</a:t>
            </a:r>
          </a:p>
          <a:p>
            <a:pPr algn="l">
              <a:lnSpc>
                <a:spcPct val="120000"/>
              </a:lnSpc>
            </a:pPr>
            <a:r>
              <a:rPr lang="en-US" sz="1800" b="1" dirty="0">
                <a:solidFill>
                  <a:schemeClr val="bg1"/>
                </a:solidFill>
                <a:latin typeface="Arial" panose="020B0604020202020204" pitchFamily="34" charset="0"/>
                <a:cs typeface="Arial" panose="020B0604020202020204" pitchFamily="34" charset="0"/>
              </a:rPr>
              <a:t>International Compliance Group</a:t>
            </a:r>
          </a:p>
          <a:p>
            <a:pPr algn="l">
              <a:lnSpc>
                <a:spcPct val="120000"/>
              </a:lnSpc>
            </a:pPr>
            <a:r>
              <a:rPr lang="en-US" sz="1800" dirty="0">
                <a:solidFill>
                  <a:schemeClr val="bg1"/>
                </a:solidFill>
                <a:latin typeface="Arial" panose="020B0604020202020204" pitchFamily="34" charset="0"/>
                <a:cs typeface="Arial" panose="020B0604020202020204" pitchFamily="34" charset="0"/>
              </a:rPr>
              <a:t>INTERTEK</a:t>
            </a:r>
          </a:p>
          <a:p>
            <a:pPr algn="l">
              <a:lnSpc>
                <a:spcPct val="120000"/>
              </a:lnSpc>
            </a:pPr>
            <a:endParaRPr lang="en-GB" sz="1800" dirty="0">
              <a:solidFill>
                <a:schemeClr val="bg1"/>
              </a:solidFill>
              <a:latin typeface="Arial" panose="020B0604020202020204" pitchFamily="34" charset="0"/>
              <a:cs typeface="Arial" panose="020B0604020202020204" pitchFamily="34" charset="0"/>
            </a:endParaRPr>
          </a:p>
        </p:txBody>
      </p:sp>
      <p:sp>
        <p:nvSpPr>
          <p:cNvPr id="52" name="Title 1">
            <a:extLst>
              <a:ext uri="{FF2B5EF4-FFF2-40B4-BE49-F238E27FC236}">
                <a16:creationId xmlns:a16="http://schemas.microsoft.com/office/drawing/2014/main" id="{C5411EEF-9349-4214-9ACA-429105990D5F}"/>
              </a:ext>
            </a:extLst>
          </p:cNvPr>
          <p:cNvSpPr txBox="1">
            <a:spLocks/>
          </p:cNvSpPr>
          <p:nvPr/>
        </p:nvSpPr>
        <p:spPr>
          <a:xfrm>
            <a:off x="4224455" y="3057476"/>
            <a:ext cx="5277332" cy="2894753"/>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en-US" sz="1800" b="1" dirty="0">
                <a:solidFill>
                  <a:schemeClr val="bg1"/>
                </a:solidFill>
                <a:latin typeface="Arial" panose="020B0604020202020204" pitchFamily="34" charset="0"/>
                <a:cs typeface="Arial" panose="020B0604020202020204" pitchFamily="34" charset="0"/>
              </a:rPr>
              <a:t>Lloyd’s Register</a:t>
            </a:r>
          </a:p>
          <a:p>
            <a:pPr algn="l">
              <a:lnSpc>
                <a:spcPct val="120000"/>
              </a:lnSpc>
            </a:pPr>
            <a:r>
              <a:rPr lang="en-US" sz="1800" dirty="0">
                <a:solidFill>
                  <a:schemeClr val="bg1"/>
                </a:solidFill>
                <a:latin typeface="Arial" panose="020B0604020202020204" pitchFamily="34" charset="0"/>
                <a:cs typeface="Arial" panose="020B0604020202020204" pitchFamily="34" charset="0"/>
              </a:rPr>
              <a:t>LSQA</a:t>
            </a:r>
          </a:p>
          <a:p>
            <a:pPr algn="l">
              <a:lnSpc>
                <a:spcPct val="120000"/>
              </a:lnSpc>
            </a:pPr>
            <a:r>
              <a:rPr lang="en-US" sz="1800" b="1" dirty="0">
                <a:solidFill>
                  <a:schemeClr val="bg1"/>
                </a:solidFill>
                <a:latin typeface="Arial" panose="020B0604020202020204" pitchFamily="34" charset="0"/>
                <a:cs typeface="Arial" panose="020B0604020202020204" pitchFamily="34" charset="0"/>
              </a:rPr>
              <a:t>NSF Certification UK Ltd</a:t>
            </a:r>
          </a:p>
          <a:p>
            <a:pPr algn="l">
              <a:lnSpc>
                <a:spcPct val="120000"/>
              </a:lnSpc>
            </a:pPr>
            <a:r>
              <a:rPr lang="en-US" sz="1800" dirty="0">
                <a:solidFill>
                  <a:schemeClr val="bg1"/>
                </a:solidFill>
                <a:latin typeface="Arial" panose="020B0604020202020204" pitchFamily="34" charset="0"/>
                <a:cs typeface="Arial" panose="020B0604020202020204" pitchFamily="34" charset="0"/>
              </a:rPr>
              <a:t>Partner Africa</a:t>
            </a:r>
          </a:p>
          <a:p>
            <a:pPr algn="l">
              <a:lnSpc>
                <a:spcPct val="120000"/>
              </a:lnSpc>
            </a:pPr>
            <a:r>
              <a:rPr lang="en-GB" sz="1800" b="1" dirty="0">
                <a:solidFill>
                  <a:schemeClr val="bg1"/>
                </a:solidFill>
                <a:latin typeface="Arial" panose="020B0604020202020204" pitchFamily="34" charset="0"/>
                <a:cs typeface="Arial" panose="020B0604020202020204" pitchFamily="34" charset="0"/>
              </a:rPr>
              <a:t>SGS</a:t>
            </a:r>
          </a:p>
          <a:p>
            <a:pPr algn="l">
              <a:lnSpc>
                <a:spcPct val="120000"/>
              </a:lnSpc>
            </a:pPr>
            <a:r>
              <a:rPr lang="en-GB" sz="1800" dirty="0">
                <a:solidFill>
                  <a:schemeClr val="bg1"/>
                </a:solidFill>
                <a:latin typeface="Arial" panose="020B0604020202020204" pitchFamily="34" charset="0"/>
                <a:cs typeface="Arial" panose="020B0604020202020204" pitchFamily="34" charset="0"/>
              </a:rPr>
              <a:t>TUV </a:t>
            </a:r>
            <a:r>
              <a:rPr lang="en-GB" sz="1800" dirty="0" err="1">
                <a:solidFill>
                  <a:schemeClr val="bg1"/>
                </a:solidFill>
                <a:latin typeface="Arial" panose="020B0604020202020204" pitchFamily="34" charset="0"/>
                <a:cs typeface="Arial" panose="020B0604020202020204" pitchFamily="34" charset="0"/>
              </a:rPr>
              <a:t>Rheinland</a:t>
            </a:r>
            <a:endParaRPr lang="en-GB" sz="1800" dirty="0">
              <a:solidFill>
                <a:schemeClr val="bg1"/>
              </a:solidFill>
              <a:latin typeface="Arial" panose="020B0604020202020204" pitchFamily="34" charset="0"/>
              <a:cs typeface="Arial" panose="020B0604020202020204" pitchFamily="34" charset="0"/>
            </a:endParaRPr>
          </a:p>
          <a:p>
            <a:pPr algn="l">
              <a:lnSpc>
                <a:spcPct val="120000"/>
              </a:lnSpc>
            </a:pPr>
            <a:r>
              <a:rPr lang="en-US" sz="1800" b="1" dirty="0" err="1">
                <a:solidFill>
                  <a:schemeClr val="bg1"/>
                </a:solidFill>
                <a:latin typeface="Arial" panose="020B0604020202020204" pitchFamily="34" charset="0"/>
                <a:cs typeface="Arial" panose="020B0604020202020204" pitchFamily="34" charset="0"/>
              </a:rPr>
              <a:t>Verisio</a:t>
            </a:r>
            <a:r>
              <a:rPr lang="en-US" sz="1800" b="1" dirty="0">
                <a:solidFill>
                  <a:schemeClr val="bg1"/>
                </a:solidFill>
                <a:latin typeface="Arial" panose="020B0604020202020204" pitchFamily="34" charset="0"/>
                <a:cs typeface="Arial" panose="020B0604020202020204" pitchFamily="34" charset="0"/>
              </a:rPr>
              <a:t> Ltd</a:t>
            </a:r>
          </a:p>
          <a:p>
            <a:pPr algn="l">
              <a:lnSpc>
                <a:spcPct val="120000"/>
              </a:lnSpc>
            </a:pPr>
            <a:r>
              <a:rPr lang="en-US" sz="1800" dirty="0">
                <a:solidFill>
                  <a:schemeClr val="bg1"/>
                </a:solidFill>
                <a:latin typeface="Arial" panose="020B0604020202020204" pitchFamily="34" charset="0"/>
                <a:cs typeface="Arial" panose="020B0604020202020204" pitchFamily="34" charset="0"/>
              </a:rPr>
              <a:t>Verner Wheelock (incorporating KSSA)</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8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6CF5F-4734-9244-ADC5-7AF4562B92DF}"/>
              </a:ext>
            </a:extLst>
          </p:cNvPr>
          <p:cNvSpPr/>
          <p:nvPr/>
        </p:nvSpPr>
        <p:spPr>
          <a:xfrm>
            <a:off x="4275438" y="1786"/>
            <a:ext cx="7916562" cy="6856214"/>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30D48AAB-90DE-2B44-8EA8-A7F9621653BF}"/>
              </a:ext>
            </a:extLst>
          </p:cNvPr>
          <p:cNvSpPr/>
          <p:nvPr/>
        </p:nvSpPr>
        <p:spPr>
          <a:xfrm flipH="1">
            <a:off x="2996461" y="0"/>
            <a:ext cx="2566877" cy="6867144"/>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3DA5"/>
          </a:solidFill>
          <a:ln cap="flat">
            <a:noFill/>
            <a:prstDash val="solid"/>
          </a:ln>
        </p:spPr>
        <p:txBody>
          <a:bodyPr vert="horz" wrap="square" lIns="89977" tIns="44988" rIns="89977" bIns="44988" anchor="ctr" anchorCtr="1" compatLnSpc="0">
            <a:noAutofit/>
          </a:bodyPr>
          <a:lstStyle/>
          <a:p>
            <a:pPr marL="0" marR="0" lvl="0" indent="0" algn="l" defTabSz="914171"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Arial Unicode MS" pitchFamily="2"/>
              <a:cs typeface="Lucida Sans" pitchFamily="2"/>
              <a:sym typeface="Helvetica Light"/>
            </a:endParaRPr>
          </a:p>
        </p:txBody>
      </p:sp>
      <p:sp>
        <p:nvSpPr>
          <p:cNvPr id="12" name="TextBox 11">
            <a:extLst>
              <a:ext uri="{FF2B5EF4-FFF2-40B4-BE49-F238E27FC236}">
                <a16:creationId xmlns:a16="http://schemas.microsoft.com/office/drawing/2014/main" id="{DA9246BD-C6E3-4A1B-9C81-0257261EFF91}"/>
              </a:ext>
            </a:extLst>
          </p:cNvPr>
          <p:cNvSpPr txBox="1"/>
          <p:nvPr/>
        </p:nvSpPr>
        <p:spPr>
          <a:xfrm>
            <a:off x="5304138" y="1605727"/>
            <a:ext cx="7097433" cy="3046988"/>
          </a:xfrm>
          <a:prstGeom prst="rect">
            <a:avLst/>
          </a:prstGeom>
          <a:noFill/>
        </p:spPr>
        <p:txBody>
          <a:bodyPr wrap="square" rtlCol="0">
            <a:spAutoFit/>
          </a:bodyPr>
          <a:lstStyle/>
          <a:p>
            <a:pPr lvl="0"/>
            <a:r>
              <a:rPr lang="en-US" sz="4800" b="1" dirty="0">
                <a:solidFill>
                  <a:prstClr val="white"/>
                </a:solidFill>
                <a:latin typeface="Arial" panose="020B0604020202020204" pitchFamily="34" charset="0"/>
                <a:cs typeface="Arial" panose="020B0604020202020204" pitchFamily="34" charset="0"/>
              </a:rPr>
              <a:t>What is Responsible Sourcing and why it matters to  businesses?</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D94C237-18B0-FD45-A03C-F923DAE238B7}"/>
              </a:ext>
            </a:extLst>
          </p:cNvPr>
          <p:cNvSpPr txBox="1"/>
          <p:nvPr/>
        </p:nvSpPr>
        <p:spPr>
          <a:xfrm>
            <a:off x="5432022" y="4380356"/>
            <a:ext cx="478207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Sonia Mangat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Responsible Sourcing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Sedex</a:t>
            </a:r>
          </a:p>
        </p:txBody>
      </p:sp>
      <p:pic>
        <p:nvPicPr>
          <p:cNvPr id="8" name="Picture 7">
            <a:extLst>
              <a:ext uri="{FF2B5EF4-FFF2-40B4-BE49-F238E27FC236}">
                <a16:creationId xmlns:a16="http://schemas.microsoft.com/office/drawing/2014/main" id="{9C4D68D7-80BE-3C46-ACC1-265B76BD5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6738" y="2399407"/>
            <a:ext cx="2057400" cy="2057400"/>
          </a:xfrm>
          <a:prstGeom prst="rect">
            <a:avLst/>
          </a:prstGeom>
        </p:spPr>
      </p:pic>
      <p:pic>
        <p:nvPicPr>
          <p:cNvPr id="10" name="Picture 9">
            <a:extLst>
              <a:ext uri="{FF2B5EF4-FFF2-40B4-BE49-F238E27FC236}">
                <a16:creationId xmlns:a16="http://schemas.microsoft.com/office/drawing/2014/main" id="{A7BFE514-A1A4-9E42-9750-2CBB2D767B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spTree>
    <p:extLst>
      <p:ext uri="{BB962C8B-B14F-4D97-AF65-F5344CB8AC3E}">
        <p14:creationId xmlns:p14="http://schemas.microsoft.com/office/powerpoint/2010/main" val="322317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1BBC-BCB2-8546-9CB4-2C8F7706C4EC}"/>
              </a:ext>
            </a:extLst>
          </p:cNvPr>
          <p:cNvSpPr>
            <a:spLocks noGrp="1"/>
          </p:cNvSpPr>
          <p:nvPr>
            <p:ph type="title"/>
          </p:nvPr>
        </p:nvSpPr>
        <p:spPr>
          <a:xfrm>
            <a:off x="330491" y="-487953"/>
            <a:ext cx="8084167" cy="1527664"/>
          </a:xfrm>
        </p:spPr>
        <p:txBody>
          <a:bodyPr/>
          <a:lstStyle/>
          <a:p>
            <a:r>
              <a:rPr lang="en-GB" dirty="0"/>
              <a:t>What is Responsible Sourcing? </a:t>
            </a:r>
            <a:endParaRPr lang="en-US" dirty="0"/>
          </a:p>
        </p:txBody>
      </p:sp>
      <p:sp>
        <p:nvSpPr>
          <p:cNvPr id="3" name="Content Placeholder 2">
            <a:extLst>
              <a:ext uri="{FF2B5EF4-FFF2-40B4-BE49-F238E27FC236}">
                <a16:creationId xmlns:a16="http://schemas.microsoft.com/office/drawing/2014/main" id="{2D72D086-B42B-3B44-9B71-6843324A6AD3}"/>
              </a:ext>
            </a:extLst>
          </p:cNvPr>
          <p:cNvSpPr>
            <a:spLocks noGrp="1"/>
          </p:cNvSpPr>
          <p:nvPr>
            <p:ph idx="1"/>
          </p:nvPr>
        </p:nvSpPr>
        <p:spPr>
          <a:xfrm>
            <a:off x="482891" y="1194254"/>
            <a:ext cx="6658391" cy="4256831"/>
          </a:xfrm>
        </p:spPr>
        <p:txBody>
          <a:bodyPr/>
          <a:lstStyle/>
          <a:p>
            <a:pPr>
              <a:lnSpc>
                <a:spcPct val="150000"/>
              </a:lnSpc>
            </a:pPr>
            <a:r>
              <a:rPr lang="en-GB" dirty="0">
                <a:latin typeface="Raleway" panose="020B0503030101060003" pitchFamily="34" charset="0"/>
              </a:rPr>
              <a:t>Responsible sourcing is an approach to sourcing – it covers social and environmental responsibility within value chains, across everything a company buys.  </a:t>
            </a:r>
          </a:p>
          <a:p>
            <a:pPr>
              <a:lnSpc>
                <a:spcPct val="150000"/>
              </a:lnSpc>
            </a:pPr>
            <a:r>
              <a:rPr lang="en-GB" dirty="0">
                <a:latin typeface="Raleway" panose="020B0503030101060003" pitchFamily="34" charset="0"/>
              </a:rPr>
              <a:t>The aim of responsible sourcing is to ensure business activities do not have a negative impact (and even have a positive impact) on people and the environment. </a:t>
            </a:r>
          </a:p>
          <a:p>
            <a:pPr>
              <a:lnSpc>
                <a:spcPct val="150000"/>
              </a:lnSpc>
            </a:pPr>
            <a:r>
              <a:rPr lang="en-GB" dirty="0">
                <a:latin typeface="Raleway" panose="020B0503030101060003" pitchFamily="34" charset="0"/>
              </a:rPr>
              <a:t>To do this businesses actively source products and services for their operations in an ethical, sustainable and socially and environmentally responsible way  </a:t>
            </a:r>
          </a:p>
          <a:p>
            <a:endParaRPr lang="en-US" dirty="0"/>
          </a:p>
        </p:txBody>
      </p:sp>
      <p:pic>
        <p:nvPicPr>
          <p:cNvPr id="4" name="Picture 3">
            <a:extLst>
              <a:ext uri="{FF2B5EF4-FFF2-40B4-BE49-F238E27FC236}">
                <a16:creationId xmlns:a16="http://schemas.microsoft.com/office/drawing/2014/main" id="{384A4BF0-58DF-464A-A0AB-A09E50D314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Tree>
    <p:extLst>
      <p:ext uri="{BB962C8B-B14F-4D97-AF65-F5344CB8AC3E}">
        <p14:creationId xmlns:p14="http://schemas.microsoft.com/office/powerpoint/2010/main" val="22298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2CE7CC-7568-CB4E-BBA5-A96BE8E25D3C}"/>
              </a:ext>
            </a:extLst>
          </p:cNvPr>
          <p:cNvSpPr/>
          <p:nvPr/>
        </p:nvSpPr>
        <p:spPr>
          <a:xfrm>
            <a:off x="-23702" y="1556397"/>
            <a:ext cx="12192000" cy="155905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FC69314-D7CD-0C46-BA77-E89166E95CB6}"/>
              </a:ext>
            </a:extLst>
          </p:cNvPr>
          <p:cNvSpPr/>
          <p:nvPr/>
        </p:nvSpPr>
        <p:spPr>
          <a:xfrm>
            <a:off x="37258" y="3312045"/>
            <a:ext cx="12192000" cy="1299949"/>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8ABBD72-87B5-B043-B121-B6E5E9417900}"/>
              </a:ext>
            </a:extLst>
          </p:cNvPr>
          <p:cNvSpPr/>
          <p:nvPr/>
        </p:nvSpPr>
        <p:spPr>
          <a:xfrm>
            <a:off x="49450" y="4884813"/>
            <a:ext cx="12192000" cy="1363963"/>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B1F38CB-7A6C-4642-97C9-3DAD6F18E1D8}"/>
              </a:ext>
            </a:extLst>
          </p:cNvPr>
          <p:cNvSpPr>
            <a:spLocks noGrp="1"/>
          </p:cNvSpPr>
          <p:nvPr>
            <p:ph type="title"/>
          </p:nvPr>
        </p:nvSpPr>
        <p:spPr>
          <a:xfrm>
            <a:off x="561718" y="278215"/>
            <a:ext cx="10515600" cy="522934"/>
          </a:xfrm>
        </p:spPr>
        <p:txBody>
          <a:bodyPr>
            <a:normAutofit fontScale="90000"/>
          </a:bodyPr>
          <a:lstStyle/>
          <a:p>
            <a:r>
              <a:rPr lang="en-GB" sz="3600" b="1" dirty="0">
                <a:solidFill>
                  <a:srgbClr val="4472C4"/>
                </a:solidFill>
                <a:latin typeface="Arial Black" panose="020B0604020202020204" pitchFamily="34" charset="0"/>
              </a:rPr>
              <a:t>What is the issue?</a:t>
            </a:r>
            <a:endParaRPr lang="en-GB" dirty="0"/>
          </a:p>
        </p:txBody>
      </p:sp>
      <p:pic>
        <p:nvPicPr>
          <p:cNvPr id="5" name="Picture 4" descr="Bad Buildings Kill - Rana Plaza and the Case For Stringent Building  Practices">
            <a:extLst>
              <a:ext uri="{FF2B5EF4-FFF2-40B4-BE49-F238E27FC236}">
                <a16:creationId xmlns:a16="http://schemas.microsoft.com/office/drawing/2014/main" id="{D00890FD-AFC0-5643-A195-14693369CD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93" y="1593104"/>
            <a:ext cx="2040253" cy="1522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orse meat scandal: timeline">
            <a:extLst>
              <a:ext uri="{FF2B5EF4-FFF2-40B4-BE49-F238E27FC236}">
                <a16:creationId xmlns:a16="http://schemas.microsoft.com/office/drawing/2014/main" id="{8854F80D-4F14-FC4C-B42C-B0A8BA0705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261" y="3339909"/>
            <a:ext cx="2041085" cy="12720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oohoo accused of slavery practices in Leicester factory - Retail Gazette">
            <a:extLst>
              <a:ext uri="{FF2B5EF4-FFF2-40B4-BE49-F238E27FC236}">
                <a16:creationId xmlns:a16="http://schemas.microsoft.com/office/drawing/2014/main" id="{D2FB7CF4-8A45-0749-A291-2E53AA075A7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6093" y="4901600"/>
            <a:ext cx="2041916" cy="1347176"/>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C3CBB959-E275-1F45-8FFA-2C096356F346}"/>
              </a:ext>
            </a:extLst>
          </p:cNvPr>
          <p:cNvSpPr txBox="1">
            <a:spLocks/>
          </p:cNvSpPr>
          <p:nvPr/>
        </p:nvSpPr>
        <p:spPr>
          <a:xfrm>
            <a:off x="3018407" y="3447731"/>
            <a:ext cx="8565649" cy="105644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
                <a:srgbClr val="D50045"/>
              </a:buClr>
              <a:buSzTx/>
              <a:buFont typeface="Arial" panose="020B0604020202020204" pitchFamily="34" charset="0"/>
              <a:buNone/>
              <a:tabLst/>
              <a:defRPr/>
            </a:pPr>
            <a:r>
              <a:rPr kumimoji="0" lang="en-GB" sz="1800" b="0" i="0" u="none" strike="noStrike" kern="1200" cap="none" spc="0" normalizeH="0" baseline="0" noProof="0">
                <a:ln>
                  <a:noFill/>
                </a:ln>
                <a:solidFill>
                  <a:srgbClr val="313133"/>
                </a:solidFill>
                <a:effectLst/>
                <a:uLnTx/>
                <a:uFillTx/>
                <a:latin typeface="Raleway"/>
                <a:ea typeface="+mn-ea"/>
                <a:cs typeface="+mn-cs"/>
              </a:rPr>
              <a:t>In 2013, the </a:t>
            </a:r>
            <a:r>
              <a:rPr kumimoji="0" lang="en-GB" sz="1800" b="1" i="0" u="none" strike="noStrike" kern="1200" cap="none" spc="0" normalizeH="0" baseline="0" noProof="0">
                <a:ln>
                  <a:noFill/>
                </a:ln>
                <a:solidFill>
                  <a:srgbClr val="313133"/>
                </a:solidFill>
                <a:effectLst/>
                <a:uLnTx/>
                <a:uFillTx/>
                <a:latin typeface="Raleway"/>
                <a:ea typeface="+mn-ea"/>
                <a:cs typeface="+mn-cs"/>
              </a:rPr>
              <a:t>horse meat scandal </a:t>
            </a:r>
            <a:r>
              <a:rPr kumimoji="0" lang="en-GB" sz="1800" b="0" i="0" u="none" strike="noStrike" kern="1200" cap="none" spc="0" normalizeH="0" baseline="0" noProof="0">
                <a:ln>
                  <a:noFill/>
                </a:ln>
                <a:solidFill>
                  <a:srgbClr val="313133"/>
                </a:solidFill>
                <a:effectLst/>
                <a:uLnTx/>
                <a:uFillTx/>
                <a:latin typeface="Raleway"/>
                <a:ea typeface="+mn-ea"/>
                <a:cs typeface="+mn-cs"/>
              </a:rPr>
              <a:t>was a food industry scandal in parts of Europe in which foods advertised as containing beef were found to contain undeclared horse meat. This erupted in huge reputational damage for many supermarkets.</a:t>
            </a:r>
          </a:p>
        </p:txBody>
      </p:sp>
      <p:sp>
        <p:nvSpPr>
          <p:cNvPr id="16" name="Subtitle 2">
            <a:extLst>
              <a:ext uri="{FF2B5EF4-FFF2-40B4-BE49-F238E27FC236}">
                <a16:creationId xmlns:a16="http://schemas.microsoft.com/office/drawing/2014/main" id="{79F325F3-FE8D-9743-B717-EE62BDC50E7D}"/>
              </a:ext>
            </a:extLst>
          </p:cNvPr>
          <p:cNvSpPr txBox="1">
            <a:spLocks/>
          </p:cNvSpPr>
          <p:nvPr/>
        </p:nvSpPr>
        <p:spPr>
          <a:xfrm>
            <a:off x="3018408" y="1796856"/>
            <a:ext cx="8565648" cy="923316"/>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00"/>
              </a:spcBef>
              <a:spcAft>
                <a:spcPts val="100"/>
              </a:spcAft>
              <a:buClr>
                <a:srgbClr val="D50045"/>
              </a:buClr>
              <a:buSzTx/>
              <a:buFont typeface="Arial" panose="020B0604020202020204" pitchFamily="34" charset="0"/>
              <a:buNone/>
              <a:tabLst/>
              <a:defRPr/>
            </a:pPr>
            <a:r>
              <a:rPr kumimoji="0" lang="en-GB" sz="1800" b="0" i="0" u="none" strike="noStrike" kern="1200" cap="none" spc="0" normalizeH="0" baseline="0" noProof="0">
                <a:ln>
                  <a:noFill/>
                </a:ln>
                <a:solidFill>
                  <a:srgbClr val="313133"/>
                </a:solidFill>
                <a:effectLst/>
                <a:uLnTx/>
                <a:uFillTx/>
                <a:latin typeface="Raleway"/>
                <a:ea typeface="+mn-ea"/>
                <a:cs typeface="+mn-cs"/>
              </a:rPr>
              <a:t>In 2013, the </a:t>
            </a:r>
            <a:r>
              <a:rPr kumimoji="0" lang="en-GB" sz="1800" b="1" i="0" u="none" strike="noStrike" kern="1200" cap="none" spc="0" normalizeH="0" baseline="0" noProof="0">
                <a:ln>
                  <a:noFill/>
                </a:ln>
                <a:solidFill>
                  <a:srgbClr val="313133"/>
                </a:solidFill>
                <a:effectLst/>
                <a:uLnTx/>
                <a:uFillTx/>
                <a:latin typeface="Raleway"/>
                <a:ea typeface="+mn-ea"/>
                <a:cs typeface="+mn-cs"/>
              </a:rPr>
              <a:t>Rana Plaza garment factory collapse</a:t>
            </a:r>
            <a:r>
              <a:rPr kumimoji="0" lang="en-GB" sz="1800" b="0" i="0" u="none" strike="noStrike" kern="1200" cap="none" spc="0" normalizeH="0" baseline="0" noProof="0">
                <a:ln>
                  <a:noFill/>
                </a:ln>
                <a:solidFill>
                  <a:srgbClr val="313133"/>
                </a:solidFill>
                <a:effectLst/>
                <a:uLnTx/>
                <a:uFillTx/>
                <a:latin typeface="Raleway"/>
                <a:ea typeface="+mn-ea"/>
                <a:cs typeface="+mn-cs"/>
              </a:rPr>
              <a:t> in Bangladesh killed 1,134 people due to lack of fire safety standards. This caused reputational damage for hundreds of international retailers sourcing here. </a:t>
            </a:r>
          </a:p>
        </p:txBody>
      </p:sp>
      <p:sp>
        <p:nvSpPr>
          <p:cNvPr id="17" name="Rectangle 16">
            <a:extLst>
              <a:ext uri="{FF2B5EF4-FFF2-40B4-BE49-F238E27FC236}">
                <a16:creationId xmlns:a16="http://schemas.microsoft.com/office/drawing/2014/main" id="{2AA31BEE-4E68-CC4C-A687-DCA8310531A1}"/>
              </a:ext>
            </a:extLst>
          </p:cNvPr>
          <p:cNvSpPr/>
          <p:nvPr/>
        </p:nvSpPr>
        <p:spPr>
          <a:xfrm>
            <a:off x="3018407" y="5243628"/>
            <a:ext cx="8651623" cy="646331"/>
          </a:xfrm>
          <a:prstGeom prst="rect">
            <a:avLst/>
          </a:prstGeom>
        </p:spPr>
        <p:txBody>
          <a:bodyPr wrap="square">
            <a:spAutoFit/>
          </a:bodyPr>
          <a:lstStyle/>
          <a:p>
            <a:pPr marL="0" marR="0" lvl="0" indent="0" algn="l" defTabSz="914400" rtl="0" eaLnBrk="1" fontAlgn="auto" latinLnBrk="0" hangingPunct="1">
              <a:lnSpc>
                <a:spcPct val="100000"/>
              </a:lnSpc>
              <a:spcBef>
                <a:spcPts val="100"/>
              </a:spcBef>
              <a:spcAft>
                <a:spcPts val="100"/>
              </a:spcAft>
              <a:buClr>
                <a:srgbClr val="D50045"/>
              </a:buClr>
              <a:buSzTx/>
              <a:buFontTx/>
              <a:buNone/>
              <a:tabLst/>
              <a:defRPr/>
            </a:pPr>
            <a:r>
              <a:rPr kumimoji="0" lang="en-GB" sz="1800" b="0" i="0" u="none" strike="noStrike" kern="1200" cap="none" spc="0" normalizeH="0" baseline="0" noProof="0">
                <a:ln>
                  <a:noFill/>
                </a:ln>
                <a:solidFill>
                  <a:srgbClr val="313133"/>
                </a:solidFill>
                <a:effectLst/>
                <a:uLnTx/>
                <a:uFillTx/>
                <a:latin typeface="Raleway"/>
                <a:ea typeface="+mn-ea"/>
                <a:cs typeface="+mn-cs"/>
              </a:rPr>
              <a:t>In 2020, it was reported Boohoo sourced from a factory paying workers half the minimum wage, leading to a </a:t>
            </a:r>
            <a:r>
              <a:rPr kumimoji="0" lang="en-GB" sz="1800" b="1" i="0" u="none" strike="noStrike" kern="1200" cap="none" spc="0" normalizeH="0" baseline="0" noProof="0">
                <a:ln>
                  <a:noFill/>
                </a:ln>
                <a:solidFill>
                  <a:srgbClr val="313133"/>
                </a:solidFill>
                <a:effectLst/>
                <a:uLnTx/>
                <a:uFillTx/>
                <a:latin typeface="Raleway"/>
                <a:ea typeface="+mn-ea"/>
                <a:cs typeface="+mn-cs"/>
              </a:rPr>
              <a:t>30% drop in share prices </a:t>
            </a:r>
            <a:r>
              <a:rPr kumimoji="0" lang="en-GB" sz="1800" b="0" i="0" u="none" strike="noStrike" kern="1200" cap="none" spc="0" normalizeH="0" baseline="0" noProof="0">
                <a:ln>
                  <a:noFill/>
                </a:ln>
                <a:solidFill>
                  <a:srgbClr val="313133"/>
                </a:solidFill>
                <a:effectLst/>
                <a:uLnTx/>
                <a:uFillTx/>
                <a:latin typeface="Raleway"/>
                <a:ea typeface="+mn-ea"/>
                <a:cs typeface="+mn-cs"/>
              </a:rPr>
              <a:t>within one month. </a:t>
            </a:r>
          </a:p>
        </p:txBody>
      </p:sp>
      <p:sp>
        <p:nvSpPr>
          <p:cNvPr id="3" name="TextBox 2">
            <a:extLst>
              <a:ext uri="{FF2B5EF4-FFF2-40B4-BE49-F238E27FC236}">
                <a16:creationId xmlns:a16="http://schemas.microsoft.com/office/drawing/2014/main" id="{24005B06-E659-45AA-A3A7-D5571089B516}"/>
              </a:ext>
            </a:extLst>
          </p:cNvPr>
          <p:cNvSpPr txBox="1"/>
          <p:nvPr/>
        </p:nvSpPr>
        <p:spPr>
          <a:xfrm>
            <a:off x="413657" y="6249223"/>
            <a:ext cx="3744686" cy="445491"/>
          </a:xfrm>
          <a:prstGeom prst="rect">
            <a:avLst/>
          </a:prstGeom>
          <a:solidFill>
            <a:schemeClr val="bg1"/>
          </a:solidFill>
          <a:ln>
            <a:solidFill>
              <a:schemeClr val="bg1"/>
            </a:solidFill>
          </a:ln>
        </p:spPr>
        <p:txBody>
          <a:bodyPr wrap="square" rtlCol="0">
            <a:spAutoFit/>
          </a:bodyPr>
          <a:lstStyle/>
          <a:p>
            <a:endParaRPr lang="en-GB" dirty="0"/>
          </a:p>
        </p:txBody>
      </p:sp>
      <p:sp>
        <p:nvSpPr>
          <p:cNvPr id="14" name="Text Placeholder 9">
            <a:extLst>
              <a:ext uri="{FF2B5EF4-FFF2-40B4-BE49-F238E27FC236}">
                <a16:creationId xmlns:a16="http://schemas.microsoft.com/office/drawing/2014/main" id="{5490F13A-B7F3-4203-A093-36037E8049D3}"/>
              </a:ext>
            </a:extLst>
          </p:cNvPr>
          <p:cNvSpPr txBox="1">
            <a:spLocks/>
          </p:cNvSpPr>
          <p:nvPr/>
        </p:nvSpPr>
        <p:spPr>
          <a:xfrm>
            <a:off x="561718" y="790350"/>
            <a:ext cx="9495373" cy="522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GB" sz="1800" b="1" dirty="0"/>
              <a:t>Poor working conditions, human rights abuses and modern slavery are still prevalent </a:t>
            </a:r>
          </a:p>
          <a:p>
            <a:endParaRPr lang="en-US" dirty="0"/>
          </a:p>
        </p:txBody>
      </p:sp>
    </p:spTree>
    <p:extLst>
      <p:ext uri="{BB962C8B-B14F-4D97-AF65-F5344CB8AC3E}">
        <p14:creationId xmlns:p14="http://schemas.microsoft.com/office/powerpoint/2010/main" val="1307739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7AE-090A-B540-BDA0-055A2D61F1C9}"/>
              </a:ext>
            </a:extLst>
          </p:cNvPr>
          <p:cNvSpPr>
            <a:spLocks noGrp="1"/>
          </p:cNvSpPr>
          <p:nvPr>
            <p:ph type="title"/>
          </p:nvPr>
        </p:nvSpPr>
        <p:spPr>
          <a:xfrm>
            <a:off x="178281" y="-495922"/>
            <a:ext cx="8616770" cy="1530598"/>
          </a:xfrm>
        </p:spPr>
        <p:txBody>
          <a:bodyPr/>
          <a:lstStyle/>
          <a:p>
            <a:r>
              <a:rPr lang="en-GB" dirty="0"/>
              <a:t>Isolated Cases or a Global Issue?</a:t>
            </a:r>
            <a:endParaRPr lang="en-US" dirty="0"/>
          </a:p>
        </p:txBody>
      </p:sp>
      <p:sp>
        <p:nvSpPr>
          <p:cNvPr id="3" name="Content Placeholder 2">
            <a:extLst>
              <a:ext uri="{FF2B5EF4-FFF2-40B4-BE49-F238E27FC236}">
                <a16:creationId xmlns:a16="http://schemas.microsoft.com/office/drawing/2014/main" id="{82F6A8F0-3EC9-C840-9843-E974D9924EC9}"/>
              </a:ext>
            </a:extLst>
          </p:cNvPr>
          <p:cNvSpPr>
            <a:spLocks noGrp="1"/>
          </p:cNvSpPr>
          <p:nvPr>
            <p:ph idx="1"/>
          </p:nvPr>
        </p:nvSpPr>
        <p:spPr>
          <a:xfrm>
            <a:off x="8250156" y="5725261"/>
            <a:ext cx="6658391" cy="4256831"/>
          </a:xfrm>
        </p:spPr>
        <p:txBody>
          <a:bodyPr/>
          <a:lstStyle/>
          <a:p>
            <a:endParaRPr lang="en-US" dirty="0"/>
          </a:p>
        </p:txBody>
      </p:sp>
      <p:pic>
        <p:nvPicPr>
          <p:cNvPr id="4" name="Picture 3">
            <a:extLst>
              <a:ext uri="{FF2B5EF4-FFF2-40B4-BE49-F238E27FC236}">
                <a16:creationId xmlns:a16="http://schemas.microsoft.com/office/drawing/2014/main" id="{A041143C-49E2-2647-A0D7-4CF71B22C9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0053" y="6301736"/>
            <a:ext cx="793650" cy="532800"/>
          </a:xfrm>
          <a:prstGeom prst="rect">
            <a:avLst/>
          </a:prstGeom>
        </p:spPr>
      </p:pic>
      <p:sp>
        <p:nvSpPr>
          <p:cNvPr id="6" name="Rounded Rectangle 12">
            <a:extLst>
              <a:ext uri="{FF2B5EF4-FFF2-40B4-BE49-F238E27FC236}">
                <a16:creationId xmlns:a16="http://schemas.microsoft.com/office/drawing/2014/main" id="{A8BBB3A3-C6D9-438D-855F-3C8618C71C08}"/>
              </a:ext>
            </a:extLst>
          </p:cNvPr>
          <p:cNvSpPr/>
          <p:nvPr/>
        </p:nvSpPr>
        <p:spPr>
          <a:xfrm>
            <a:off x="1256499" y="4108490"/>
            <a:ext cx="5070891" cy="1377539"/>
          </a:xfrm>
          <a:prstGeom prst="roundRect">
            <a:avLst>
              <a:gd name="adj" fmla="val 4018"/>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In the UK estimated </a:t>
            </a:r>
            <a:r>
              <a:rPr kumimoji="0" lang="en-GB" sz="1600" b="1" i="0" u="none" strike="noStrike" kern="1200" cap="none" spc="0" normalizeH="0" baseline="0" noProof="0" dirty="0">
                <a:ln>
                  <a:noFill/>
                </a:ln>
                <a:solidFill>
                  <a:srgbClr val="D50045"/>
                </a:solidFill>
                <a:effectLst/>
                <a:uLnTx/>
                <a:uFillTx/>
                <a:latin typeface="Raleway" panose="020B0503030101060003" pitchFamily="34" charset="0"/>
                <a:ea typeface="+mn-ea"/>
                <a:cs typeface="+mn-cs"/>
              </a:rPr>
              <a:t>420,000</a:t>
            </a:r>
            <a:r>
              <a:rPr kumimoji="0" lang="en-GB" sz="16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 workers receive less than the minimum wage, &amp; approx.</a:t>
            </a:r>
            <a:r>
              <a:rPr kumimoji="0" lang="en-GB" sz="1600" b="1" i="0" u="none" strike="noStrike" kern="1200" cap="none" spc="0" normalizeH="0" baseline="0" noProof="0" dirty="0">
                <a:ln>
                  <a:noFill/>
                </a:ln>
                <a:solidFill>
                  <a:srgbClr val="D50045"/>
                </a:solidFill>
                <a:effectLst/>
                <a:uLnTx/>
                <a:uFillTx/>
                <a:latin typeface="Raleway" panose="020B0503030101060003" pitchFamily="34" charset="0"/>
                <a:ea typeface="+mn-ea"/>
                <a:cs typeface="+mn-cs"/>
              </a:rPr>
              <a:t> 1/5</a:t>
            </a:r>
            <a:r>
              <a:rPr kumimoji="0" lang="en-GB" sz="1600" b="1" i="0" u="none" strike="noStrike" kern="1200" cap="none" spc="0" normalizeH="0" baseline="30000" noProof="0" dirty="0">
                <a:ln>
                  <a:noFill/>
                </a:ln>
                <a:solidFill>
                  <a:srgbClr val="D50045"/>
                </a:solidFill>
                <a:effectLst/>
                <a:uLnTx/>
                <a:uFillTx/>
                <a:latin typeface="Raleway" panose="020B0503030101060003" pitchFamily="34" charset="0"/>
                <a:ea typeface="+mn-ea"/>
                <a:cs typeface="+mn-cs"/>
              </a:rPr>
              <a:t>th</a:t>
            </a:r>
            <a:r>
              <a:rPr kumimoji="0" lang="en-GB" sz="1600" b="1" i="0" u="none" strike="noStrike" kern="1200" cap="none" spc="0" normalizeH="0" baseline="0" noProof="0" dirty="0">
                <a:ln>
                  <a:noFill/>
                </a:ln>
                <a:solidFill>
                  <a:srgbClr val="D50045"/>
                </a:solidFill>
                <a:effectLst/>
                <a:uLnTx/>
                <a:uFillTx/>
                <a:latin typeface="Raleway" panose="020B0503030101060003" pitchFamily="34" charset="0"/>
                <a:ea typeface="+mn-ea"/>
                <a:cs typeface="+mn-cs"/>
              </a:rPr>
              <a:t> </a:t>
            </a:r>
            <a:r>
              <a:rPr kumimoji="0" lang="en-GB" sz="16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workers entitled to the National Living Wage did not receive it. </a:t>
            </a:r>
          </a:p>
        </p:txBody>
      </p:sp>
      <p:sp>
        <p:nvSpPr>
          <p:cNvPr id="7" name="Rounded Rectangle 13">
            <a:extLst>
              <a:ext uri="{FF2B5EF4-FFF2-40B4-BE49-F238E27FC236}">
                <a16:creationId xmlns:a16="http://schemas.microsoft.com/office/drawing/2014/main" id="{EAE9A7EF-EAEC-4291-8C2E-79F89A7B7FD0}"/>
              </a:ext>
            </a:extLst>
          </p:cNvPr>
          <p:cNvSpPr/>
          <p:nvPr/>
        </p:nvSpPr>
        <p:spPr>
          <a:xfrm>
            <a:off x="1256499" y="1555177"/>
            <a:ext cx="5070891" cy="1047429"/>
          </a:xfrm>
          <a:prstGeom prst="roundRect">
            <a:avLst>
              <a:gd name="adj" fmla="val 4018"/>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Globally </a:t>
            </a:r>
            <a:r>
              <a:rPr kumimoji="0" lang="en-GB" sz="1600" b="1" i="0" u="none" strike="noStrike" kern="1200" cap="none" spc="0" normalizeH="0" baseline="0" noProof="0">
                <a:ln>
                  <a:noFill/>
                </a:ln>
                <a:solidFill>
                  <a:srgbClr val="D50045"/>
                </a:solidFill>
                <a:effectLst/>
                <a:uLnTx/>
                <a:uFillTx/>
                <a:latin typeface="Raleway" panose="020B0503030101060003" pitchFamily="34" charset="0"/>
                <a:ea typeface="+mn-ea"/>
                <a:cs typeface="+mn-cs"/>
              </a:rPr>
              <a:t>21% </a:t>
            </a:r>
            <a:r>
              <a:rPr kumimoji="0" lang="en-GB"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of workers in 2018 live in extreme or moderate poverty – i.e. their job does not lift them out of impoverished living conditions. </a:t>
            </a:r>
          </a:p>
        </p:txBody>
      </p:sp>
      <p:sp>
        <p:nvSpPr>
          <p:cNvPr id="8" name="Rounded Rectangle 14">
            <a:extLst>
              <a:ext uri="{FF2B5EF4-FFF2-40B4-BE49-F238E27FC236}">
                <a16:creationId xmlns:a16="http://schemas.microsoft.com/office/drawing/2014/main" id="{36CE50F1-EB77-4751-A020-47F2C511998B}"/>
              </a:ext>
            </a:extLst>
          </p:cNvPr>
          <p:cNvSpPr/>
          <p:nvPr/>
        </p:nvSpPr>
        <p:spPr>
          <a:xfrm>
            <a:off x="1256499" y="2778998"/>
            <a:ext cx="5070891" cy="1142431"/>
          </a:xfrm>
          <a:prstGeom prst="roundRect">
            <a:avLst>
              <a:gd name="adj" fmla="val 4018"/>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D50045"/>
                </a:solidFill>
                <a:effectLst/>
                <a:uLnTx/>
                <a:uFillTx/>
                <a:latin typeface="Raleway" panose="020B0503030101060003" pitchFamily="34" charset="0"/>
                <a:ea typeface="+mn-ea"/>
                <a:cs typeface="+mn-cs"/>
              </a:rPr>
              <a:t>20,995</a:t>
            </a:r>
            <a:r>
              <a:rPr kumimoji="0" lang="en-GB"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instances of social security and employment benefits unpaid across </a:t>
            </a:r>
            <a:r>
              <a:rPr kumimoji="0" lang="en-GB" sz="1600" b="0" i="0" u="none" strike="noStrike" kern="1200" cap="none" spc="0" normalizeH="0" baseline="0" noProof="0" err="1">
                <a:ln>
                  <a:noFill/>
                </a:ln>
                <a:solidFill>
                  <a:prstClr val="black"/>
                </a:solidFill>
                <a:effectLst/>
                <a:uLnTx/>
                <a:uFillTx/>
                <a:latin typeface="Raleway" panose="020B0503030101060003" pitchFamily="34" charset="0"/>
                <a:ea typeface="+mn-ea"/>
                <a:cs typeface="+mn-cs"/>
              </a:rPr>
              <a:t>Sedex</a:t>
            </a:r>
            <a:r>
              <a:rPr kumimoji="0" lang="en-GB"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audits in 2019; </a:t>
            </a:r>
            <a:r>
              <a:rPr kumimoji="0" lang="en-GB" sz="1600" b="1" i="0" u="none" strike="noStrike" kern="1200" cap="none" spc="0" normalizeH="0" baseline="0" noProof="0">
                <a:ln>
                  <a:noFill/>
                </a:ln>
                <a:solidFill>
                  <a:srgbClr val="D50045"/>
                </a:solidFill>
                <a:effectLst/>
                <a:uLnTx/>
                <a:uFillTx/>
                <a:latin typeface="Raleway" panose="020B0503030101060003" pitchFamily="34" charset="0"/>
                <a:ea typeface="+mn-ea"/>
                <a:cs typeface="+mn-cs"/>
              </a:rPr>
              <a:t>11,260</a:t>
            </a:r>
            <a:r>
              <a:rPr kumimoji="0" lang="en-GB" sz="16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cases of excessive working hours.</a:t>
            </a:r>
          </a:p>
        </p:txBody>
      </p:sp>
    </p:spTree>
    <p:extLst>
      <p:ext uri="{BB962C8B-B14F-4D97-AF65-F5344CB8AC3E}">
        <p14:creationId xmlns:p14="http://schemas.microsoft.com/office/powerpoint/2010/main" val="292182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p:sp>
      <p:sp>
        <p:nvSpPr>
          <p:cNvPr id="2" name="Title 1"/>
          <p:cNvSpPr>
            <a:spLocks noGrp="1"/>
          </p:cNvSpPr>
          <p:nvPr>
            <p:ph type="title"/>
          </p:nvPr>
        </p:nvSpPr>
        <p:spPr>
          <a:xfrm>
            <a:off x="400688" y="-396363"/>
            <a:ext cx="6577263" cy="1366464"/>
          </a:xfrm>
        </p:spPr>
        <p:txBody>
          <a:bodyPr/>
          <a:lstStyle/>
          <a:p>
            <a:r>
              <a:rPr lang="en-GB" dirty="0"/>
              <a:t>Complex supply chains</a:t>
            </a:r>
            <a:endParaRPr lang="en-US" dirty="0"/>
          </a:p>
        </p:txBody>
      </p:sp>
      <p:sp>
        <p:nvSpPr>
          <p:cNvPr id="3" name="Content Placeholder 2"/>
          <p:cNvSpPr>
            <a:spLocks noGrp="1"/>
          </p:cNvSpPr>
          <p:nvPr>
            <p:ph idx="1"/>
          </p:nvPr>
        </p:nvSpPr>
        <p:spPr>
          <a:xfrm>
            <a:off x="8203976" y="5649822"/>
            <a:ext cx="6577263" cy="4253520"/>
          </a:xfrm>
        </p:spPr>
        <p:txBody>
          <a:bodyPr>
            <a:normAutofit/>
          </a:bodyPr>
          <a:lstStyle/>
          <a:p>
            <a:pPr>
              <a:lnSpc>
                <a:spcPct val="100000"/>
              </a:lnSpc>
            </a:pPr>
            <a:endParaRPr lang="en-US" sz="1600" dirty="0"/>
          </a:p>
        </p:txBody>
      </p:sp>
      <p:pic>
        <p:nvPicPr>
          <p:cNvPr id="8" name="Picture 7">
            <a:extLst>
              <a:ext uri="{FF2B5EF4-FFF2-40B4-BE49-F238E27FC236}">
                <a16:creationId xmlns:a16="http://schemas.microsoft.com/office/drawing/2014/main" id="{436B4016-7C30-FF49-9407-0F225332F5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pic>
        <p:nvPicPr>
          <p:cNvPr id="9" name="Picture 8">
            <a:extLst>
              <a:ext uri="{FF2B5EF4-FFF2-40B4-BE49-F238E27FC236}">
                <a16:creationId xmlns:a16="http://schemas.microsoft.com/office/drawing/2014/main" id="{5F31CFFA-DF4F-4DE4-9D1B-97B7E87760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0118" y="1581030"/>
            <a:ext cx="6595110" cy="4245922"/>
          </a:xfrm>
          <a:prstGeom prst="rect">
            <a:avLst/>
          </a:prstGeom>
        </p:spPr>
      </p:pic>
      <p:sp>
        <p:nvSpPr>
          <p:cNvPr id="6" name="TextBox 5">
            <a:extLst>
              <a:ext uri="{FF2B5EF4-FFF2-40B4-BE49-F238E27FC236}">
                <a16:creationId xmlns:a16="http://schemas.microsoft.com/office/drawing/2014/main" id="{C6239729-F4F2-402D-8CF9-B0D0692C933F}"/>
              </a:ext>
            </a:extLst>
          </p:cNvPr>
          <p:cNvSpPr txBox="1"/>
          <p:nvPr/>
        </p:nvSpPr>
        <p:spPr>
          <a:xfrm>
            <a:off x="5845629" y="1661524"/>
            <a:ext cx="119742" cy="369332"/>
          </a:xfrm>
          <a:prstGeom prst="rect">
            <a:avLst/>
          </a:prstGeom>
          <a:noFill/>
        </p:spPr>
        <p:txBody>
          <a:bodyPr wrap="square" rtlCol="0">
            <a:spAutoFit/>
          </a:bodyPr>
          <a:lstStyle/>
          <a:p>
            <a:r>
              <a:rPr lang="en-GB" dirty="0"/>
              <a:t>`</a:t>
            </a:r>
          </a:p>
        </p:txBody>
      </p:sp>
      <p:sp>
        <p:nvSpPr>
          <p:cNvPr id="12" name="Content Placeholder 1">
            <a:extLst>
              <a:ext uri="{FF2B5EF4-FFF2-40B4-BE49-F238E27FC236}">
                <a16:creationId xmlns:a16="http://schemas.microsoft.com/office/drawing/2014/main" id="{18EAFB73-B7AC-404B-8B5C-77DE4777A05F}"/>
              </a:ext>
            </a:extLst>
          </p:cNvPr>
          <p:cNvSpPr txBox="1">
            <a:spLocks/>
          </p:cNvSpPr>
          <p:nvPr/>
        </p:nvSpPr>
        <p:spPr>
          <a:xfrm>
            <a:off x="7846865" y="870852"/>
            <a:ext cx="3786361" cy="51162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Supply chains are the companies and people involved in making the products or services sold.</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Multinational companies often have global and very complex supply chains.</a:t>
            </a:r>
          </a:p>
          <a:p>
            <a:pPr marL="0" indent="0">
              <a:buNone/>
            </a:pPr>
            <a:endParaRPr lang="en-GB" b="1" dirty="0">
              <a:highlight>
                <a:srgbClr val="FFFF00"/>
              </a:highlight>
            </a:endParaRPr>
          </a:p>
          <a:p>
            <a:pPr marL="0" indent="0">
              <a:buNone/>
            </a:pPr>
            <a:r>
              <a:rPr lang="en-GB" b="1" dirty="0"/>
              <a:t>Therefore, companies like P&amp;G therefore  rely on their EBP’s to support them in trying to identify and eradicate some of these issues</a:t>
            </a:r>
          </a:p>
        </p:txBody>
      </p:sp>
    </p:spTree>
    <p:extLst>
      <p:ext uri="{BB962C8B-B14F-4D97-AF65-F5344CB8AC3E}">
        <p14:creationId xmlns:p14="http://schemas.microsoft.com/office/powerpoint/2010/main" val="154335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ontent Placeholder 1">
            <a:extLst>
              <a:ext uri="{FF2B5EF4-FFF2-40B4-BE49-F238E27FC236}">
                <a16:creationId xmlns:a16="http://schemas.microsoft.com/office/drawing/2014/main" id="{231C51E4-D643-4BF4-AD7B-CAAF5D9004C2}"/>
              </a:ext>
            </a:extLst>
          </p:cNvPr>
          <p:cNvSpPr>
            <a:spLocks noGrp="1"/>
          </p:cNvSpPr>
          <p:nvPr>
            <p:ph idx="1"/>
          </p:nvPr>
        </p:nvSpPr>
        <p:spPr>
          <a:xfrm>
            <a:off x="658812" y="1977610"/>
            <a:ext cx="5437188" cy="4224108"/>
          </a:xfrm>
        </p:spPr>
        <p:txBody>
          <a:bodyPr>
            <a:noAutofit/>
          </a:bodyPr>
          <a:lstStyle/>
          <a:p>
            <a:pPr marL="285750" indent="-285750">
              <a:buClr>
                <a:schemeClr val="accent1"/>
              </a:buClr>
              <a:buFont typeface="Wingdings" panose="05000000000000000000" pitchFamily="2" charset="2"/>
              <a:buChar char="ü"/>
            </a:pPr>
            <a:r>
              <a:rPr lang="en-GB" dirty="0"/>
              <a:t>Consumer demand and expectations</a:t>
            </a:r>
          </a:p>
          <a:p>
            <a:pPr marL="285750" indent="-285750">
              <a:buClr>
                <a:schemeClr val="accent1"/>
              </a:buClr>
              <a:buFont typeface="Wingdings" panose="05000000000000000000" pitchFamily="2" charset="2"/>
              <a:buChar char="ü"/>
            </a:pPr>
            <a:r>
              <a:rPr lang="en-GB" dirty="0"/>
              <a:t>Improve staff loyalty and become more attractive to prospective employees</a:t>
            </a:r>
          </a:p>
          <a:p>
            <a:pPr marL="285750" indent="-285750">
              <a:buClr>
                <a:schemeClr val="accent1"/>
              </a:buClr>
              <a:buFont typeface="Wingdings" panose="05000000000000000000" pitchFamily="2" charset="2"/>
              <a:buChar char="ü"/>
            </a:pPr>
            <a:r>
              <a:rPr lang="en-GB" dirty="0"/>
              <a:t>Compliance with national and international laws and legislation </a:t>
            </a:r>
          </a:p>
          <a:p>
            <a:pPr marL="285750" indent="-285750">
              <a:buClr>
                <a:schemeClr val="accent1"/>
              </a:buClr>
              <a:buFont typeface="Wingdings" panose="05000000000000000000" pitchFamily="2" charset="2"/>
              <a:buChar char="ü"/>
            </a:pPr>
            <a:r>
              <a:rPr lang="en-GB" dirty="0"/>
              <a:t>Pro-actively manage risks, make informed business decisions and build a resilient supply chain</a:t>
            </a:r>
          </a:p>
          <a:p>
            <a:pPr marL="285750" indent="-285750">
              <a:buClr>
                <a:schemeClr val="accent1"/>
              </a:buClr>
              <a:buFont typeface="Wingdings" panose="05000000000000000000" pitchFamily="2" charset="2"/>
              <a:buChar char="ü"/>
            </a:pPr>
            <a:r>
              <a:rPr lang="en-GB" dirty="0"/>
              <a:t>Protects business and brand reputation </a:t>
            </a:r>
          </a:p>
          <a:p>
            <a:pPr marL="285750" indent="-285750">
              <a:buClr>
                <a:schemeClr val="accent1"/>
              </a:buClr>
              <a:buFont typeface="Wingdings" panose="05000000000000000000" pitchFamily="2" charset="2"/>
              <a:buChar char="ü"/>
            </a:pPr>
            <a:r>
              <a:rPr lang="en-GB" dirty="0"/>
              <a:t>More attractive investment prospect</a:t>
            </a:r>
          </a:p>
          <a:p>
            <a:pPr marL="285750" indent="-285750">
              <a:buClr>
                <a:schemeClr val="accent1"/>
              </a:buClr>
              <a:buFont typeface="Wingdings" panose="05000000000000000000" pitchFamily="2" charset="2"/>
              <a:buChar char="ü"/>
            </a:pPr>
            <a:r>
              <a:rPr lang="en-GB" dirty="0"/>
              <a:t>Profitability and return on investment - better business performance</a:t>
            </a:r>
          </a:p>
        </p:txBody>
      </p:sp>
      <p:sp>
        <p:nvSpPr>
          <p:cNvPr id="112" name="Title 3">
            <a:extLst>
              <a:ext uri="{FF2B5EF4-FFF2-40B4-BE49-F238E27FC236}">
                <a16:creationId xmlns:a16="http://schemas.microsoft.com/office/drawing/2014/main" id="{DA3F1AB5-EC90-4EB8-BF33-675E557532D2}"/>
              </a:ext>
            </a:extLst>
          </p:cNvPr>
          <p:cNvSpPr txBox="1">
            <a:spLocks/>
          </p:cNvSpPr>
          <p:nvPr/>
        </p:nvSpPr>
        <p:spPr>
          <a:xfrm>
            <a:off x="658813" y="467259"/>
            <a:ext cx="10515600" cy="52293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i="0" kern="1200">
                <a:solidFill>
                  <a:srgbClr val="003DA5"/>
                </a:solidFill>
                <a:latin typeface="Arial Black" panose="020B0604020202020204" pitchFamily="34" charset="0"/>
                <a:ea typeface="+mj-ea"/>
                <a:cs typeface="Arial Black" panose="020B0604020202020204" pitchFamily="34" charset="0"/>
              </a:defRPr>
            </a:lvl1pPr>
          </a:lstStyle>
          <a:p>
            <a:r>
              <a:rPr lang="en-GB" dirty="0"/>
              <a:t>Benefits of sourcing responsibly?</a:t>
            </a:r>
          </a:p>
        </p:txBody>
      </p:sp>
      <p:sp>
        <p:nvSpPr>
          <p:cNvPr id="113" name="Round Same-side Corner of Rectangle 2">
            <a:extLst>
              <a:ext uri="{FF2B5EF4-FFF2-40B4-BE49-F238E27FC236}">
                <a16:creationId xmlns:a16="http://schemas.microsoft.com/office/drawing/2014/main" id="{E2F1F800-1676-4C4D-97D5-9D23ED110B01}"/>
              </a:ext>
            </a:extLst>
          </p:cNvPr>
          <p:cNvSpPr/>
          <p:nvPr/>
        </p:nvSpPr>
        <p:spPr>
          <a:xfrm>
            <a:off x="658813" y="1175654"/>
            <a:ext cx="5437187" cy="534389"/>
          </a:xfrm>
          <a:prstGeom prst="round2Same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Raleway" panose="020B0003030101060003" pitchFamily="34" charset="0"/>
                <a:ea typeface="+mn-ea"/>
                <a:cs typeface="+mn-cs"/>
              </a:rPr>
              <a:t>It’s good business sense</a:t>
            </a:r>
          </a:p>
        </p:txBody>
      </p:sp>
      <p:sp>
        <p:nvSpPr>
          <p:cNvPr id="114" name="Rounded Rectangle 4">
            <a:extLst>
              <a:ext uri="{FF2B5EF4-FFF2-40B4-BE49-F238E27FC236}">
                <a16:creationId xmlns:a16="http://schemas.microsoft.com/office/drawing/2014/main" id="{EFCC4AB6-7CCA-4183-9EC9-5543EFCB1482}"/>
              </a:ext>
            </a:extLst>
          </p:cNvPr>
          <p:cNvSpPr/>
          <p:nvPr/>
        </p:nvSpPr>
        <p:spPr>
          <a:xfrm>
            <a:off x="6721435" y="1814945"/>
            <a:ext cx="4811753" cy="3993605"/>
          </a:xfrm>
          <a:prstGeom prst="roundRect">
            <a:avLst>
              <a:gd name="adj" fmla="val 4018"/>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Did you know?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In 2018, </a:t>
            </a:r>
            <a:r>
              <a:rPr lang="en-GB" dirty="0">
                <a:solidFill>
                  <a:srgbClr val="333234"/>
                </a:solidFill>
                <a:latin typeface="Arial" panose="020B0604020202020204" pitchFamily="34" charset="0"/>
                <a:cs typeface="Arial" panose="020B0604020202020204" pitchFamily="34" charset="0"/>
              </a:rPr>
              <a:t>a global FMCG Co. </a:t>
            </a: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found that their more responsible brands– grew </a:t>
            </a:r>
            <a:r>
              <a:rPr kumimoji="0" lang="en-GB" b="1" i="0" u="none" strike="noStrike" kern="1200" cap="none" spc="0" normalizeH="0" baseline="0" noProof="0" dirty="0">
                <a:ln>
                  <a:noFill/>
                </a:ln>
                <a:solidFill>
                  <a:srgbClr val="D50045"/>
                </a:solidFill>
                <a:effectLst/>
                <a:uLnTx/>
                <a:uFillTx/>
                <a:latin typeface="Arial" panose="020B0604020202020204" pitchFamily="34" charset="0"/>
                <a:cs typeface="Arial" panose="020B0604020202020204" pitchFamily="34" charset="0"/>
              </a:rPr>
              <a:t>69% </a:t>
            </a: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faster than the rest of its business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Research from McKinsey finds that </a:t>
            </a:r>
            <a:r>
              <a:rPr kumimoji="0" lang="en-GB" b="1" i="0" u="none" strike="noStrike" kern="1200" cap="none" spc="0" normalizeH="0" baseline="0" noProof="0" dirty="0">
                <a:ln>
                  <a:noFill/>
                </a:ln>
                <a:solidFill>
                  <a:srgbClr val="D50045"/>
                </a:solidFill>
                <a:effectLst/>
                <a:uLnTx/>
                <a:uFillTx/>
                <a:latin typeface="Arial" panose="020B0604020202020204" pitchFamily="34" charset="0"/>
                <a:cs typeface="Arial" panose="020B0604020202020204" pitchFamily="34" charset="0"/>
              </a:rPr>
              <a:t>70% </a:t>
            </a: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of a company’s earnings could be negatively impacted by publicised sustainability issues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Research across </a:t>
            </a:r>
            <a:r>
              <a:rPr kumimoji="0" lang="en-GB" b="1" i="0" u="none" strike="noStrike" kern="1200" cap="none" spc="0" normalizeH="0" baseline="0" noProof="0" dirty="0">
                <a:ln>
                  <a:noFill/>
                </a:ln>
                <a:solidFill>
                  <a:srgbClr val="D50045"/>
                </a:solidFill>
                <a:effectLst/>
                <a:uLnTx/>
                <a:uFillTx/>
                <a:latin typeface="Arial" panose="020B0604020202020204" pitchFamily="34" charset="0"/>
                <a:cs typeface="Arial" panose="020B0604020202020204" pitchFamily="34" charset="0"/>
              </a:rPr>
              <a:t>60</a:t>
            </a: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 countries shows </a:t>
            </a:r>
            <a:r>
              <a:rPr kumimoji="0" lang="en-GB" b="1" i="0" u="none" strike="noStrike" kern="1200" cap="none" spc="0" normalizeH="0" baseline="0" noProof="0" dirty="0">
                <a:ln>
                  <a:noFill/>
                </a:ln>
                <a:solidFill>
                  <a:srgbClr val="D50045"/>
                </a:solidFill>
                <a:effectLst/>
                <a:uLnTx/>
                <a:uFillTx/>
                <a:latin typeface="Arial" panose="020B0604020202020204" pitchFamily="34" charset="0"/>
                <a:cs typeface="Arial" panose="020B0604020202020204" pitchFamily="34" charset="0"/>
              </a:rPr>
              <a:t>66% </a:t>
            </a:r>
            <a:r>
              <a:rPr kumimoji="0" lang="en-GB" b="0" i="0" u="none" strike="noStrike" kern="1200" cap="none" spc="0" normalizeH="0" baseline="0" noProof="0" dirty="0">
                <a:ln>
                  <a:noFill/>
                </a:ln>
                <a:solidFill>
                  <a:srgbClr val="333234"/>
                </a:solidFill>
                <a:effectLst/>
                <a:uLnTx/>
                <a:uFillTx/>
                <a:latin typeface="Arial" panose="020B0604020202020204" pitchFamily="34" charset="0"/>
                <a:cs typeface="Arial" panose="020B0604020202020204" pitchFamily="34" charset="0"/>
              </a:rPr>
              <a:t>of global consumers are willing to pay more for sustainable goods. Millennials are even more willing at </a:t>
            </a:r>
            <a:r>
              <a:rPr kumimoji="0" lang="en-GB" b="1" i="0" u="none" strike="noStrike" kern="1200" cap="none" spc="0" normalizeH="0" baseline="0" noProof="0" dirty="0">
                <a:ln>
                  <a:noFill/>
                </a:ln>
                <a:solidFill>
                  <a:srgbClr val="D50045"/>
                </a:solidFill>
                <a:effectLst/>
                <a:uLnTx/>
                <a:uFillTx/>
                <a:latin typeface="Arial" panose="020B0604020202020204" pitchFamily="34" charset="0"/>
                <a:cs typeface="Arial" panose="020B0604020202020204" pitchFamily="34" charset="0"/>
              </a:rPr>
              <a:t>73%. </a:t>
            </a:r>
          </a:p>
        </p:txBody>
      </p:sp>
      <p:pic>
        <p:nvPicPr>
          <p:cNvPr id="116" name="Online Media 5" descr="Making an impact in Cambodia with the HERproject">
            <a:hlinkClick r:id="" action="ppaction://media"/>
            <a:extLst>
              <a:ext uri="{FF2B5EF4-FFF2-40B4-BE49-F238E27FC236}">
                <a16:creationId xmlns:a16="http://schemas.microsoft.com/office/drawing/2014/main" id="{B5F95F63-B25E-4445-90E4-526722AFD98D}"/>
              </a:ext>
            </a:extLst>
          </p:cNvPr>
          <p:cNvPicPr>
            <a:picLocks noRot="1" noChangeAspect="1"/>
          </p:cNvPicPr>
          <p:nvPr>
            <a:videoFile r:link="rId1"/>
          </p:nvPr>
        </p:nvPicPr>
        <p:blipFill>
          <a:blip r:embed="rId3"/>
          <a:stretch>
            <a:fillRect/>
          </a:stretch>
        </p:blipFill>
        <p:spPr>
          <a:xfrm>
            <a:off x="0" y="-30719"/>
            <a:ext cx="12192000" cy="6888719"/>
          </a:xfrm>
          <a:prstGeom prst="rect">
            <a:avLst/>
          </a:prstGeom>
        </p:spPr>
      </p:pic>
    </p:spTree>
    <p:extLst>
      <p:ext uri="{BB962C8B-B14F-4D97-AF65-F5344CB8AC3E}">
        <p14:creationId xmlns:p14="http://schemas.microsoft.com/office/powerpoint/2010/main" val="100390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6"/>
                                        </p:tgtEl>
                                      </p:cBhvr>
                                    </p:cmd>
                                  </p:childTnLst>
                                </p:cTn>
                              </p:par>
                            </p:childTnLst>
                          </p:cTn>
                        </p:par>
                      </p:childTnLst>
                    </p:cTn>
                  </p:par>
                </p:childTnLst>
              </p:cTn>
              <p:nextCondLst>
                <p:cond evt="onClick" delay="0">
                  <p:tgtEl>
                    <p:spTgt spid="116"/>
                  </p:tgtEl>
                </p:cond>
              </p:nextCondLst>
            </p:seq>
            <p:video>
              <p:cMediaNode vol="80000">
                <p:cTn id="12" fill="hold" display="0">
                  <p:stCondLst>
                    <p:cond delay="indefinite"/>
                  </p:stCondLst>
                </p:cTn>
                <p:tgtEl>
                  <p:spTgt spid="11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E541B-BF0F-2B42-A16A-434AB120FC0D}"/>
              </a:ext>
            </a:extLst>
          </p:cNvPr>
          <p:cNvSpPr/>
          <p:nvPr/>
        </p:nvSpPr>
        <p:spPr>
          <a:xfrm>
            <a:off x="-228600" y="1240466"/>
            <a:ext cx="12420600" cy="4118344"/>
          </a:xfrm>
          <a:prstGeom prst="rect">
            <a:avLst/>
          </a:prstGeom>
          <a:solidFill>
            <a:srgbClr val="9ADBE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0" name="Rectangle 9">
            <a:extLst>
              <a:ext uri="{FF2B5EF4-FFF2-40B4-BE49-F238E27FC236}">
                <a16:creationId xmlns:a16="http://schemas.microsoft.com/office/drawing/2014/main" id="{BD5C4230-803B-1D4D-80C3-82D01971E821}"/>
              </a:ext>
            </a:extLst>
          </p:cNvPr>
          <p:cNvSpPr/>
          <p:nvPr/>
        </p:nvSpPr>
        <p:spPr>
          <a:xfrm>
            <a:off x="2700670" y="2112334"/>
            <a:ext cx="9491330" cy="671979"/>
          </a:xfrm>
          <a:prstGeom prst="rect">
            <a:avLst/>
          </a:prstGeom>
          <a:solidFill>
            <a:srgbClr val="9ADBE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1" name="Rectangle 10">
            <a:extLst>
              <a:ext uri="{FF2B5EF4-FFF2-40B4-BE49-F238E27FC236}">
                <a16:creationId xmlns:a16="http://schemas.microsoft.com/office/drawing/2014/main" id="{E8694B98-283B-AC4C-AC8A-EBF78D0F97D2}"/>
              </a:ext>
            </a:extLst>
          </p:cNvPr>
          <p:cNvSpPr/>
          <p:nvPr/>
        </p:nvSpPr>
        <p:spPr>
          <a:xfrm>
            <a:off x="2757376" y="3773138"/>
            <a:ext cx="9434623" cy="671979"/>
          </a:xfrm>
          <a:prstGeom prst="rect">
            <a:avLst/>
          </a:prstGeom>
          <a:solidFill>
            <a:srgbClr val="9ADBE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7" name="Oval 6">
            <a:extLst>
              <a:ext uri="{FF2B5EF4-FFF2-40B4-BE49-F238E27FC236}">
                <a16:creationId xmlns:a16="http://schemas.microsoft.com/office/drawing/2014/main" id="{EA6E3788-8C82-294A-BE79-19FAB9C90FF9}"/>
              </a:ext>
            </a:extLst>
          </p:cNvPr>
          <p:cNvSpPr/>
          <p:nvPr/>
        </p:nvSpPr>
        <p:spPr>
          <a:xfrm>
            <a:off x="-9697980" y="-2971800"/>
            <a:ext cx="13024318" cy="13024318"/>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2" name="TextBox 11">
            <a:extLst>
              <a:ext uri="{FF2B5EF4-FFF2-40B4-BE49-F238E27FC236}">
                <a16:creationId xmlns:a16="http://schemas.microsoft.com/office/drawing/2014/main" id="{DA9246BD-C6E3-4A1B-9C81-0257261EFF91}"/>
              </a:ext>
            </a:extLst>
          </p:cNvPr>
          <p:cNvSpPr txBox="1"/>
          <p:nvPr/>
        </p:nvSpPr>
        <p:spPr>
          <a:xfrm>
            <a:off x="3651382" y="1550706"/>
            <a:ext cx="8284892" cy="3600986"/>
          </a:xfrm>
          <a:prstGeom prst="rect">
            <a:avLst/>
          </a:prstGeom>
          <a:noFill/>
        </p:spPr>
        <p:txBody>
          <a:bodyPr wrap="square" rtlCol="0">
            <a:spAutoFit/>
          </a:bodyPr>
          <a:lstStyle/>
          <a:p>
            <a:pPr>
              <a:tabLst>
                <a:tab pos="5141913" algn="l"/>
              </a:tabLst>
            </a:pPr>
            <a:r>
              <a:rPr lang="en-US" sz="2200" b="1" dirty="0">
                <a:latin typeface="Arial" panose="020B0604020202020204" pitchFamily="34" charset="0"/>
                <a:cs typeface="Arial" panose="020B0604020202020204" pitchFamily="34" charset="0"/>
              </a:rPr>
              <a:t>Welcome/Opening Remarks 	</a:t>
            </a:r>
            <a:r>
              <a:rPr lang="en-US" sz="2400" dirty="0">
                <a:latin typeface="Arial" panose="020B0604020202020204" pitchFamily="34" charset="0"/>
                <a:cs typeface="Arial" panose="020B0604020202020204" pitchFamily="34" charset="0"/>
              </a:rPr>
              <a:t>Sunita Roy Dias</a:t>
            </a:r>
          </a:p>
          <a:p>
            <a:pPr>
              <a:tabLst>
                <a:tab pos="5141913" algn="l"/>
              </a:tabLst>
            </a:pPr>
            <a:endParaRPr lang="en-US" sz="2400" dirty="0">
              <a:latin typeface="Arial" panose="020B0604020202020204" pitchFamily="34" charset="0"/>
              <a:cs typeface="Arial" panose="020B0604020202020204" pitchFamily="34" charset="0"/>
            </a:endParaRPr>
          </a:p>
          <a:p>
            <a:pPr>
              <a:tabLst>
                <a:tab pos="5141913" algn="l"/>
              </a:tabLst>
            </a:pPr>
            <a:r>
              <a:rPr lang="en-US" sz="2200" b="1" dirty="0">
                <a:latin typeface="Arial" panose="020B0604020202020204" pitchFamily="34" charset="0"/>
                <a:cs typeface="Arial" panose="020B0604020202020204" pitchFamily="34" charset="0"/>
              </a:rPr>
              <a:t>Sedex Methodology &amp; 	</a:t>
            </a:r>
            <a:r>
              <a:rPr lang="en-US" sz="2400" dirty="0">
                <a:latin typeface="Arial" panose="020B0604020202020204" pitchFamily="34" charset="0"/>
                <a:cs typeface="Arial" panose="020B0604020202020204" pitchFamily="34" charset="0"/>
              </a:rPr>
              <a:t>Niall Watson &amp; </a:t>
            </a:r>
          </a:p>
          <a:p>
            <a:pPr>
              <a:tabLst>
                <a:tab pos="5141913" algn="l"/>
              </a:tabLst>
            </a:pPr>
            <a:r>
              <a:rPr lang="en-US" sz="2200" b="1" dirty="0">
                <a:latin typeface="Arial" panose="020B0604020202020204" pitchFamily="34" charset="0"/>
                <a:cs typeface="Arial" panose="020B0604020202020204" pitchFamily="34" charset="0"/>
              </a:rPr>
              <a:t>Responsible Sourcing Program            </a:t>
            </a:r>
            <a:r>
              <a:rPr lang="en-US" sz="2400" dirty="0">
                <a:latin typeface="Arial" panose="020B0604020202020204" pitchFamily="34" charset="0"/>
                <a:cs typeface="Arial" panose="020B0604020202020204" pitchFamily="34" charset="0"/>
              </a:rPr>
              <a:t>Sonia Mangat</a:t>
            </a:r>
          </a:p>
          <a:p>
            <a:pPr>
              <a:tabLst>
                <a:tab pos="5141913" algn="l"/>
              </a:tabLst>
            </a:pPr>
            <a:endParaRPr lang="en-US" sz="2200" b="1" dirty="0">
              <a:latin typeface="Arial" panose="020B0604020202020204" pitchFamily="34" charset="0"/>
              <a:cs typeface="Arial" panose="020B0604020202020204" pitchFamily="34" charset="0"/>
            </a:endParaRPr>
          </a:p>
          <a:p>
            <a:pPr>
              <a:tabLst>
                <a:tab pos="5141913" algn="l"/>
              </a:tabLst>
            </a:pPr>
            <a:r>
              <a:rPr lang="en-US" sz="2200" b="1" dirty="0">
                <a:latin typeface="Arial" panose="020B0604020202020204" pitchFamily="34" charset="0"/>
                <a:cs typeface="Arial" panose="020B0604020202020204" pitchFamily="34" charset="0"/>
              </a:rPr>
              <a:t>SGS – P&amp;G Global Audit Partner	</a:t>
            </a:r>
            <a:r>
              <a:rPr lang="en-US" sz="2400" dirty="0">
                <a:latin typeface="Arial" panose="020B0604020202020204" pitchFamily="34" charset="0"/>
                <a:cs typeface="Arial" panose="020B0604020202020204" pitchFamily="34" charset="0"/>
              </a:rPr>
              <a:t>Denise Dawsey </a:t>
            </a:r>
          </a:p>
          <a:p>
            <a:pPr>
              <a:tabLst>
                <a:tab pos="5141913" algn="l"/>
              </a:tabLst>
            </a:pPr>
            <a:endParaRPr lang="en-US" sz="2200" dirty="0">
              <a:latin typeface="Arial" panose="020B0604020202020204" pitchFamily="34" charset="0"/>
              <a:cs typeface="Arial" panose="020B0604020202020204" pitchFamily="34" charset="0"/>
            </a:endParaRPr>
          </a:p>
          <a:p>
            <a:pPr>
              <a:tabLst>
                <a:tab pos="5141913" algn="l"/>
              </a:tabLst>
            </a:pPr>
            <a:r>
              <a:rPr lang="en-US" sz="2200" b="1" dirty="0">
                <a:latin typeface="Arial" panose="020B0604020202020204" pitchFamily="34" charset="0"/>
                <a:cs typeface="Arial" panose="020B0604020202020204" pitchFamily="34" charset="0"/>
              </a:rPr>
              <a:t>Q&amp;A</a:t>
            </a:r>
            <a:r>
              <a:rPr lang="en-US" sz="2200" dirty="0">
                <a:latin typeface="Arial" panose="020B0604020202020204" pitchFamily="34" charset="0"/>
                <a:cs typeface="Arial" panose="020B0604020202020204" pitchFamily="34" charset="0"/>
              </a:rPr>
              <a:t>	All</a:t>
            </a:r>
          </a:p>
          <a:p>
            <a:pPr>
              <a:tabLst>
                <a:tab pos="5141913" algn="l"/>
              </a:tabLst>
            </a:pPr>
            <a:endParaRPr lang="en-US" sz="2200" b="1" dirty="0">
              <a:latin typeface="Arial" panose="020B0604020202020204" pitchFamily="34" charset="0"/>
              <a:cs typeface="Arial" panose="020B0604020202020204" pitchFamily="34" charset="0"/>
            </a:endParaRPr>
          </a:p>
          <a:p>
            <a:pPr>
              <a:tabLst>
                <a:tab pos="5141913" algn="l"/>
              </a:tabLst>
            </a:pPr>
            <a:r>
              <a:rPr lang="en-US" sz="2200" b="1" dirty="0">
                <a:latin typeface="Arial" panose="020B0604020202020204" pitchFamily="34" charset="0"/>
                <a:cs typeface="Arial" panose="020B0604020202020204" pitchFamily="34" charset="0"/>
              </a:rPr>
              <a:t>Closing Remarks </a:t>
            </a:r>
            <a:r>
              <a:rPr lang="en-US" sz="2200" dirty="0">
                <a:latin typeface="Arial" panose="020B0604020202020204" pitchFamily="34" charset="0"/>
                <a:cs typeface="Arial" panose="020B0604020202020204" pitchFamily="34" charset="0"/>
              </a:rPr>
              <a:t>	Nalini Bates</a:t>
            </a:r>
          </a:p>
        </p:txBody>
      </p:sp>
      <p:sp>
        <p:nvSpPr>
          <p:cNvPr id="9" name="TextBox 8">
            <a:extLst>
              <a:ext uri="{FF2B5EF4-FFF2-40B4-BE49-F238E27FC236}">
                <a16:creationId xmlns:a16="http://schemas.microsoft.com/office/drawing/2014/main" id="{C6D63AD7-F6C1-A14A-9643-D5022AC7A230}"/>
              </a:ext>
            </a:extLst>
          </p:cNvPr>
          <p:cNvSpPr txBox="1"/>
          <p:nvPr/>
        </p:nvSpPr>
        <p:spPr>
          <a:xfrm>
            <a:off x="457200" y="2750002"/>
            <a:ext cx="2869138" cy="830997"/>
          </a:xfrm>
          <a:prstGeom prst="rect">
            <a:avLst/>
          </a:prstGeom>
          <a:noFill/>
        </p:spPr>
        <p:txBody>
          <a:bodyPr wrap="square" lIns="45720" rIns="45720" rtlCol="0">
            <a:noAutofit/>
          </a:bodyPr>
          <a:lstStyle/>
          <a:p>
            <a:r>
              <a:rPr lang="en-US" sz="3200" b="1" dirty="0">
                <a:solidFill>
                  <a:schemeClr val="bg1"/>
                </a:solidFill>
                <a:latin typeface="Arial Black" panose="020B0604020202020204" pitchFamily="34" charset="0"/>
                <a:cs typeface="Arial Black" panose="020B0604020202020204" pitchFamily="34" charset="0"/>
              </a:rPr>
              <a:t>WORKSHOP </a:t>
            </a:r>
          </a:p>
          <a:p>
            <a:r>
              <a:rPr lang="en-US" sz="3200" b="1" dirty="0">
                <a:solidFill>
                  <a:schemeClr val="bg1"/>
                </a:solidFill>
                <a:latin typeface="Arial Black" panose="020B0604020202020204" pitchFamily="34" charset="0"/>
                <a:cs typeface="Arial Black" panose="020B0604020202020204" pitchFamily="34" charset="0"/>
              </a:rPr>
              <a:t>OVERVIEW</a:t>
            </a:r>
          </a:p>
        </p:txBody>
      </p:sp>
      <p:pic>
        <p:nvPicPr>
          <p:cNvPr id="13" name="Picture 12">
            <a:extLst>
              <a:ext uri="{FF2B5EF4-FFF2-40B4-BE49-F238E27FC236}">
                <a16:creationId xmlns:a16="http://schemas.microsoft.com/office/drawing/2014/main" id="{CBFF850A-40CF-D64D-8049-EF1103C1CD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spTree>
    <p:extLst>
      <p:ext uri="{BB962C8B-B14F-4D97-AF65-F5344CB8AC3E}">
        <p14:creationId xmlns:p14="http://schemas.microsoft.com/office/powerpoint/2010/main" val="11013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p:cNvSpPr>
            <a:spLocks noGrp="1"/>
          </p:cNvSpPr>
          <p:nvPr>
            <p:ph type="pic" sz="quarter" idx="4294967295"/>
          </p:nvPr>
        </p:nvSpPr>
        <p:spPr>
          <a:xfrm>
            <a:off x="7765143" y="1004660"/>
            <a:ext cx="4426041" cy="4888684"/>
          </a:xfrm>
        </p:spPr>
      </p:sp>
      <p:grpSp>
        <p:nvGrpSpPr>
          <p:cNvPr id="23" name="Group 22"/>
          <p:cNvGrpSpPr/>
          <p:nvPr/>
        </p:nvGrpSpPr>
        <p:grpSpPr>
          <a:xfrm>
            <a:off x="7152364" y="-1"/>
            <a:ext cx="5039636" cy="6858002"/>
            <a:chOff x="7152364" y="-1"/>
            <a:chExt cx="5039636" cy="6858002"/>
          </a:xfrm>
        </p:grpSpPr>
        <p:sp>
          <p:nvSpPr>
            <p:cNvPr id="13" name="Freeform 12"/>
            <p:cNvSpPr/>
            <p:nvPr/>
          </p:nvSpPr>
          <p:spPr>
            <a:xfrm>
              <a:off x="7152364" y="0"/>
              <a:ext cx="5039636" cy="6858000"/>
            </a:xfrm>
            <a:custGeom>
              <a:avLst/>
              <a:gdLst>
                <a:gd name="connsiteX0" fmla="*/ 0 w 5039636"/>
                <a:gd name="connsiteY0" fmla="*/ 0 h 6858000"/>
                <a:gd name="connsiteX1" fmla="*/ 5039636 w 5039636"/>
                <a:gd name="connsiteY1" fmla="*/ 0 h 6858000"/>
                <a:gd name="connsiteX2" fmla="*/ 5039636 w 5039636"/>
                <a:gd name="connsiteY2" fmla="*/ 2036676 h 6858000"/>
                <a:gd name="connsiteX3" fmla="*/ 5004414 w 5039636"/>
                <a:gd name="connsiteY3" fmla="*/ 1985534 h 6858000"/>
                <a:gd name="connsiteX4" fmla="*/ 3307834 w 5039636"/>
                <a:gd name="connsiteY4" fmla="*/ 1029956 h 6858000"/>
                <a:gd name="connsiteX5" fmla="*/ 3058428 w 5039636"/>
                <a:gd name="connsiteY5" fmla="*/ 1017362 h 6858000"/>
                <a:gd name="connsiteX6" fmla="*/ 3058401 w 5039636"/>
                <a:gd name="connsiteY6" fmla="*/ 1017362 h 6858000"/>
                <a:gd name="connsiteX7" fmla="*/ 2808998 w 5039636"/>
                <a:gd name="connsiteY7" fmla="*/ 1029956 h 6858000"/>
                <a:gd name="connsiteX8" fmla="*/ 618972 w 5039636"/>
                <a:gd name="connsiteY8" fmla="*/ 3456805 h 6858000"/>
                <a:gd name="connsiteX9" fmla="*/ 3058416 w 5039636"/>
                <a:gd name="connsiteY9" fmla="*/ 5896249 h 6858000"/>
                <a:gd name="connsiteX10" fmla="*/ 4940810 w 5039636"/>
                <a:gd name="connsiteY10" fmla="*/ 5008518 h 6858000"/>
                <a:gd name="connsiteX11" fmla="*/ 5039636 w 5039636"/>
                <a:gd name="connsiteY11" fmla="*/ 4876359 h 6858000"/>
                <a:gd name="connsiteX12" fmla="*/ 5039636 w 5039636"/>
                <a:gd name="connsiteY12" fmla="*/ 6858000 h 6858000"/>
                <a:gd name="connsiteX13" fmla="*/ 0 w 5039636"/>
                <a:gd name="connsiteY13" fmla="*/ 6858000 h 6858000"/>
                <a:gd name="connsiteX14" fmla="*/ 0 w 5039636"/>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636" h="6858000">
                  <a:moveTo>
                    <a:pt x="0" y="0"/>
                  </a:moveTo>
                  <a:lnTo>
                    <a:pt x="5039636" y="0"/>
                  </a:lnTo>
                  <a:lnTo>
                    <a:pt x="5039636" y="2036676"/>
                  </a:lnTo>
                  <a:lnTo>
                    <a:pt x="5004414" y="1985534"/>
                  </a:lnTo>
                  <a:cubicBezTo>
                    <a:pt x="4606215" y="1459671"/>
                    <a:pt x="3999769" y="1100225"/>
                    <a:pt x="3307834" y="1029956"/>
                  </a:cubicBezTo>
                  <a:lnTo>
                    <a:pt x="3058428" y="1017362"/>
                  </a:lnTo>
                  <a:lnTo>
                    <a:pt x="3058401" y="1017362"/>
                  </a:lnTo>
                  <a:lnTo>
                    <a:pt x="2808998" y="1029956"/>
                  </a:lnTo>
                  <a:cubicBezTo>
                    <a:pt x="1578893" y="1154879"/>
                    <a:pt x="618972" y="2193742"/>
                    <a:pt x="618972" y="3456805"/>
                  </a:cubicBezTo>
                  <a:cubicBezTo>
                    <a:pt x="618972" y="4804073"/>
                    <a:pt x="1711148" y="5896249"/>
                    <a:pt x="3058416" y="5896249"/>
                  </a:cubicBezTo>
                  <a:cubicBezTo>
                    <a:pt x="3816254" y="5896249"/>
                    <a:pt x="4493380" y="5550678"/>
                    <a:pt x="4940810" y="5008518"/>
                  </a:cubicBezTo>
                  <a:lnTo>
                    <a:pt x="5039636" y="4876359"/>
                  </a:lnTo>
                  <a:lnTo>
                    <a:pt x="5039636" y="6858000"/>
                  </a:lnTo>
                  <a:lnTo>
                    <a:pt x="0" y="6858000"/>
                  </a:lnTo>
                  <a:lnTo>
                    <a:pt x="0" y="0"/>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cap="none" spc="0" dirty="0">
                <a:ln w="22225">
                  <a:solidFill>
                    <a:schemeClr val="accent2"/>
                  </a:solidFill>
                  <a:prstDash val="solid"/>
                </a:ln>
                <a:solidFill>
                  <a:schemeClr val="accent2">
                    <a:lumMod val="40000"/>
                    <a:lumOff val="60000"/>
                  </a:schemeClr>
                </a:solidFill>
                <a:effectLst/>
              </a:endParaRPr>
            </a:p>
          </p:txBody>
        </p:sp>
        <p:sp>
          <p:nvSpPr>
            <p:cNvPr id="21" name="Freeform 20"/>
            <p:cNvSpPr/>
            <p:nvPr/>
          </p:nvSpPr>
          <p:spPr>
            <a:xfrm>
              <a:off x="8271594" y="5893983"/>
              <a:ext cx="3878372" cy="964018"/>
            </a:xfrm>
            <a:custGeom>
              <a:avLst/>
              <a:gdLst>
                <a:gd name="connsiteX0" fmla="*/ 1939162 w 3878372"/>
                <a:gd name="connsiteY0" fmla="*/ 0 h 960843"/>
                <a:gd name="connsiteX1" fmla="*/ 1939210 w 3878372"/>
                <a:gd name="connsiteY1" fmla="*/ 0 h 960843"/>
                <a:gd name="connsiteX2" fmla="*/ 2188605 w 3878372"/>
                <a:gd name="connsiteY2" fmla="*/ 12594 h 960843"/>
                <a:gd name="connsiteX3" fmla="*/ 3858330 w 3878372"/>
                <a:gd name="connsiteY3" fmla="*/ 933362 h 960843"/>
                <a:gd name="connsiteX4" fmla="*/ 3878372 w 3878372"/>
                <a:gd name="connsiteY4" fmla="*/ 960843 h 960843"/>
                <a:gd name="connsiteX5" fmla="*/ 0 w 3878372"/>
                <a:gd name="connsiteY5" fmla="*/ 960843 h 960843"/>
                <a:gd name="connsiteX6" fmla="*/ 20042 w 3878372"/>
                <a:gd name="connsiteY6" fmla="*/ 933362 h 960843"/>
                <a:gd name="connsiteX7" fmla="*/ 1689768 w 3878372"/>
                <a:gd name="connsiteY7" fmla="*/ 12594 h 9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372" h="960843">
                  <a:moveTo>
                    <a:pt x="1939162" y="0"/>
                  </a:moveTo>
                  <a:lnTo>
                    <a:pt x="1939210" y="0"/>
                  </a:lnTo>
                  <a:lnTo>
                    <a:pt x="2188605" y="12594"/>
                  </a:lnTo>
                  <a:cubicBezTo>
                    <a:pt x="2865163" y="81302"/>
                    <a:pt x="3459989" y="426476"/>
                    <a:pt x="3858330" y="933362"/>
                  </a:cubicBezTo>
                  <a:lnTo>
                    <a:pt x="3878372" y="960843"/>
                  </a:lnTo>
                  <a:lnTo>
                    <a:pt x="0" y="960843"/>
                  </a:lnTo>
                  <a:lnTo>
                    <a:pt x="20042" y="933362"/>
                  </a:lnTo>
                  <a:cubicBezTo>
                    <a:pt x="418383" y="426476"/>
                    <a:pt x="1013210" y="81302"/>
                    <a:pt x="1689768" y="12594"/>
                  </a:cubicBezTo>
                  <a:close/>
                </a:path>
              </a:pathLst>
            </a:cu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71081" y="-1"/>
              <a:ext cx="4420919" cy="1023049"/>
            </a:xfrm>
            <a:prstGeom prst="rect">
              <a:avLst/>
            </a:prstGeom>
          </p:spPr>
        </p:pic>
      </p:grpSp>
      <p:sp>
        <p:nvSpPr>
          <p:cNvPr id="8" name="Title 7"/>
          <p:cNvSpPr>
            <a:spLocks noGrp="1"/>
          </p:cNvSpPr>
          <p:nvPr>
            <p:ph type="title"/>
          </p:nvPr>
        </p:nvSpPr>
        <p:spPr>
          <a:xfrm>
            <a:off x="496889" y="-228606"/>
            <a:ext cx="7158551" cy="1366464"/>
          </a:xfrm>
        </p:spPr>
        <p:txBody>
          <a:bodyPr/>
          <a:lstStyle/>
          <a:p>
            <a:r>
              <a:rPr lang="en-US" dirty="0"/>
              <a:t>What is a Social Audit?</a:t>
            </a:r>
          </a:p>
        </p:txBody>
      </p:sp>
      <p:sp>
        <p:nvSpPr>
          <p:cNvPr id="9" name="Content Placeholder 8"/>
          <p:cNvSpPr>
            <a:spLocks noGrp="1"/>
          </p:cNvSpPr>
          <p:nvPr>
            <p:ph idx="1"/>
          </p:nvPr>
        </p:nvSpPr>
        <p:spPr>
          <a:xfrm>
            <a:off x="245351" y="2033667"/>
            <a:ext cx="7158552" cy="4209467"/>
          </a:xfrm>
        </p:spPr>
        <p:txBody>
          <a:bodyPr>
            <a:normAutofit/>
          </a:bodyPr>
          <a:lstStyle/>
          <a:p>
            <a:pPr marL="0" indent="0" algn="ctr">
              <a:buNone/>
            </a:pPr>
            <a:r>
              <a:rPr lang="en-US" sz="2400" dirty="0"/>
              <a:t>A formal examination of a workplace, site or company’s operations. The audit aims to check practices against a defined standard, such as a code of practice or technical specification and uses corroborated evidence to do this. </a:t>
            </a:r>
          </a:p>
        </p:txBody>
      </p:sp>
      <p:sp>
        <p:nvSpPr>
          <p:cNvPr id="10" name="Text Placeholder 9"/>
          <p:cNvSpPr>
            <a:spLocks noGrp="1"/>
          </p:cNvSpPr>
          <p:nvPr>
            <p:ph type="body" sz="quarter" idx="13"/>
          </p:nvPr>
        </p:nvSpPr>
        <p:spPr>
          <a:xfrm>
            <a:off x="496890" y="1200577"/>
            <a:ext cx="7158550" cy="327025"/>
          </a:xfrm>
        </p:spPr>
        <p:txBody>
          <a:bodyPr>
            <a:normAutofit lnSpcReduction="10000"/>
          </a:bodyPr>
          <a:lstStyle/>
          <a:p>
            <a:r>
              <a:rPr lang="en-US" sz="1800" dirty="0"/>
              <a:t>Why are the crucial to sourcing responsibly?</a:t>
            </a:r>
          </a:p>
          <a:p>
            <a:endParaRPr lang="en-US" dirty="0"/>
          </a:p>
        </p:txBody>
      </p:sp>
      <p:pic>
        <p:nvPicPr>
          <p:cNvPr id="11" name="Picture 10">
            <a:extLst>
              <a:ext uri="{FF2B5EF4-FFF2-40B4-BE49-F238E27FC236}">
                <a16:creationId xmlns:a16="http://schemas.microsoft.com/office/drawing/2014/main" id="{3197D718-3E24-154F-8537-0E4721BE41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Tree>
    <p:extLst>
      <p:ext uri="{BB962C8B-B14F-4D97-AF65-F5344CB8AC3E}">
        <p14:creationId xmlns:p14="http://schemas.microsoft.com/office/powerpoint/2010/main" val="270582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B7EB-2AB0-D544-8565-5A54F561F47C}"/>
              </a:ext>
            </a:extLst>
          </p:cNvPr>
          <p:cNvSpPr>
            <a:spLocks noGrp="1"/>
          </p:cNvSpPr>
          <p:nvPr>
            <p:ph type="title"/>
          </p:nvPr>
        </p:nvSpPr>
        <p:spPr>
          <a:xfrm>
            <a:off x="493775" y="-478977"/>
            <a:ext cx="6658391" cy="1527664"/>
          </a:xfrm>
        </p:spPr>
        <p:txBody>
          <a:bodyPr>
            <a:normAutofit/>
          </a:bodyPr>
          <a:lstStyle/>
          <a:p>
            <a:r>
              <a:rPr lang="en-US" dirty="0"/>
              <a:t>Introduction to SMETA</a:t>
            </a:r>
          </a:p>
        </p:txBody>
      </p:sp>
      <p:sp>
        <p:nvSpPr>
          <p:cNvPr id="3" name="Content Placeholder 2">
            <a:extLst>
              <a:ext uri="{FF2B5EF4-FFF2-40B4-BE49-F238E27FC236}">
                <a16:creationId xmlns:a16="http://schemas.microsoft.com/office/drawing/2014/main" id="{7FAF6A27-34CA-C043-ABAE-9CFEB0662E95}"/>
              </a:ext>
            </a:extLst>
          </p:cNvPr>
          <p:cNvSpPr>
            <a:spLocks noGrp="1"/>
          </p:cNvSpPr>
          <p:nvPr>
            <p:ph idx="1"/>
          </p:nvPr>
        </p:nvSpPr>
        <p:spPr>
          <a:xfrm>
            <a:off x="493776" y="1716765"/>
            <a:ext cx="6658391" cy="4256831"/>
          </a:xfrm>
        </p:spPr>
        <p:txBody>
          <a:bodyPr/>
          <a:lstStyle/>
          <a:p>
            <a:pPr marL="0" indent="0">
              <a:lnSpc>
                <a:spcPct val="150000"/>
              </a:lnSpc>
              <a:buNone/>
            </a:pPr>
            <a:r>
              <a:rPr lang="en-GB" dirty="0"/>
              <a:t>One of the most widely used social / ethical audit formats in the  world.</a:t>
            </a:r>
          </a:p>
          <a:p>
            <a:pPr marL="0" indent="0">
              <a:lnSpc>
                <a:spcPct val="150000"/>
              </a:lnSpc>
              <a:buNone/>
            </a:pPr>
            <a:r>
              <a:rPr lang="en-GB" dirty="0"/>
              <a:t>It uses a four pillar approach:</a:t>
            </a:r>
          </a:p>
          <a:p>
            <a:pPr marL="342900" indent="-342900">
              <a:lnSpc>
                <a:spcPct val="150000"/>
              </a:lnSpc>
              <a:buFont typeface="+mj-lt"/>
              <a:buAutoNum type="arabicPeriod"/>
            </a:pPr>
            <a:r>
              <a:rPr lang="en-GB" dirty="0"/>
              <a:t>Health &amp;  safety</a:t>
            </a:r>
          </a:p>
          <a:p>
            <a:pPr marL="342900" indent="-342900">
              <a:lnSpc>
                <a:spcPct val="150000"/>
              </a:lnSpc>
              <a:buFont typeface="+mj-lt"/>
              <a:buAutoNum type="arabicPeriod"/>
            </a:pPr>
            <a:r>
              <a:rPr lang="en-GB" dirty="0"/>
              <a:t>Labour standards</a:t>
            </a:r>
          </a:p>
          <a:p>
            <a:pPr marL="0" indent="0">
              <a:lnSpc>
                <a:spcPct val="150000"/>
              </a:lnSpc>
              <a:buNone/>
            </a:pPr>
            <a:r>
              <a:rPr lang="en-GB" dirty="0"/>
              <a:t>Practices at a site are assessed against the SMETA clauses, which are based on the ETI </a:t>
            </a:r>
            <a:r>
              <a:rPr lang="en-GB" dirty="0" err="1"/>
              <a:t>Basecode</a:t>
            </a:r>
            <a:r>
              <a:rPr lang="en-GB" dirty="0"/>
              <a:t> (for labour and H&amp;S pillars).</a:t>
            </a:r>
          </a:p>
          <a:p>
            <a:endParaRPr lang="en-US" dirty="0"/>
          </a:p>
        </p:txBody>
      </p:sp>
      <p:pic>
        <p:nvPicPr>
          <p:cNvPr id="4" name="Picture 3">
            <a:extLst>
              <a:ext uri="{FF2B5EF4-FFF2-40B4-BE49-F238E27FC236}">
                <a16:creationId xmlns:a16="http://schemas.microsoft.com/office/drawing/2014/main" id="{AC641D4D-298F-A945-B24E-2C61160A0A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7" name="Text Placeholder 9">
            <a:extLst>
              <a:ext uri="{FF2B5EF4-FFF2-40B4-BE49-F238E27FC236}">
                <a16:creationId xmlns:a16="http://schemas.microsoft.com/office/drawing/2014/main" id="{7E589DC7-A013-4B42-A435-4F7133B5EC26}"/>
              </a:ext>
            </a:extLst>
          </p:cNvPr>
          <p:cNvSpPr txBox="1">
            <a:spLocks/>
          </p:cNvSpPr>
          <p:nvPr/>
        </p:nvSpPr>
        <p:spPr>
          <a:xfrm>
            <a:off x="496890" y="1069951"/>
            <a:ext cx="7158550" cy="3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rPr>
              <a:t>S</a:t>
            </a:r>
            <a:r>
              <a:rPr lang="en-US" sz="1800" b="1" dirty="0">
                <a:solidFill>
                  <a:schemeClr val="bg1"/>
                </a:solidFill>
              </a:rPr>
              <a:t>EDEX</a:t>
            </a:r>
            <a:r>
              <a:rPr lang="en-US" sz="1800" dirty="0"/>
              <a:t> </a:t>
            </a:r>
            <a:r>
              <a:rPr lang="en-US" sz="1800" b="1" dirty="0">
                <a:solidFill>
                  <a:schemeClr val="tx1">
                    <a:lumMod val="75000"/>
                    <a:lumOff val="25000"/>
                  </a:schemeClr>
                </a:solidFill>
              </a:rPr>
              <a:t>M</a:t>
            </a:r>
            <a:r>
              <a:rPr lang="en-US" sz="1800" b="1" dirty="0">
                <a:solidFill>
                  <a:schemeClr val="bg1"/>
                </a:solidFill>
              </a:rPr>
              <a:t>EMBERS</a:t>
            </a:r>
            <a:r>
              <a:rPr lang="en-US" sz="1800" dirty="0"/>
              <a:t> </a:t>
            </a:r>
            <a:r>
              <a:rPr lang="en-US" sz="1800" b="1" dirty="0">
                <a:solidFill>
                  <a:schemeClr val="tx1">
                    <a:lumMod val="75000"/>
                    <a:lumOff val="25000"/>
                  </a:schemeClr>
                </a:solidFill>
              </a:rPr>
              <a:t>E</a:t>
            </a:r>
            <a:r>
              <a:rPr lang="en-US" sz="1800" b="1" dirty="0">
                <a:solidFill>
                  <a:schemeClr val="bg1"/>
                </a:solidFill>
              </a:rPr>
              <a:t>THICAL</a:t>
            </a:r>
            <a:r>
              <a:rPr lang="en-US" sz="1800" dirty="0"/>
              <a:t> </a:t>
            </a:r>
            <a:r>
              <a:rPr lang="en-US" sz="1800" b="1" dirty="0">
                <a:solidFill>
                  <a:schemeClr val="tx1">
                    <a:lumMod val="75000"/>
                    <a:lumOff val="25000"/>
                  </a:schemeClr>
                </a:solidFill>
              </a:rPr>
              <a:t>T</a:t>
            </a:r>
            <a:r>
              <a:rPr lang="en-US" sz="1800" b="1" dirty="0">
                <a:solidFill>
                  <a:schemeClr val="bg1"/>
                </a:solidFill>
              </a:rPr>
              <a:t>RADE</a:t>
            </a:r>
            <a:r>
              <a:rPr lang="en-US" sz="1800" dirty="0"/>
              <a:t> </a:t>
            </a:r>
            <a:r>
              <a:rPr lang="en-US" sz="1800" b="1" dirty="0">
                <a:solidFill>
                  <a:schemeClr val="tx1">
                    <a:lumMod val="75000"/>
                    <a:lumOff val="25000"/>
                  </a:schemeClr>
                </a:solidFill>
              </a:rPr>
              <a:t>A</a:t>
            </a:r>
            <a:r>
              <a:rPr lang="en-US" sz="1800" b="1" dirty="0">
                <a:solidFill>
                  <a:schemeClr val="bg1"/>
                </a:solidFill>
              </a:rPr>
              <a:t>UDIT</a:t>
            </a:r>
            <a:endParaRPr lang="en-US" sz="1800" dirty="0"/>
          </a:p>
          <a:p>
            <a:endParaRPr lang="en-US" dirty="0"/>
          </a:p>
        </p:txBody>
      </p:sp>
      <p:sp>
        <p:nvSpPr>
          <p:cNvPr id="8" name="Rectangle 7">
            <a:extLst>
              <a:ext uri="{FF2B5EF4-FFF2-40B4-BE49-F238E27FC236}">
                <a16:creationId xmlns:a16="http://schemas.microsoft.com/office/drawing/2014/main" id="{42328B7B-DA3E-4822-8BA1-D8F5118F53D8}"/>
              </a:ext>
            </a:extLst>
          </p:cNvPr>
          <p:cNvSpPr/>
          <p:nvPr/>
        </p:nvSpPr>
        <p:spPr>
          <a:xfrm>
            <a:off x="3415940" y="3332772"/>
            <a:ext cx="2474976" cy="1086901"/>
          </a:xfrm>
          <a:prstGeom prst="rect">
            <a:avLst/>
          </a:prstGeom>
        </p:spPr>
        <p:txBody>
          <a:bodyPr wrap="square">
            <a:spAutoFit/>
          </a:bodyPr>
          <a:lstStyle/>
          <a:p>
            <a:pPr marR="0" lvl="0" algn="l" defTabSz="914400" rtl="0" eaLnBrk="1" fontAlgn="auto" latinLnBrk="0" hangingPunct="1">
              <a:lnSpc>
                <a:spcPct val="150000"/>
              </a:lnSpc>
              <a:spcBef>
                <a:spcPts val="1000"/>
              </a:spcBef>
              <a:spcAft>
                <a:spcPts val="0"/>
              </a:spcAft>
              <a:buClr>
                <a:srgbClr val="D70045"/>
              </a:buClr>
              <a:buSzTx/>
              <a:tabLst/>
              <a:defRPr/>
            </a:pP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Environment</a:t>
            </a:r>
          </a:p>
          <a:p>
            <a:pPr marR="0" lvl="0" algn="l" defTabSz="914400" rtl="0" eaLnBrk="1" fontAlgn="auto" latinLnBrk="0" hangingPunct="1">
              <a:lnSpc>
                <a:spcPct val="150000"/>
              </a:lnSpc>
              <a:spcBef>
                <a:spcPts val="1000"/>
              </a:spcBef>
              <a:spcAft>
                <a:spcPts val="0"/>
              </a:spcAft>
              <a:buClr>
                <a:srgbClr val="D70045"/>
              </a:buClr>
              <a:buSzTx/>
              <a:tabLst/>
              <a:defRPr/>
            </a:pPr>
            <a:r>
              <a:rPr lang="en-GB" sz="2000" dirty="0">
                <a:solidFill>
                  <a:schemeClr val="bg1"/>
                </a:solidFill>
                <a:latin typeface="Arial" panose="020B0604020202020204" pitchFamily="34" charset="0"/>
                <a:cs typeface="Arial" panose="020B0604020202020204" pitchFamily="34" charset="0"/>
              </a:rPr>
              <a:t>4. </a:t>
            </a: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Business ethics</a:t>
            </a:r>
          </a:p>
        </p:txBody>
      </p:sp>
    </p:spTree>
    <p:extLst>
      <p:ext uri="{BB962C8B-B14F-4D97-AF65-F5344CB8AC3E}">
        <p14:creationId xmlns:p14="http://schemas.microsoft.com/office/powerpoint/2010/main" val="250466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p:sp>
      <p:sp>
        <p:nvSpPr>
          <p:cNvPr id="11" name="Freeform 10"/>
          <p:cNvSpPr/>
          <p:nvPr/>
        </p:nvSpPr>
        <p:spPr>
          <a:xfrm>
            <a:off x="0" y="0"/>
            <a:ext cx="8971963" cy="6858000"/>
          </a:xfrm>
          <a:custGeom>
            <a:avLst/>
            <a:gdLst>
              <a:gd name="connsiteX0" fmla="*/ 0 w 8971963"/>
              <a:gd name="connsiteY0" fmla="*/ 0 h 6858000"/>
              <a:gd name="connsiteX1" fmla="*/ 8807531 w 8971963"/>
              <a:gd name="connsiteY1" fmla="*/ 0 h 6858000"/>
              <a:gd name="connsiteX2" fmla="*/ 8693284 w 8971963"/>
              <a:gd name="connsiteY2" fmla="*/ 85432 h 6858000"/>
              <a:gd name="connsiteX3" fmla="*/ 7145461 w 8971963"/>
              <a:gd name="connsiteY3" fmla="*/ 3367520 h 6858000"/>
              <a:gd name="connsiteX4" fmla="*/ 8693284 w 8971963"/>
              <a:gd name="connsiteY4" fmla="*/ 6649608 h 6858000"/>
              <a:gd name="connsiteX5" fmla="*/ 8971963 w 8971963"/>
              <a:gd name="connsiteY5" fmla="*/ 6858000 h 6858000"/>
              <a:gd name="connsiteX6" fmla="*/ 0 w 8971963"/>
              <a:gd name="connsiteY6" fmla="*/ 6858000 h 6858000"/>
              <a:gd name="connsiteX7" fmla="*/ 0 w 89719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1963" h="6858000">
                <a:moveTo>
                  <a:pt x="0" y="0"/>
                </a:moveTo>
                <a:lnTo>
                  <a:pt x="8807531" y="0"/>
                </a:lnTo>
                <a:lnTo>
                  <a:pt x="8693284" y="85432"/>
                </a:lnTo>
                <a:cubicBezTo>
                  <a:pt x="7747990" y="865558"/>
                  <a:pt x="7145461" y="2046175"/>
                  <a:pt x="7145461" y="3367520"/>
                </a:cubicBezTo>
                <a:cubicBezTo>
                  <a:pt x="7145461" y="4688865"/>
                  <a:pt x="7747990" y="5869482"/>
                  <a:pt x="8693284" y="6649608"/>
                </a:cubicBezTo>
                <a:lnTo>
                  <a:pt x="897196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sp>
        <p:nvSpPr>
          <p:cNvPr id="2" name="Title 1"/>
          <p:cNvSpPr>
            <a:spLocks noGrp="1"/>
          </p:cNvSpPr>
          <p:nvPr>
            <p:ph type="title"/>
          </p:nvPr>
        </p:nvSpPr>
        <p:spPr>
          <a:xfrm>
            <a:off x="496888" y="-369123"/>
            <a:ext cx="6577263" cy="1366464"/>
          </a:xfrm>
        </p:spPr>
        <p:txBody>
          <a:bodyPr/>
          <a:lstStyle/>
          <a:p>
            <a:r>
              <a:rPr lang="en-GB" dirty="0"/>
              <a:t>SMETA APPROACH</a:t>
            </a:r>
          </a:p>
        </p:txBody>
      </p:sp>
      <p:sp>
        <p:nvSpPr>
          <p:cNvPr id="3" name="Content Placeholder 2"/>
          <p:cNvSpPr>
            <a:spLocks noGrp="1"/>
          </p:cNvSpPr>
          <p:nvPr>
            <p:ph idx="1"/>
          </p:nvPr>
        </p:nvSpPr>
        <p:spPr>
          <a:xfrm>
            <a:off x="8203976" y="5649822"/>
            <a:ext cx="6577263" cy="4253520"/>
          </a:xfrm>
        </p:spPr>
        <p:txBody>
          <a:bodyPr>
            <a:normAutofit/>
          </a:bodyPr>
          <a:lstStyle/>
          <a:p>
            <a:pPr>
              <a:lnSpc>
                <a:spcPct val="100000"/>
              </a:lnSpc>
            </a:pPr>
            <a:endParaRPr lang="en-US" sz="1600" dirty="0"/>
          </a:p>
        </p:txBody>
      </p:sp>
      <p:sp>
        <p:nvSpPr>
          <p:cNvPr id="7" name="Text Placeholder 6"/>
          <p:cNvSpPr>
            <a:spLocks noGrp="1"/>
          </p:cNvSpPr>
          <p:nvPr>
            <p:ph type="body" sz="quarter" idx="13"/>
          </p:nvPr>
        </p:nvSpPr>
        <p:spPr>
          <a:xfrm>
            <a:off x="496889" y="1010348"/>
            <a:ext cx="6577263" cy="327025"/>
          </a:xfrm>
        </p:spPr>
        <p:txBody>
          <a:bodyPr>
            <a:noAutofit/>
          </a:bodyPr>
          <a:lstStyle/>
          <a:p>
            <a:r>
              <a:rPr lang="en-US" sz="1800" dirty="0"/>
              <a:t>UNDERSTANDING THE SMETA METHODOLOGY</a:t>
            </a:r>
          </a:p>
        </p:txBody>
      </p:sp>
      <p:pic>
        <p:nvPicPr>
          <p:cNvPr id="8" name="Picture 7">
            <a:extLst>
              <a:ext uri="{FF2B5EF4-FFF2-40B4-BE49-F238E27FC236}">
                <a16:creationId xmlns:a16="http://schemas.microsoft.com/office/drawing/2014/main" id="{436B4016-7C30-FF49-9407-0F225332F5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6" name="TextBox 5">
            <a:extLst>
              <a:ext uri="{FF2B5EF4-FFF2-40B4-BE49-F238E27FC236}">
                <a16:creationId xmlns:a16="http://schemas.microsoft.com/office/drawing/2014/main" id="{C6239729-F4F2-402D-8CF9-B0D0692C933F}"/>
              </a:ext>
            </a:extLst>
          </p:cNvPr>
          <p:cNvSpPr txBox="1"/>
          <p:nvPr/>
        </p:nvSpPr>
        <p:spPr>
          <a:xfrm>
            <a:off x="5845629" y="1661524"/>
            <a:ext cx="119742" cy="369332"/>
          </a:xfrm>
          <a:prstGeom prst="rect">
            <a:avLst/>
          </a:prstGeom>
          <a:noFill/>
        </p:spPr>
        <p:txBody>
          <a:bodyPr wrap="square" rtlCol="0">
            <a:spAutoFit/>
          </a:bodyPr>
          <a:lstStyle/>
          <a:p>
            <a:r>
              <a:rPr lang="en-GB" dirty="0"/>
              <a:t>`</a:t>
            </a:r>
          </a:p>
        </p:txBody>
      </p:sp>
      <p:pic>
        <p:nvPicPr>
          <p:cNvPr id="15" name="Picture 10">
            <a:extLst>
              <a:ext uri="{FF2B5EF4-FFF2-40B4-BE49-F238E27FC236}">
                <a16:creationId xmlns:a16="http://schemas.microsoft.com/office/drawing/2014/main" id="{D1699FE9-C734-47F3-9971-C629BDE0F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749" y="1010348"/>
            <a:ext cx="3390477" cy="494850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Pentagon 15">
            <a:extLst>
              <a:ext uri="{FF2B5EF4-FFF2-40B4-BE49-F238E27FC236}">
                <a16:creationId xmlns:a16="http://schemas.microsoft.com/office/drawing/2014/main" id="{BF5ED05C-F4F3-4B4F-8FF5-5AF332258B70}"/>
              </a:ext>
            </a:extLst>
          </p:cNvPr>
          <p:cNvSpPr/>
          <p:nvPr/>
        </p:nvSpPr>
        <p:spPr>
          <a:xfrm>
            <a:off x="1162806" y="3202895"/>
            <a:ext cx="5284000" cy="1480785"/>
          </a:xfrm>
          <a:prstGeom prst="homePlate">
            <a:avLst>
              <a:gd name="adj" fmla="val 0"/>
            </a:avLst>
          </a:prstGeom>
          <a:solidFill>
            <a:srgbClr val="9ADBE8"/>
          </a:solidFill>
          <a:ln w="38100">
            <a:solidFill>
              <a:srgbClr val="9AD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solidFill>
                  <a:srgbClr val="354670"/>
                </a:solidFill>
                <a:latin typeface="Raleway" panose="020B0503030101060003" pitchFamily="34" charset="0"/>
              </a:rPr>
              <a:t>LEGAL/ CODE REQUIREMENTS:</a:t>
            </a:r>
            <a:r>
              <a:rPr lang="en-GB" dirty="0">
                <a:solidFill>
                  <a:srgbClr val="354670"/>
                </a:solidFill>
                <a:latin typeface="Raleway" panose="020B0503030101060003" pitchFamily="34" charset="0"/>
              </a:rPr>
              <a:t> (What standard is the site required to meet?) </a:t>
            </a:r>
          </a:p>
          <a:p>
            <a:pPr marL="742950" lvl="1" indent="-285750">
              <a:buFont typeface="Arial" panose="020B0604020202020204" pitchFamily="34" charset="0"/>
              <a:buChar char="•"/>
            </a:pPr>
            <a:r>
              <a:rPr lang="en-GB" dirty="0">
                <a:solidFill>
                  <a:srgbClr val="354670"/>
                </a:solidFill>
                <a:latin typeface="Raleway" panose="020B0503030101060003" pitchFamily="34" charset="0"/>
              </a:rPr>
              <a:t>ETI </a:t>
            </a:r>
            <a:r>
              <a:rPr lang="en-GB" dirty="0" err="1">
                <a:solidFill>
                  <a:srgbClr val="354670"/>
                </a:solidFill>
                <a:latin typeface="Raleway" panose="020B0503030101060003" pitchFamily="34" charset="0"/>
              </a:rPr>
              <a:t>Basecode</a:t>
            </a:r>
            <a:endParaRPr lang="en-GB" dirty="0">
              <a:solidFill>
                <a:srgbClr val="354670"/>
              </a:solidFill>
              <a:latin typeface="Raleway" panose="020B0503030101060003" pitchFamily="34" charset="0"/>
            </a:endParaRPr>
          </a:p>
          <a:p>
            <a:pPr marL="742950" lvl="1" indent="-285750">
              <a:buFont typeface="Arial" panose="020B0604020202020204" pitchFamily="34" charset="0"/>
              <a:buChar char="•"/>
            </a:pPr>
            <a:r>
              <a:rPr lang="en-GB" dirty="0">
                <a:solidFill>
                  <a:srgbClr val="354670"/>
                </a:solidFill>
                <a:latin typeface="Raleway" panose="020B0503030101060003" pitchFamily="34" charset="0"/>
              </a:rPr>
              <a:t>Local Law</a:t>
            </a:r>
          </a:p>
          <a:p>
            <a:pPr marL="742950" lvl="1" indent="-285750">
              <a:buFont typeface="Arial" panose="020B0604020202020204" pitchFamily="34" charset="0"/>
              <a:buChar char="•"/>
            </a:pPr>
            <a:r>
              <a:rPr lang="en-GB" dirty="0">
                <a:solidFill>
                  <a:srgbClr val="354670"/>
                </a:solidFill>
                <a:latin typeface="Raleway" panose="020B0503030101060003" pitchFamily="34" charset="0"/>
              </a:rPr>
              <a:t>Customer code (if requested) </a:t>
            </a:r>
          </a:p>
        </p:txBody>
      </p:sp>
      <p:sp>
        <p:nvSpPr>
          <p:cNvPr id="17" name="Arrow: Pentagon 16">
            <a:extLst>
              <a:ext uri="{FF2B5EF4-FFF2-40B4-BE49-F238E27FC236}">
                <a16:creationId xmlns:a16="http://schemas.microsoft.com/office/drawing/2014/main" id="{146EDC2A-E762-43CA-B91F-C6650621A536}"/>
              </a:ext>
            </a:extLst>
          </p:cNvPr>
          <p:cNvSpPr/>
          <p:nvPr/>
        </p:nvSpPr>
        <p:spPr>
          <a:xfrm>
            <a:off x="355586" y="1617165"/>
            <a:ext cx="5284001" cy="1480785"/>
          </a:xfrm>
          <a:prstGeom prst="homePlate">
            <a:avLst>
              <a:gd name="adj" fmla="val 0"/>
            </a:avLst>
          </a:prstGeom>
          <a:noFill/>
          <a:ln w="38100">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70C0"/>
                </a:solidFill>
                <a:effectLst/>
                <a:uLnTx/>
                <a:uFillTx/>
                <a:latin typeface="Raleway" panose="020B0503030101060003" pitchFamily="34" charset="0"/>
                <a:ea typeface="+mn-ea"/>
                <a:cs typeface="+mn-cs"/>
              </a:rPr>
              <a:t>CLAUSES</a:t>
            </a:r>
            <a:r>
              <a:rPr kumimoji="0" lang="en-GB" i="0" strike="noStrike" kern="1200" cap="none" spc="0" normalizeH="0" baseline="0" noProof="0" dirty="0">
                <a:ln>
                  <a:noFill/>
                </a:ln>
                <a:solidFill>
                  <a:srgbClr val="0070C0"/>
                </a:solidFill>
                <a:effectLst/>
                <a:uLnTx/>
                <a:uFillTx/>
                <a:latin typeface="Raleway" panose="020B0503030101060003" pitchFamily="34" charset="0"/>
                <a:ea typeface="+mn-ea"/>
                <a:cs typeface="+mn-cs"/>
              </a:rPr>
              <a:t>: (</a:t>
            </a:r>
            <a:r>
              <a:rPr kumimoji="0" lang="en-GB" i="0" u="none" strike="noStrike" kern="1200" cap="none" spc="0" normalizeH="0" baseline="0" noProof="0" dirty="0">
                <a:ln>
                  <a:noFill/>
                </a:ln>
                <a:solidFill>
                  <a:srgbClr val="0070C0"/>
                </a:solidFill>
                <a:effectLst/>
                <a:uLnTx/>
                <a:uFillTx/>
                <a:latin typeface="Raleway" panose="020B0503030101060003" pitchFamily="34" charset="0"/>
                <a:ea typeface="+mn-ea"/>
                <a:cs typeface="+mn-cs"/>
              </a:rPr>
              <a:t>Areas against which the site is assessed)</a:t>
            </a:r>
          </a:p>
          <a:p>
            <a:pPr marL="742950" lvl="1" indent="-285750">
              <a:buFont typeface="Arial" panose="020B0604020202020204" pitchFamily="34" charset="0"/>
              <a:buChar char="•"/>
              <a:defRPr/>
            </a:pPr>
            <a:r>
              <a:rPr kumimoji="0" lang="en-GB" i="0" u="none" strike="noStrike" kern="1200" cap="none" spc="0" normalizeH="0" baseline="0" noProof="0" dirty="0">
                <a:ln>
                  <a:noFill/>
                </a:ln>
                <a:solidFill>
                  <a:srgbClr val="0070C0"/>
                </a:solidFill>
                <a:effectLst/>
                <a:uLnTx/>
                <a:uFillTx/>
                <a:latin typeface="Raleway" panose="020B0503030101060003" pitchFamily="34" charset="0"/>
                <a:ea typeface="+mn-ea"/>
                <a:cs typeface="+mn-cs"/>
              </a:rPr>
              <a:t>ETI Base code</a:t>
            </a:r>
          </a:p>
          <a:p>
            <a:pPr marL="742950" lvl="1" indent="-285750">
              <a:buFont typeface="Arial" panose="020B0604020202020204" pitchFamily="34" charset="0"/>
              <a:buChar char="•"/>
              <a:defRPr/>
            </a:pPr>
            <a:r>
              <a:rPr kumimoji="0" lang="en-GB" i="0" u="none" strike="noStrike" kern="1200" cap="none" spc="0" normalizeH="0" baseline="0" noProof="0" dirty="0">
                <a:ln>
                  <a:noFill/>
                </a:ln>
                <a:solidFill>
                  <a:srgbClr val="0070C0"/>
                </a:solidFill>
                <a:effectLst/>
                <a:uLnTx/>
                <a:uFillTx/>
                <a:latin typeface="Raleway" panose="020B0503030101060003" pitchFamily="34" charset="0"/>
                <a:ea typeface="+mn-ea"/>
                <a:cs typeface="+mn-cs"/>
              </a:rPr>
              <a:t>Additional areas</a:t>
            </a:r>
          </a:p>
        </p:txBody>
      </p:sp>
      <p:sp>
        <p:nvSpPr>
          <p:cNvPr id="18" name="Arrow: Pentagon 17">
            <a:extLst>
              <a:ext uri="{FF2B5EF4-FFF2-40B4-BE49-F238E27FC236}">
                <a16:creationId xmlns:a16="http://schemas.microsoft.com/office/drawing/2014/main" id="{760E69F5-8DEE-45C9-9AE6-269C548C8B86}"/>
              </a:ext>
            </a:extLst>
          </p:cNvPr>
          <p:cNvSpPr/>
          <p:nvPr/>
        </p:nvSpPr>
        <p:spPr>
          <a:xfrm>
            <a:off x="2088053" y="4753239"/>
            <a:ext cx="5284000" cy="1781529"/>
          </a:xfrm>
          <a:prstGeom prst="homePlate">
            <a:avLst>
              <a:gd name="adj" fmla="val 0"/>
            </a:avLst>
          </a:prstGeom>
          <a:solidFill>
            <a:srgbClr val="003DA5"/>
          </a:solidFill>
          <a:ln w="38100">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chemeClr val="bg1"/>
                </a:solidFill>
                <a:effectLst/>
                <a:uLnTx/>
                <a:uFillTx/>
                <a:latin typeface="Raleway" panose="020B0503030101060003" pitchFamily="34" charset="0"/>
                <a:ea typeface="+mn-ea"/>
                <a:cs typeface="+mn-cs"/>
              </a:rPr>
              <a:t>FINDINGS:</a:t>
            </a:r>
            <a:r>
              <a:rPr kumimoji="0" lang="en-GB" i="0" strike="noStrike" kern="1200" cap="none" spc="0" normalizeH="0" baseline="0" noProof="0" dirty="0">
                <a:ln>
                  <a:noFill/>
                </a:ln>
                <a:solidFill>
                  <a:schemeClr val="bg1"/>
                </a:solidFill>
                <a:effectLst/>
                <a:uLnTx/>
                <a:uFillTx/>
                <a:latin typeface="Raleway" panose="020B0503030101060003" pitchFamily="34" charset="0"/>
                <a:ea typeface="+mn-ea"/>
                <a:cs typeface="+mn-cs"/>
              </a:rPr>
              <a:t>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Does the site meet the standard?)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YES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sym typeface="Wingdings" panose="05000000000000000000" pitchFamily="2" charset="2"/>
              </a:rPr>
              <a:t>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Description no finding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YES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sym typeface="Wingdings" panose="05000000000000000000" pitchFamily="2" charset="2"/>
              </a:rPr>
              <a:t>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exceeds them: Good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YES, but…In danger of not meeting them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sym typeface="Wingdings" panose="05000000000000000000" pitchFamily="2" charset="2"/>
              </a:rPr>
              <a:t></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 Observation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NO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sym typeface="Wingdings" panose="05000000000000000000" pitchFamily="2" charset="2"/>
              </a:rPr>
              <a:t> </a:t>
            </a:r>
            <a:r>
              <a:rPr kumimoji="0" lang="en-GB"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Non-compliance</a:t>
            </a:r>
          </a:p>
        </p:txBody>
      </p:sp>
    </p:spTree>
    <p:extLst>
      <p:ext uri="{BB962C8B-B14F-4D97-AF65-F5344CB8AC3E}">
        <p14:creationId xmlns:p14="http://schemas.microsoft.com/office/powerpoint/2010/main" val="28616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FC8B673-2254-4B13-B44A-39ADCC5ECB78}"/>
              </a:ext>
            </a:extLst>
          </p:cNvPr>
          <p:cNvSpPr>
            <a:spLocks noGrp="1"/>
          </p:cNvSpPr>
          <p:nvPr>
            <p:ph idx="1"/>
          </p:nvPr>
        </p:nvSpPr>
        <p:spPr>
          <a:xfrm>
            <a:off x="9972461" y="5637034"/>
            <a:ext cx="6967168" cy="4253520"/>
          </a:xfrm>
        </p:spPr>
        <p:txBody>
          <a:bodyPr/>
          <a:lstStyle/>
          <a:p>
            <a:pPr marL="0" indent="0">
              <a:buNone/>
            </a:pPr>
            <a:endParaRPr lang="en-GB" dirty="0"/>
          </a:p>
        </p:txBody>
      </p:sp>
      <p:sp>
        <p:nvSpPr>
          <p:cNvPr id="15" name="Picture Placeholder 14"/>
          <p:cNvSpPr>
            <a:spLocks noGrp="1"/>
          </p:cNvSpPr>
          <p:nvPr>
            <p:ph type="pic" sz="quarter" idx="14"/>
          </p:nvPr>
        </p:nvSpPr>
        <p:spPr/>
      </p:sp>
      <p:grpSp>
        <p:nvGrpSpPr>
          <p:cNvPr id="16" name="Group 15"/>
          <p:cNvGrpSpPr/>
          <p:nvPr/>
        </p:nvGrpSpPr>
        <p:grpSpPr>
          <a:xfrm>
            <a:off x="0" y="0"/>
            <a:ext cx="9525546" cy="6858000"/>
            <a:chOff x="0" y="0"/>
            <a:chExt cx="9525546" cy="6858000"/>
          </a:xfrm>
        </p:grpSpPr>
        <p:sp>
          <p:nvSpPr>
            <p:cNvPr id="17" name="Rectangle 16"/>
            <p:cNvSpPr/>
            <p:nvPr userDrawn="1"/>
          </p:nvSpPr>
          <p:spPr>
            <a:xfrm>
              <a:off x="0" y="0"/>
              <a:ext cx="8241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grpSp>
          <p:nvGrpSpPr>
            <p:cNvPr id="18" name="Group 17"/>
            <p:cNvGrpSpPr/>
            <p:nvPr userDrawn="1"/>
          </p:nvGrpSpPr>
          <p:grpSpPr>
            <a:xfrm flipH="1">
              <a:off x="0" y="0"/>
              <a:ext cx="9525546" cy="6858000"/>
              <a:chOff x="2666454" y="0"/>
              <a:chExt cx="9525546" cy="6858000"/>
            </a:xfrm>
          </p:grpSpPr>
          <p:sp>
            <p:nvSpPr>
              <p:cNvPr id="19" name="Rectangle 18"/>
              <p:cNvSpPr/>
              <p:nvPr userDrawn="1"/>
            </p:nvSpPr>
            <p:spPr>
              <a:xfrm>
                <a:off x="3950533" y="0"/>
                <a:ext cx="8241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Freeform 19">
                <a:extLst>
                  <a:ext uri="{FF2B5EF4-FFF2-40B4-BE49-F238E27FC236}">
                    <a16:creationId xmlns:a16="http://schemas.microsoft.com/office/drawing/2014/main" id="{13F88050-F4E8-44C5-80DE-675F85B83736}"/>
                  </a:ext>
                </a:extLst>
              </p:cNvPr>
              <p:cNvSpPr/>
              <p:nvPr userDrawn="1"/>
            </p:nvSpPr>
            <p:spPr>
              <a:xfrm flipH="1">
                <a:off x="2666454" y="0"/>
                <a:ext cx="2567545" cy="6858000"/>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A3E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Lucida Sans" pitchFamily="2"/>
                </a:endParaRPr>
              </a:p>
            </p:txBody>
          </p:sp>
        </p:grpSp>
      </p:grpSp>
      <p:pic>
        <p:nvPicPr>
          <p:cNvPr id="21" name="Picture 20">
            <a:extLst>
              <a:ext uri="{FF2B5EF4-FFF2-40B4-BE49-F238E27FC236}">
                <a16:creationId xmlns:a16="http://schemas.microsoft.com/office/drawing/2014/main" id="{EAC40271-676C-AB41-B7F4-C4F227CF36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3" name="Title 2">
            <a:extLst>
              <a:ext uri="{FF2B5EF4-FFF2-40B4-BE49-F238E27FC236}">
                <a16:creationId xmlns:a16="http://schemas.microsoft.com/office/drawing/2014/main" id="{FE18B520-1658-4408-B226-9E3354629720}"/>
              </a:ext>
            </a:extLst>
          </p:cNvPr>
          <p:cNvSpPr>
            <a:spLocks noGrp="1"/>
          </p:cNvSpPr>
          <p:nvPr>
            <p:ph type="title"/>
          </p:nvPr>
        </p:nvSpPr>
        <p:spPr/>
        <p:txBody>
          <a:bodyPr/>
          <a:lstStyle/>
          <a:p>
            <a:br>
              <a:rPr lang="en-US" b="0" dirty="0">
                <a:solidFill>
                  <a:prstClr val="black"/>
                </a:solidFill>
                <a:latin typeface="Raleway" panose="020B0503030101060003" pitchFamily="34" charset="0"/>
              </a:rPr>
            </a:br>
            <a:endParaRPr lang="en-GB" dirty="0"/>
          </a:p>
        </p:txBody>
      </p:sp>
      <p:sp>
        <p:nvSpPr>
          <p:cNvPr id="34" name="Oval 33">
            <a:extLst>
              <a:ext uri="{FF2B5EF4-FFF2-40B4-BE49-F238E27FC236}">
                <a16:creationId xmlns:a16="http://schemas.microsoft.com/office/drawing/2014/main" id="{C1E8EE9E-7694-40C3-96D2-78C45B0F3DC4}"/>
              </a:ext>
            </a:extLst>
          </p:cNvPr>
          <p:cNvSpPr/>
          <p:nvPr/>
        </p:nvSpPr>
        <p:spPr>
          <a:xfrm>
            <a:off x="169336" y="2028699"/>
            <a:ext cx="683034" cy="683306"/>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OM</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D7A3976-7773-4A24-99D7-C3CDE25283E6}"/>
              </a:ext>
            </a:extLst>
          </p:cNvPr>
          <p:cNvCxnSpPr>
            <a:cxnSpLocks/>
            <a:stCxn id="34" idx="5"/>
            <a:endCxn id="41" idx="1"/>
          </p:cNvCxnSpPr>
          <p:nvPr/>
        </p:nvCxnSpPr>
        <p:spPr>
          <a:xfrm>
            <a:off x="752342" y="2611937"/>
            <a:ext cx="548939" cy="407770"/>
          </a:xfrm>
          <a:prstGeom prst="line">
            <a:avLst/>
          </a:prstGeom>
          <a:ln w="57150">
            <a:solidFill>
              <a:srgbClr val="00A3E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DC9A286-FB1B-4D5C-9202-8A2FEFCF1CDF}"/>
              </a:ext>
            </a:extLst>
          </p:cNvPr>
          <p:cNvSpPr txBox="1"/>
          <p:nvPr/>
        </p:nvSpPr>
        <p:spPr>
          <a:xfrm>
            <a:off x="1161062" y="2032703"/>
            <a:ext cx="5967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Opening Meeting</a:t>
            </a:r>
          </a:p>
        </p:txBody>
      </p:sp>
      <p:cxnSp>
        <p:nvCxnSpPr>
          <p:cNvPr id="37" name="Straight Connector 36">
            <a:extLst>
              <a:ext uri="{FF2B5EF4-FFF2-40B4-BE49-F238E27FC236}">
                <a16:creationId xmlns:a16="http://schemas.microsoft.com/office/drawing/2014/main" id="{FA901954-19DB-4E7C-BD8F-CA6DDED46EF0}"/>
              </a:ext>
            </a:extLst>
          </p:cNvPr>
          <p:cNvCxnSpPr>
            <a:cxnSpLocks/>
            <a:stCxn id="41" idx="5"/>
          </p:cNvCxnSpPr>
          <p:nvPr/>
        </p:nvCxnSpPr>
        <p:spPr>
          <a:xfrm>
            <a:off x="1784259" y="3502877"/>
            <a:ext cx="599866" cy="465087"/>
          </a:xfrm>
          <a:prstGeom prst="line">
            <a:avLst/>
          </a:prstGeom>
          <a:ln w="57150">
            <a:solidFill>
              <a:srgbClr val="00A3E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E74C15B-1019-43C4-A4B5-D16107DDDB63}"/>
              </a:ext>
            </a:extLst>
          </p:cNvPr>
          <p:cNvCxnSpPr>
            <a:cxnSpLocks/>
            <a:stCxn id="43" idx="5"/>
          </p:cNvCxnSpPr>
          <p:nvPr/>
        </p:nvCxnSpPr>
        <p:spPr>
          <a:xfrm>
            <a:off x="2769631" y="4389527"/>
            <a:ext cx="619249" cy="465137"/>
          </a:xfrm>
          <a:prstGeom prst="line">
            <a:avLst/>
          </a:prstGeom>
          <a:ln w="57150">
            <a:solidFill>
              <a:srgbClr val="00A3E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40D820-388B-433C-BB47-336900C81EC5}"/>
              </a:ext>
            </a:extLst>
          </p:cNvPr>
          <p:cNvCxnSpPr>
            <a:cxnSpLocks/>
            <a:stCxn id="45" idx="5"/>
          </p:cNvCxnSpPr>
          <p:nvPr/>
        </p:nvCxnSpPr>
        <p:spPr>
          <a:xfrm>
            <a:off x="3755003" y="5254376"/>
            <a:ext cx="745391" cy="491228"/>
          </a:xfrm>
          <a:prstGeom prst="line">
            <a:avLst/>
          </a:prstGeom>
          <a:ln w="57150">
            <a:solidFill>
              <a:srgbClr val="00A3E0"/>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25D9EE08-9A32-4E85-A7D9-7403F6ECC409}"/>
              </a:ext>
            </a:extLst>
          </p:cNvPr>
          <p:cNvSpPr/>
          <p:nvPr/>
        </p:nvSpPr>
        <p:spPr>
          <a:xfrm>
            <a:off x="1201253" y="2919639"/>
            <a:ext cx="683034" cy="683306"/>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ST</a:t>
            </a: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DC64254-36FB-44EB-A65C-E18766D6EFE8}"/>
              </a:ext>
            </a:extLst>
          </p:cNvPr>
          <p:cNvSpPr txBox="1"/>
          <p:nvPr/>
        </p:nvSpPr>
        <p:spPr>
          <a:xfrm>
            <a:off x="2174149" y="3004186"/>
            <a:ext cx="5967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Site tour</a:t>
            </a:r>
          </a:p>
        </p:txBody>
      </p:sp>
      <p:sp>
        <p:nvSpPr>
          <p:cNvPr id="43" name="Oval 42">
            <a:extLst>
              <a:ext uri="{FF2B5EF4-FFF2-40B4-BE49-F238E27FC236}">
                <a16:creationId xmlns:a16="http://schemas.microsoft.com/office/drawing/2014/main" id="{00165C95-5044-4C8E-A572-EA4EA205D015}"/>
              </a:ext>
            </a:extLst>
          </p:cNvPr>
          <p:cNvSpPr/>
          <p:nvPr/>
        </p:nvSpPr>
        <p:spPr>
          <a:xfrm>
            <a:off x="2186625" y="3806289"/>
            <a:ext cx="683034" cy="683306"/>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WI</a:t>
            </a: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52EF939-31CB-4CA6-A66D-B13C0C1D7C46}"/>
              </a:ext>
            </a:extLst>
          </p:cNvPr>
          <p:cNvSpPr txBox="1"/>
          <p:nvPr/>
        </p:nvSpPr>
        <p:spPr>
          <a:xfrm>
            <a:off x="3079255" y="3835377"/>
            <a:ext cx="5967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Worker Interviews</a:t>
            </a:r>
          </a:p>
        </p:txBody>
      </p:sp>
      <p:sp>
        <p:nvSpPr>
          <p:cNvPr id="45" name="Oval 44">
            <a:extLst>
              <a:ext uri="{FF2B5EF4-FFF2-40B4-BE49-F238E27FC236}">
                <a16:creationId xmlns:a16="http://schemas.microsoft.com/office/drawing/2014/main" id="{92D0ADC7-B209-489B-BB2C-B084AB44700C}"/>
              </a:ext>
            </a:extLst>
          </p:cNvPr>
          <p:cNvSpPr/>
          <p:nvPr/>
        </p:nvSpPr>
        <p:spPr>
          <a:xfrm>
            <a:off x="3171997" y="4671138"/>
            <a:ext cx="683034" cy="683306"/>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DR</a:t>
            </a: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63C63B0-4499-4F9D-81EC-412408E2CBD2}"/>
              </a:ext>
            </a:extLst>
          </p:cNvPr>
          <p:cNvSpPr txBox="1"/>
          <p:nvPr/>
        </p:nvSpPr>
        <p:spPr>
          <a:xfrm>
            <a:off x="4144894" y="4745636"/>
            <a:ext cx="5967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Document review </a:t>
            </a:r>
          </a:p>
        </p:txBody>
      </p:sp>
      <p:sp>
        <p:nvSpPr>
          <p:cNvPr id="47" name="Oval 46">
            <a:extLst>
              <a:ext uri="{FF2B5EF4-FFF2-40B4-BE49-F238E27FC236}">
                <a16:creationId xmlns:a16="http://schemas.microsoft.com/office/drawing/2014/main" id="{D4C7CB85-8A1A-4C37-9E22-9956A0BCA57A}"/>
              </a:ext>
            </a:extLst>
          </p:cNvPr>
          <p:cNvSpPr/>
          <p:nvPr/>
        </p:nvSpPr>
        <p:spPr>
          <a:xfrm>
            <a:off x="4313422" y="5545594"/>
            <a:ext cx="683034" cy="683306"/>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CM</a:t>
            </a: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84D2BE7F-69E4-4A2C-B8B4-B379DE71E698}"/>
              </a:ext>
            </a:extLst>
          </p:cNvPr>
          <p:cNvSpPr txBox="1"/>
          <p:nvPr/>
        </p:nvSpPr>
        <p:spPr>
          <a:xfrm>
            <a:off x="5164982" y="5628547"/>
            <a:ext cx="5967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Closing meeting</a:t>
            </a:r>
          </a:p>
        </p:txBody>
      </p:sp>
      <p:sp>
        <p:nvSpPr>
          <p:cNvPr id="26" name="Title 1">
            <a:extLst>
              <a:ext uri="{FF2B5EF4-FFF2-40B4-BE49-F238E27FC236}">
                <a16:creationId xmlns:a16="http://schemas.microsoft.com/office/drawing/2014/main" id="{31FB60B3-DA1C-41C2-B06E-2D8F5C965928}"/>
              </a:ext>
            </a:extLst>
          </p:cNvPr>
          <p:cNvSpPr txBox="1">
            <a:spLocks/>
          </p:cNvSpPr>
          <p:nvPr/>
        </p:nvSpPr>
        <p:spPr>
          <a:xfrm>
            <a:off x="496888" y="-390895"/>
            <a:ext cx="6577263" cy="136646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i="0" kern="1200">
                <a:solidFill>
                  <a:srgbClr val="003DA5"/>
                </a:solidFill>
                <a:latin typeface="Arial Black" panose="020B0604020202020204" pitchFamily="34" charset="0"/>
                <a:ea typeface="+mj-ea"/>
                <a:cs typeface="Arial Black" panose="020B0604020202020204" pitchFamily="34" charset="0"/>
              </a:defRPr>
            </a:lvl1pPr>
          </a:lstStyle>
          <a:p>
            <a:r>
              <a:rPr lang="en-GB" dirty="0"/>
              <a:t>AUDIT EXECUTION</a:t>
            </a:r>
          </a:p>
        </p:txBody>
      </p:sp>
      <p:sp>
        <p:nvSpPr>
          <p:cNvPr id="27" name="Text Placeholder 6">
            <a:extLst>
              <a:ext uri="{FF2B5EF4-FFF2-40B4-BE49-F238E27FC236}">
                <a16:creationId xmlns:a16="http://schemas.microsoft.com/office/drawing/2014/main" id="{096FEB3B-2214-4B0E-9947-1B15D79E0A67}"/>
              </a:ext>
            </a:extLst>
          </p:cNvPr>
          <p:cNvSpPr txBox="1">
            <a:spLocks/>
          </p:cNvSpPr>
          <p:nvPr/>
        </p:nvSpPr>
        <p:spPr>
          <a:xfrm>
            <a:off x="485165" y="1012194"/>
            <a:ext cx="6577263" cy="3270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400" b="1" kern="1200" cap="all" baseline="0">
                <a:solidFill>
                  <a:srgbClr val="00A3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WHAT are the key STAGES OF a Social Audit?</a:t>
            </a:r>
          </a:p>
        </p:txBody>
      </p:sp>
    </p:spTree>
    <p:extLst>
      <p:ext uri="{BB962C8B-B14F-4D97-AF65-F5344CB8AC3E}">
        <p14:creationId xmlns:p14="http://schemas.microsoft.com/office/powerpoint/2010/main" val="20655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4850B0-7571-4C99-8CCE-346393B034A4}"/>
              </a:ext>
            </a:extLst>
          </p:cNvPr>
          <p:cNvSpPr/>
          <p:nvPr/>
        </p:nvSpPr>
        <p:spPr>
          <a:xfrm>
            <a:off x="658812" y="6249223"/>
            <a:ext cx="3217729" cy="47354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C0090C8-C17C-44BE-A255-2672E696AC4D}"/>
              </a:ext>
            </a:extLst>
          </p:cNvPr>
          <p:cNvPicPr>
            <a:picLocks noChangeAspect="1"/>
          </p:cNvPicPr>
          <p:nvPr/>
        </p:nvPicPr>
        <p:blipFill rotWithShape="1">
          <a:blip r:embed="rId3"/>
          <a:srcRect l="3758" t="4091" r="3535" b="2412"/>
          <a:stretch/>
        </p:blipFill>
        <p:spPr>
          <a:xfrm>
            <a:off x="6200195" y="388057"/>
            <a:ext cx="3302469" cy="4639822"/>
          </a:xfrm>
          <a:prstGeom prst="rect">
            <a:avLst/>
          </a:prstGeom>
          <a:ln>
            <a:solidFill>
              <a:schemeClr val="tx1"/>
            </a:solidFill>
          </a:ln>
        </p:spPr>
      </p:pic>
      <p:pic>
        <p:nvPicPr>
          <p:cNvPr id="13" name="Picture 12">
            <a:extLst>
              <a:ext uri="{FF2B5EF4-FFF2-40B4-BE49-F238E27FC236}">
                <a16:creationId xmlns:a16="http://schemas.microsoft.com/office/drawing/2014/main" id="{C6C1C96B-96AC-429E-ACC8-1D5BEDA8CEF0}"/>
              </a:ext>
            </a:extLst>
          </p:cNvPr>
          <p:cNvPicPr>
            <a:picLocks noChangeAspect="1"/>
          </p:cNvPicPr>
          <p:nvPr/>
        </p:nvPicPr>
        <p:blipFill rotWithShape="1">
          <a:blip r:embed="rId4"/>
          <a:srcRect l="4238" t="3847" r="5853" b="3466"/>
          <a:stretch/>
        </p:blipFill>
        <p:spPr>
          <a:xfrm>
            <a:off x="8546002" y="1690689"/>
            <a:ext cx="3348507" cy="4687910"/>
          </a:xfrm>
          <a:prstGeom prst="rect">
            <a:avLst/>
          </a:prstGeom>
          <a:ln>
            <a:solidFill>
              <a:schemeClr val="tx1"/>
            </a:solidFill>
          </a:ln>
        </p:spPr>
      </p:pic>
      <p:sp>
        <p:nvSpPr>
          <p:cNvPr id="16" name="TextBox 15">
            <a:extLst>
              <a:ext uri="{FF2B5EF4-FFF2-40B4-BE49-F238E27FC236}">
                <a16:creationId xmlns:a16="http://schemas.microsoft.com/office/drawing/2014/main" id="{46684EDD-FAEF-4D35-84C6-A3FC9F9209E3}"/>
              </a:ext>
            </a:extLst>
          </p:cNvPr>
          <p:cNvSpPr txBox="1"/>
          <p:nvPr/>
        </p:nvSpPr>
        <p:spPr>
          <a:xfrm>
            <a:off x="658812" y="1390273"/>
            <a:ext cx="5437188" cy="449353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D50045"/>
              </a:buClr>
              <a:buSzTx/>
              <a:buFont typeface="Wingdings" panose="05000000000000000000" pitchFamily="2" charset="2"/>
              <a:buChar char="ü"/>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One signed original copy of the Corrective Action Plan Report provided to site.</a:t>
            </a:r>
          </a:p>
          <a:p>
            <a:pPr marL="342900" marR="0" lvl="0" indent="-342900" algn="l" defTabSz="914400" rtl="0" eaLnBrk="1" fontAlgn="auto" latinLnBrk="0" hangingPunct="1">
              <a:lnSpc>
                <a:spcPct val="100000"/>
              </a:lnSpc>
              <a:spcBef>
                <a:spcPts val="0"/>
              </a:spcBef>
              <a:spcAft>
                <a:spcPts val="0"/>
              </a:spcAft>
              <a:buClr>
                <a:srgbClr val="D50045"/>
              </a:buClr>
              <a:buSzTx/>
              <a:buFont typeface="Wingdings" panose="05000000000000000000" pitchFamily="2" charset="2"/>
              <a:buChar char="ü"/>
              <a:tabLst/>
              <a:defRPr/>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D50045"/>
              </a:buClr>
              <a:buSzTx/>
              <a:buFont typeface="Wingdings" panose="05000000000000000000" pitchFamily="2" charset="2"/>
              <a:buChar char="ü"/>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second copy of the Corrective Action Plan Report signed and retained by auditor long with other audit documentation.</a:t>
            </a:r>
          </a:p>
          <a:p>
            <a:pPr marL="342900" marR="0" lvl="0" indent="-342900" algn="l" defTabSz="914400" rtl="0" eaLnBrk="1" fontAlgn="auto" latinLnBrk="0" hangingPunct="1">
              <a:lnSpc>
                <a:spcPct val="100000"/>
              </a:lnSpc>
              <a:spcBef>
                <a:spcPts val="0"/>
              </a:spcBef>
              <a:spcAft>
                <a:spcPts val="0"/>
              </a:spcAft>
              <a:buClr>
                <a:srgbClr val="D50045"/>
              </a:buClr>
              <a:buSzTx/>
              <a:buFont typeface="Wingdings" panose="05000000000000000000" pitchFamily="2" charset="2"/>
              <a:buChar char="ü"/>
              <a:tabLst/>
              <a:defRPr/>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D50045"/>
              </a:buClr>
              <a:buSzTx/>
              <a:buFont typeface="Wingdings" panose="05000000000000000000" pitchFamily="2" charset="2"/>
              <a:buChar char="ü"/>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 electronic version or the SMETA Audit Report and Corrective Action Plan Report sent to report reviewer and finally uploaded to Sedex.</a:t>
            </a:r>
          </a:p>
        </p:txBody>
      </p:sp>
      <p:pic>
        <p:nvPicPr>
          <p:cNvPr id="9" name="Picture 8">
            <a:extLst>
              <a:ext uri="{FF2B5EF4-FFF2-40B4-BE49-F238E27FC236}">
                <a16:creationId xmlns:a16="http://schemas.microsoft.com/office/drawing/2014/main" id="{CD28156E-2469-4958-A31A-DC2F54DE34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10" name="Title 1">
            <a:extLst>
              <a:ext uri="{FF2B5EF4-FFF2-40B4-BE49-F238E27FC236}">
                <a16:creationId xmlns:a16="http://schemas.microsoft.com/office/drawing/2014/main" id="{A7EDD7FA-7516-4760-B748-DA67B7A04602}"/>
              </a:ext>
            </a:extLst>
          </p:cNvPr>
          <p:cNvSpPr txBox="1">
            <a:spLocks/>
          </p:cNvSpPr>
          <p:nvPr/>
        </p:nvSpPr>
        <p:spPr>
          <a:xfrm>
            <a:off x="658812" y="-415043"/>
            <a:ext cx="6577263" cy="136646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i="0" kern="1200">
                <a:solidFill>
                  <a:srgbClr val="003DA5"/>
                </a:solidFill>
                <a:latin typeface="Arial Black" panose="020B0604020202020204" pitchFamily="34" charset="0"/>
                <a:ea typeface="+mj-ea"/>
                <a:cs typeface="Arial Black" panose="020B0604020202020204" pitchFamily="34" charset="0"/>
              </a:defRPr>
            </a:lvl1pPr>
          </a:lstStyle>
          <a:p>
            <a:r>
              <a:rPr lang="en-GB" dirty="0"/>
              <a:t>POST AUDIT</a:t>
            </a:r>
          </a:p>
        </p:txBody>
      </p:sp>
    </p:spTree>
    <p:extLst>
      <p:ext uri="{BB962C8B-B14F-4D97-AF65-F5344CB8AC3E}">
        <p14:creationId xmlns:p14="http://schemas.microsoft.com/office/powerpoint/2010/main" val="1103468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5703" y="1407110"/>
            <a:ext cx="3393234" cy="4545496"/>
          </a:xfrm>
        </p:spPr>
        <p:txBody>
          <a:bodyPr>
            <a:normAutofit fontScale="77500" lnSpcReduction="20000"/>
          </a:bodyPr>
          <a:lstStyle/>
          <a:p>
            <a:pPr algn="l">
              <a:lnSpc>
                <a:spcPts val="3360"/>
              </a:lnSpc>
              <a:spcBef>
                <a:spcPts val="600"/>
              </a:spcBef>
              <a:spcAft>
                <a:spcPts val="600"/>
              </a:spcAft>
              <a:buClr>
                <a:schemeClr val="accent1"/>
              </a:buClr>
            </a:pPr>
            <a:r>
              <a:rPr lang="en-GB" sz="2800" b="1" dirty="0">
                <a:latin typeface="Arial" panose="020B0604020202020204" pitchFamily="34" charset="0"/>
                <a:cs typeface="Arial" panose="020B0604020202020204" pitchFamily="34" charset="0"/>
              </a:rPr>
              <a:t>We offer:</a:t>
            </a:r>
          </a:p>
          <a:p>
            <a:pPr marL="457200" indent="-457200" algn="l">
              <a:lnSpc>
                <a:spcPct val="120000"/>
              </a:lnSpc>
              <a:spcBef>
                <a:spcPts val="0"/>
              </a:spcBef>
              <a:buClr>
                <a:schemeClr val="accent1"/>
              </a:buClr>
              <a:buFont typeface="+mj-lt"/>
              <a:buAutoNum type="arabicPeriod"/>
            </a:pPr>
            <a:r>
              <a:rPr lang="en-GB" sz="2800" dirty="0">
                <a:latin typeface="Arial" panose="020B0604020202020204" pitchFamily="34" charset="0"/>
                <a:cs typeface="Arial" panose="020B0604020202020204" pitchFamily="34" charset="0"/>
              </a:rPr>
              <a:t>Management Controls report   </a:t>
            </a:r>
          </a:p>
          <a:p>
            <a:pPr marL="457200" indent="-457200" algn="l">
              <a:lnSpc>
                <a:spcPct val="120000"/>
              </a:lnSpc>
              <a:spcBef>
                <a:spcPts val="0"/>
              </a:spcBef>
              <a:buClr>
                <a:schemeClr val="accent1"/>
              </a:buClr>
              <a:buFont typeface="+mj-lt"/>
              <a:buAutoNum type="arabicPeriod"/>
            </a:pPr>
            <a:r>
              <a:rPr lang="en-GB" sz="2800" dirty="0">
                <a:latin typeface="Arial" panose="020B0604020202020204" pitchFamily="34" charset="0"/>
                <a:cs typeface="Arial" panose="020B0604020202020204" pitchFamily="34" charset="0"/>
              </a:rPr>
              <a:t>Guidance </a:t>
            </a:r>
          </a:p>
          <a:p>
            <a:pPr marL="457200" indent="-457200" algn="l">
              <a:lnSpc>
                <a:spcPct val="120000"/>
              </a:lnSpc>
              <a:spcBef>
                <a:spcPts val="0"/>
              </a:spcBef>
              <a:buClr>
                <a:schemeClr val="accent1"/>
              </a:buClr>
              <a:buFont typeface="+mj-lt"/>
              <a:buAutoNum type="arabicPeriod"/>
            </a:pPr>
            <a:r>
              <a:rPr lang="en-GB" sz="2800" dirty="0">
                <a:latin typeface="Arial" panose="020B0604020202020204" pitchFamily="34" charset="0"/>
                <a:cs typeface="Arial" panose="020B0604020202020204" pitchFamily="34" charset="0"/>
              </a:rPr>
              <a:t>Audit non-compliance resolution (for preventative actions)</a:t>
            </a:r>
          </a:p>
          <a:p>
            <a:pPr marL="457200" indent="-457200" algn="l">
              <a:lnSpc>
                <a:spcPct val="120000"/>
              </a:lnSpc>
              <a:spcBef>
                <a:spcPts val="0"/>
              </a:spcBef>
              <a:buClr>
                <a:schemeClr val="accent1"/>
              </a:buClr>
              <a:buFont typeface="+mj-lt"/>
              <a:buAutoNum type="arabicPeriod"/>
            </a:pPr>
            <a:r>
              <a:rPr lang="en-GB" sz="2800" dirty="0">
                <a:latin typeface="Arial" panose="020B0604020202020204" pitchFamily="34" charset="0"/>
                <a:cs typeface="Arial" panose="020B0604020202020204" pitchFamily="34" charset="0"/>
              </a:rPr>
              <a:t>Audit prep and training for suppliers (e.g. in China) </a:t>
            </a:r>
          </a:p>
          <a:p>
            <a:pPr marL="457200" indent="-457200" algn="l">
              <a:lnSpc>
                <a:spcPct val="120000"/>
              </a:lnSpc>
              <a:spcBef>
                <a:spcPts val="0"/>
              </a:spcBef>
              <a:buClr>
                <a:schemeClr val="accent1"/>
              </a:buClr>
              <a:buFont typeface="+mj-lt"/>
              <a:buAutoNum type="arabicPeriod"/>
            </a:pPr>
            <a:r>
              <a:rPr lang="en-GB" sz="2800" dirty="0">
                <a:latin typeface="Arial" panose="020B0604020202020204" pitchFamily="34" charset="0"/>
                <a:cs typeface="Arial" panose="020B0604020202020204" pitchFamily="34" charset="0"/>
              </a:rPr>
              <a:t>E-learning</a:t>
            </a:r>
          </a:p>
        </p:txBody>
      </p:sp>
      <p:pic>
        <p:nvPicPr>
          <p:cNvPr id="7" name="Picture 6">
            <a:extLst>
              <a:ext uri="{FF2B5EF4-FFF2-40B4-BE49-F238E27FC236}">
                <a16:creationId xmlns:a16="http://schemas.microsoft.com/office/drawing/2014/main" id="{D2CEFC14-0330-4772-AB49-70690EBD9ECA}"/>
              </a:ext>
            </a:extLst>
          </p:cNvPr>
          <p:cNvPicPr>
            <a:picLocks noChangeAspect="1"/>
          </p:cNvPicPr>
          <p:nvPr/>
        </p:nvPicPr>
        <p:blipFill>
          <a:blip r:embed="rId3"/>
          <a:stretch>
            <a:fillRect/>
          </a:stretch>
        </p:blipFill>
        <p:spPr>
          <a:xfrm>
            <a:off x="3747065" y="1373492"/>
            <a:ext cx="8048625" cy="5000625"/>
          </a:xfrm>
          <a:prstGeom prst="rect">
            <a:avLst/>
          </a:prstGeom>
        </p:spPr>
      </p:pic>
      <p:sp>
        <p:nvSpPr>
          <p:cNvPr id="5" name="Rectangle 4">
            <a:extLst>
              <a:ext uri="{FF2B5EF4-FFF2-40B4-BE49-F238E27FC236}">
                <a16:creationId xmlns:a16="http://schemas.microsoft.com/office/drawing/2014/main" id="{A7B8AFAF-A4D6-4046-9565-A2CCBD8334E9}"/>
              </a:ext>
            </a:extLst>
          </p:cNvPr>
          <p:cNvSpPr/>
          <p:nvPr/>
        </p:nvSpPr>
        <p:spPr>
          <a:xfrm>
            <a:off x="658812" y="6249223"/>
            <a:ext cx="3217729" cy="47354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9781C9-E865-45B6-80F1-10B8162921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8" name="Title 1">
            <a:extLst>
              <a:ext uri="{FF2B5EF4-FFF2-40B4-BE49-F238E27FC236}">
                <a16:creationId xmlns:a16="http://schemas.microsoft.com/office/drawing/2014/main" id="{6EBF34C9-4487-4DBB-A22F-2CE88F23F277}"/>
              </a:ext>
            </a:extLst>
          </p:cNvPr>
          <p:cNvSpPr txBox="1">
            <a:spLocks/>
          </p:cNvSpPr>
          <p:nvPr/>
        </p:nvSpPr>
        <p:spPr>
          <a:xfrm>
            <a:off x="511273" y="-684299"/>
            <a:ext cx="11473897" cy="190500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1" i="0" kern="1200">
                <a:solidFill>
                  <a:srgbClr val="003DA5"/>
                </a:solidFill>
                <a:latin typeface="Arial Black" panose="020B0604020202020204" pitchFamily="34" charset="0"/>
                <a:ea typeface="+mj-ea"/>
                <a:cs typeface="Arial Black" panose="020B0604020202020204" pitchFamily="34" charset="0"/>
              </a:defRPr>
            </a:lvl1pPr>
          </a:lstStyle>
          <a:p>
            <a:r>
              <a:rPr lang="en-GB" sz="3200" dirty="0"/>
              <a:t>How Sedex and SMETA can help you to be a more responsible business</a:t>
            </a:r>
          </a:p>
        </p:txBody>
      </p:sp>
    </p:spTree>
    <p:extLst>
      <p:ext uri="{BB962C8B-B14F-4D97-AF65-F5344CB8AC3E}">
        <p14:creationId xmlns:p14="http://schemas.microsoft.com/office/powerpoint/2010/main" val="409254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6CF5F-4734-9244-ADC5-7AF4562B92DF}"/>
              </a:ext>
            </a:extLst>
          </p:cNvPr>
          <p:cNvSpPr/>
          <p:nvPr/>
        </p:nvSpPr>
        <p:spPr>
          <a:xfrm>
            <a:off x="4275438" y="1786"/>
            <a:ext cx="7916562" cy="6856214"/>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30D48AAB-90DE-2B44-8EA8-A7F9621653BF}"/>
              </a:ext>
            </a:extLst>
          </p:cNvPr>
          <p:cNvSpPr/>
          <p:nvPr/>
        </p:nvSpPr>
        <p:spPr>
          <a:xfrm flipH="1">
            <a:off x="2996461" y="0"/>
            <a:ext cx="2566877" cy="6867144"/>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3DA5"/>
          </a:solidFill>
          <a:ln cap="flat">
            <a:noFill/>
            <a:prstDash val="solid"/>
          </a:ln>
        </p:spPr>
        <p:txBody>
          <a:bodyPr vert="horz" wrap="square" lIns="89977" tIns="44988" rIns="89977" bIns="44988" anchor="ctr" anchorCtr="1" compatLnSpc="0">
            <a:noAutofit/>
          </a:bodyPr>
          <a:lstStyle/>
          <a:p>
            <a:pPr marL="0" marR="0" lvl="0" indent="0" algn="l" defTabSz="914171"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Arial Unicode MS" pitchFamily="2"/>
              <a:cs typeface="Lucida Sans" pitchFamily="2"/>
              <a:sym typeface="Helvetica Light"/>
            </a:endParaRPr>
          </a:p>
        </p:txBody>
      </p:sp>
      <p:sp>
        <p:nvSpPr>
          <p:cNvPr id="12" name="TextBox 11">
            <a:extLst>
              <a:ext uri="{FF2B5EF4-FFF2-40B4-BE49-F238E27FC236}">
                <a16:creationId xmlns:a16="http://schemas.microsoft.com/office/drawing/2014/main" id="{DA9246BD-C6E3-4A1B-9C81-0257261EFF91}"/>
              </a:ext>
            </a:extLst>
          </p:cNvPr>
          <p:cNvSpPr txBox="1"/>
          <p:nvPr/>
        </p:nvSpPr>
        <p:spPr>
          <a:xfrm>
            <a:off x="5440680" y="1805056"/>
            <a:ext cx="59385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Denise Dawsey</a:t>
            </a:r>
          </a:p>
        </p:txBody>
      </p:sp>
      <p:sp>
        <p:nvSpPr>
          <p:cNvPr id="15" name="TextBox 14">
            <a:extLst>
              <a:ext uri="{FF2B5EF4-FFF2-40B4-BE49-F238E27FC236}">
                <a16:creationId xmlns:a16="http://schemas.microsoft.com/office/drawing/2014/main" id="{6D94C237-18B0-FD45-A03C-F923DAE238B7}"/>
              </a:ext>
            </a:extLst>
          </p:cNvPr>
          <p:cNvSpPr txBox="1"/>
          <p:nvPr/>
        </p:nvSpPr>
        <p:spPr>
          <a:xfrm>
            <a:off x="5440680" y="4896829"/>
            <a:ext cx="4270721"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International Sales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SGS </a:t>
            </a:r>
          </a:p>
        </p:txBody>
      </p:sp>
      <p:pic>
        <p:nvPicPr>
          <p:cNvPr id="8" name="Picture 7">
            <a:extLst>
              <a:ext uri="{FF2B5EF4-FFF2-40B4-BE49-F238E27FC236}">
                <a16:creationId xmlns:a16="http://schemas.microsoft.com/office/drawing/2014/main" id="{9C4D68D7-80BE-3C46-ACC1-265B76BD5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6738" y="2399407"/>
            <a:ext cx="2057400" cy="2057400"/>
          </a:xfrm>
          <a:prstGeom prst="rect">
            <a:avLst/>
          </a:prstGeom>
        </p:spPr>
      </p:pic>
      <p:pic>
        <p:nvPicPr>
          <p:cNvPr id="10" name="Picture 9">
            <a:extLst>
              <a:ext uri="{FF2B5EF4-FFF2-40B4-BE49-F238E27FC236}">
                <a16:creationId xmlns:a16="http://schemas.microsoft.com/office/drawing/2014/main" id="{A7BFE514-A1A4-9E42-9750-2CBB2D767B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pic>
        <p:nvPicPr>
          <p:cNvPr id="3" name="Picture 2" descr="A close-up of a person smiling&#10;&#10;Description automatically generated">
            <a:extLst>
              <a:ext uri="{FF2B5EF4-FFF2-40B4-BE49-F238E27FC236}">
                <a16:creationId xmlns:a16="http://schemas.microsoft.com/office/drawing/2014/main" id="{DA0A81F1-7C52-4F3A-B596-EE754B79B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664" y="2702032"/>
            <a:ext cx="2037730" cy="2129245"/>
          </a:xfrm>
          <a:prstGeom prst="rect">
            <a:avLst/>
          </a:prstGeom>
        </p:spPr>
      </p:pic>
    </p:spTree>
    <p:extLst>
      <p:ext uri="{BB962C8B-B14F-4D97-AF65-F5344CB8AC3E}">
        <p14:creationId xmlns:p14="http://schemas.microsoft.com/office/powerpoint/2010/main" val="64449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B448-4C7A-7C45-9DB2-1FBE25098BF4}"/>
              </a:ext>
            </a:extLst>
          </p:cNvPr>
          <p:cNvSpPr>
            <a:spLocks noGrp="1"/>
          </p:cNvSpPr>
          <p:nvPr>
            <p:ph type="title"/>
          </p:nvPr>
        </p:nvSpPr>
        <p:spPr>
          <a:xfrm>
            <a:off x="493776" y="-411479"/>
            <a:ext cx="6658391" cy="1417320"/>
          </a:xfrm>
        </p:spPr>
        <p:txBody>
          <a:bodyPr/>
          <a:lstStyle/>
          <a:p>
            <a:r>
              <a:rPr lang="en-US" dirty="0"/>
              <a:t>Who is SGS?</a:t>
            </a:r>
          </a:p>
        </p:txBody>
      </p:sp>
      <p:sp>
        <p:nvSpPr>
          <p:cNvPr id="3" name="Content Placeholder 2">
            <a:extLst>
              <a:ext uri="{FF2B5EF4-FFF2-40B4-BE49-F238E27FC236}">
                <a16:creationId xmlns:a16="http://schemas.microsoft.com/office/drawing/2014/main" id="{0B98E082-BE23-474C-A5B0-21DA6CAFB1AC}"/>
              </a:ext>
            </a:extLst>
          </p:cNvPr>
          <p:cNvSpPr>
            <a:spLocks noGrp="1"/>
          </p:cNvSpPr>
          <p:nvPr>
            <p:ph idx="1"/>
          </p:nvPr>
        </p:nvSpPr>
        <p:spPr>
          <a:xfrm>
            <a:off x="343678" y="1005841"/>
            <a:ext cx="6941042" cy="5053466"/>
          </a:xfrm>
        </p:spPr>
        <p:txBody>
          <a:bodyPr/>
          <a:lstStyle/>
          <a:p>
            <a:r>
              <a:rPr lang="en-US" sz="1900" dirty="0"/>
              <a:t>SGS is an inspection, testing &amp; </a:t>
            </a:r>
            <a:r>
              <a:rPr lang="en-US" sz="1900" b="1" dirty="0"/>
              <a:t>AUDITING company </a:t>
            </a:r>
          </a:p>
          <a:p>
            <a:r>
              <a:rPr lang="en-US" sz="1900" dirty="0"/>
              <a:t>In business over 140 years with 90,000+ employees, 2600 offices &amp; laboratories globally </a:t>
            </a:r>
          </a:p>
          <a:p>
            <a:r>
              <a:rPr lang="en-US" sz="1900" dirty="0"/>
              <a:t>SGS was the first “A Member” to obtain full APSCA Membership (200+ Registered Auditors)</a:t>
            </a:r>
          </a:p>
          <a:p>
            <a:r>
              <a:rPr lang="en-US" sz="1900" dirty="0"/>
              <a:t>Over 800 APSCA registered social auditors in 80+ countries </a:t>
            </a:r>
          </a:p>
          <a:p>
            <a:r>
              <a:rPr lang="en-US" sz="1900" dirty="0"/>
              <a:t>Highly experienced &amp; certified Auditors, with specialization in human rights, working conditions, health &amp; safety &amp; collective bargaining</a:t>
            </a:r>
          </a:p>
          <a:p>
            <a:r>
              <a:rPr lang="en-US" sz="1900" dirty="0"/>
              <a:t>SGS Auditors are required to speak English, as well as the local language with Awareness of the local context &amp; relevant laws/regulations</a:t>
            </a:r>
          </a:p>
          <a:p>
            <a:pPr lvl="0"/>
            <a:r>
              <a:rPr lang="en-US" sz="1900" b="1" dirty="0">
                <a:solidFill>
                  <a:srgbClr val="FEDB00"/>
                </a:solidFill>
              </a:rPr>
              <a:t>SGS has been working with P&amp;G since 2011</a:t>
            </a:r>
            <a:r>
              <a:rPr lang="en-US" sz="1900" dirty="0">
                <a:solidFill>
                  <a:srgbClr val="FEDB00"/>
                </a:solidFill>
              </a:rPr>
              <a:t>, performing social &amp; environmental responsibility audits of their valued supplier partners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865077B2-9870-084C-9330-25D109138C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7888" y="6187580"/>
            <a:ext cx="793650" cy="532800"/>
          </a:xfrm>
          <a:prstGeom prst="rect">
            <a:avLst/>
          </a:prstGeom>
        </p:spPr>
      </p:pic>
    </p:spTree>
    <p:extLst>
      <p:ext uri="{BB962C8B-B14F-4D97-AF65-F5344CB8AC3E}">
        <p14:creationId xmlns:p14="http://schemas.microsoft.com/office/powerpoint/2010/main" val="25706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9A6C-1A78-A549-A239-D68EDE2404A2}"/>
              </a:ext>
            </a:extLst>
          </p:cNvPr>
          <p:cNvSpPr>
            <a:spLocks noGrp="1"/>
          </p:cNvSpPr>
          <p:nvPr>
            <p:ph type="title"/>
          </p:nvPr>
        </p:nvSpPr>
        <p:spPr>
          <a:xfrm>
            <a:off x="493776" y="198580"/>
            <a:ext cx="6658391" cy="885824"/>
          </a:xfrm>
        </p:spPr>
        <p:txBody>
          <a:bodyPr/>
          <a:lstStyle/>
          <a:p>
            <a:r>
              <a:rPr lang="en-US" dirty="0"/>
              <a:t>SGS is ready to help you</a:t>
            </a:r>
          </a:p>
        </p:txBody>
      </p:sp>
      <p:sp>
        <p:nvSpPr>
          <p:cNvPr id="3" name="Content Placeholder 2">
            <a:extLst>
              <a:ext uri="{FF2B5EF4-FFF2-40B4-BE49-F238E27FC236}">
                <a16:creationId xmlns:a16="http://schemas.microsoft.com/office/drawing/2014/main" id="{A1D87B2F-CDC2-1E40-8C13-02DEE4561A94}"/>
              </a:ext>
            </a:extLst>
          </p:cNvPr>
          <p:cNvSpPr>
            <a:spLocks noGrp="1"/>
          </p:cNvSpPr>
          <p:nvPr>
            <p:ph idx="1"/>
          </p:nvPr>
        </p:nvSpPr>
        <p:spPr>
          <a:xfrm>
            <a:off x="214313" y="1234440"/>
            <a:ext cx="7771447" cy="4848017"/>
          </a:xfrm>
        </p:spPr>
        <p:txBody>
          <a:bodyPr/>
          <a:lstStyle/>
          <a:p>
            <a:r>
              <a:rPr lang="en-US" dirty="0"/>
              <a:t>What to expect:</a:t>
            </a:r>
          </a:p>
          <a:p>
            <a:pPr lvl="1"/>
            <a:r>
              <a:rPr lang="en-US" dirty="0"/>
              <a:t>Contact with SGS (in preferred language)</a:t>
            </a:r>
          </a:p>
          <a:p>
            <a:pPr lvl="1"/>
            <a:r>
              <a:rPr lang="en-US" dirty="0"/>
              <a:t>Fill out a simple questionnaire</a:t>
            </a:r>
          </a:p>
          <a:p>
            <a:pPr lvl="1"/>
            <a:r>
              <a:rPr lang="en-US" dirty="0"/>
              <a:t>Receive a quotation, review, &amp; sign </a:t>
            </a:r>
          </a:p>
          <a:p>
            <a:pPr lvl="1"/>
            <a:r>
              <a:rPr lang="en-US" dirty="0"/>
              <a:t>Work with your local SGS office to agree on audit dates, start and finish times, receive audit agenda</a:t>
            </a:r>
          </a:p>
          <a:p>
            <a:pPr lvl="1"/>
            <a:r>
              <a:rPr lang="en-US" dirty="0"/>
              <a:t>Your SGS auditor performs the on-site audit</a:t>
            </a:r>
          </a:p>
          <a:p>
            <a:pPr lvl="1"/>
            <a:r>
              <a:rPr lang="en-US" dirty="0"/>
              <a:t>If Non-Conformances are found during your audit (very common!), these will be reviewed with your team &amp; timelines agreed for remediation</a:t>
            </a:r>
          </a:p>
          <a:p>
            <a:pPr lvl="1"/>
            <a:r>
              <a:rPr lang="en-US" dirty="0"/>
              <a:t>Report &amp; CAPR uploaded by SGS to the Sedex portal</a:t>
            </a:r>
          </a:p>
          <a:p>
            <a:pPr lvl="1"/>
            <a:r>
              <a:rPr lang="en-US" dirty="0"/>
              <a:t>Remediate your Non-Conformances, Notify SGS when complete &amp; your Auditor will verify closure via desktop or on-site</a:t>
            </a:r>
          </a:p>
          <a:p>
            <a:pPr lvl="1"/>
            <a:r>
              <a:rPr lang="en-US" dirty="0"/>
              <a:t>Celebrate  your Success!</a:t>
            </a:r>
          </a:p>
          <a:p>
            <a:pPr marL="457200" lvl="1" indent="0">
              <a:buNone/>
            </a:pPr>
            <a:endParaRPr lang="en-US" dirty="0"/>
          </a:p>
        </p:txBody>
      </p:sp>
      <p:pic>
        <p:nvPicPr>
          <p:cNvPr id="4" name="Picture 3">
            <a:extLst>
              <a:ext uri="{FF2B5EF4-FFF2-40B4-BE49-F238E27FC236}">
                <a16:creationId xmlns:a16="http://schemas.microsoft.com/office/drawing/2014/main" id="{5117D330-6B03-F649-825F-ED38097408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Tree>
    <p:extLst>
      <p:ext uri="{BB962C8B-B14F-4D97-AF65-F5344CB8AC3E}">
        <p14:creationId xmlns:p14="http://schemas.microsoft.com/office/powerpoint/2010/main" val="5099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E541B-BF0F-2B42-A16A-434AB120FC0D}"/>
              </a:ext>
            </a:extLst>
          </p:cNvPr>
          <p:cNvSpPr/>
          <p:nvPr/>
        </p:nvSpPr>
        <p:spPr>
          <a:xfrm>
            <a:off x="3008671" y="0"/>
            <a:ext cx="9206971" cy="6858001"/>
          </a:xfrm>
          <a:prstGeom prst="rect">
            <a:avLst/>
          </a:prstGeom>
          <a:solidFill>
            <a:srgbClr val="9ADBE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tab pos="5141913" algn="l"/>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tab pos="5141913" algn="l"/>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tab pos="5141913"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are audit fees calculated?</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country has a special P&amp;G “Day Rate”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number of employees at your workplace determines the number of days the auditor spends on site per Sedex guidelines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Reporting time (0.5 day)</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Sedex Audit Upload Fee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Members 50 GBP</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Non-Members 150 GBP</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be applicable:</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Auditor travel costs, if applicable (i.e. train ticket, meal, hotel)</a:t>
            </a:r>
          </a:p>
          <a:p>
            <a:pPr marL="17145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taxes, if applicable in your country</a:t>
            </a:r>
          </a:p>
          <a:p>
            <a:pPr marL="457200" marR="0" lvl="1" indent="0" algn="l" defTabSz="914400" rtl="0" eaLnBrk="1" fontAlgn="auto" latinLnBrk="0" hangingPunct="1">
              <a:lnSpc>
                <a:spcPct val="100000"/>
              </a:lnSpc>
              <a:spcBef>
                <a:spcPts val="0"/>
              </a:spcBef>
              <a:spcAft>
                <a:spcPts val="0"/>
              </a:spcAft>
              <a:buClrTx/>
              <a:buSzTx/>
              <a:buFontTx/>
              <a:buNone/>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tab pos="5141913"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tab pos="5141913" algn="l"/>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EA6E3788-8C82-294A-BE79-19FAB9C90FF9}"/>
              </a:ext>
            </a:extLst>
          </p:cNvPr>
          <p:cNvSpPr/>
          <p:nvPr/>
        </p:nvSpPr>
        <p:spPr>
          <a:xfrm>
            <a:off x="-9050280" y="-3083159"/>
            <a:ext cx="13024318" cy="13024318"/>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6D63AD7-F6C1-A14A-9643-D5022AC7A230}"/>
              </a:ext>
            </a:extLst>
          </p:cNvPr>
          <p:cNvSpPr txBox="1"/>
          <p:nvPr/>
        </p:nvSpPr>
        <p:spPr>
          <a:xfrm>
            <a:off x="-204958" y="1771486"/>
            <a:ext cx="3898900" cy="2579802"/>
          </a:xfrm>
          <a:prstGeom prst="rect">
            <a:avLst/>
          </a:prstGeom>
          <a:noFill/>
        </p:spPr>
        <p:txBody>
          <a:bodyPr wrap="square" lIns="45720" r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DB00"/>
                </a:solidFill>
                <a:effectLst/>
                <a:uLnTx/>
                <a:uFillTx/>
                <a:latin typeface="Arial Black" panose="020B0604020202020204" pitchFamily="34" charset="0"/>
                <a:ea typeface="+mn-ea"/>
                <a:cs typeface="Arial Black" panose="020B0604020202020204" pitchFamily="34" charset="0"/>
              </a:rPr>
              <a:t>Investing in your commitment to being a responsible business</a:t>
            </a:r>
          </a:p>
        </p:txBody>
      </p:sp>
      <p:pic>
        <p:nvPicPr>
          <p:cNvPr id="8" name="Picture 7">
            <a:extLst>
              <a:ext uri="{FF2B5EF4-FFF2-40B4-BE49-F238E27FC236}">
                <a16:creationId xmlns:a16="http://schemas.microsoft.com/office/drawing/2014/main" id="{03FCAD6C-6D97-7E46-B0D8-F3428826DF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4187144"/>
            <a:ext cx="1934981" cy="1299008"/>
          </a:xfrm>
          <a:prstGeom prst="rect">
            <a:avLst/>
          </a:prstGeom>
        </p:spPr>
      </p:pic>
    </p:spTree>
    <p:extLst>
      <p:ext uri="{BB962C8B-B14F-4D97-AF65-F5344CB8AC3E}">
        <p14:creationId xmlns:p14="http://schemas.microsoft.com/office/powerpoint/2010/main" val="277169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3E541B-BF0F-2B42-A16A-434AB120FC0D}"/>
              </a:ext>
            </a:extLst>
          </p:cNvPr>
          <p:cNvSpPr/>
          <p:nvPr/>
        </p:nvSpPr>
        <p:spPr>
          <a:xfrm>
            <a:off x="-228600" y="1240466"/>
            <a:ext cx="12420600" cy="4118344"/>
          </a:xfrm>
          <a:prstGeom prst="rect">
            <a:avLst/>
          </a:prstGeom>
          <a:solidFill>
            <a:srgbClr val="9ADBE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2" name="TextBox 11">
            <a:extLst>
              <a:ext uri="{FF2B5EF4-FFF2-40B4-BE49-F238E27FC236}">
                <a16:creationId xmlns:a16="http://schemas.microsoft.com/office/drawing/2014/main" id="{DA9246BD-C6E3-4A1B-9C81-0257261EFF91}"/>
              </a:ext>
            </a:extLst>
          </p:cNvPr>
          <p:cNvSpPr txBox="1"/>
          <p:nvPr/>
        </p:nvSpPr>
        <p:spPr>
          <a:xfrm>
            <a:off x="4178300" y="1779306"/>
            <a:ext cx="8013700" cy="1200329"/>
          </a:xfrm>
          <a:prstGeom prst="rect">
            <a:avLst/>
          </a:prstGeom>
          <a:noFill/>
        </p:spPr>
        <p:txBody>
          <a:bodyPr wrap="square" rtlCol="0">
            <a:spAutoFit/>
          </a:bodyPr>
          <a:lstStyle/>
          <a:p>
            <a:r>
              <a:rPr lang="en-US" sz="2400" b="1" dirty="0">
                <a:latin typeface="Arial Black" panose="020B0604020202020204" pitchFamily="34" charset="0"/>
                <a:cs typeface="Arial Black" panose="020B0604020202020204" pitchFamily="34" charset="0"/>
              </a:rPr>
              <a:t>HOW TO LEVERAGE SOCIAL AUDITS AS A TOOL TO MONITOR </a:t>
            </a:r>
          </a:p>
          <a:p>
            <a:r>
              <a:rPr lang="en-US" sz="2400" b="1" dirty="0">
                <a:latin typeface="Arial Black" panose="020B0604020202020204" pitchFamily="34" charset="0"/>
                <a:cs typeface="Arial Black" panose="020B0604020202020204" pitchFamily="34" charset="0"/>
              </a:rPr>
              <a:t>SUPPLY CHAIN RISK</a:t>
            </a:r>
          </a:p>
        </p:txBody>
      </p:sp>
      <p:sp>
        <p:nvSpPr>
          <p:cNvPr id="7" name="Oval 6">
            <a:extLst>
              <a:ext uri="{FF2B5EF4-FFF2-40B4-BE49-F238E27FC236}">
                <a16:creationId xmlns:a16="http://schemas.microsoft.com/office/drawing/2014/main" id="{EA6E3788-8C82-294A-BE79-19FAB9C90FF9}"/>
              </a:ext>
            </a:extLst>
          </p:cNvPr>
          <p:cNvSpPr/>
          <p:nvPr/>
        </p:nvSpPr>
        <p:spPr>
          <a:xfrm>
            <a:off x="-9050280" y="-2971800"/>
            <a:ext cx="13024318" cy="13024318"/>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9" name="TextBox 8">
            <a:extLst>
              <a:ext uri="{FF2B5EF4-FFF2-40B4-BE49-F238E27FC236}">
                <a16:creationId xmlns:a16="http://schemas.microsoft.com/office/drawing/2014/main" id="{C6D63AD7-F6C1-A14A-9643-D5022AC7A230}"/>
              </a:ext>
            </a:extLst>
          </p:cNvPr>
          <p:cNvSpPr txBox="1"/>
          <p:nvPr/>
        </p:nvSpPr>
        <p:spPr>
          <a:xfrm>
            <a:off x="-204958" y="1771486"/>
            <a:ext cx="3898900" cy="2579802"/>
          </a:xfrm>
          <a:prstGeom prst="rect">
            <a:avLst/>
          </a:prstGeom>
          <a:noFill/>
        </p:spPr>
        <p:txBody>
          <a:bodyPr wrap="square" lIns="45720" rIns="45720" rtlCol="0">
            <a:noAutofit/>
          </a:bodyPr>
          <a:lstStyle/>
          <a:p>
            <a:r>
              <a:rPr lang="en-US" sz="2000" b="1" dirty="0">
                <a:solidFill>
                  <a:srgbClr val="FEDB00"/>
                </a:solidFill>
                <a:latin typeface="Arial Black" panose="020B0604020202020204" pitchFamily="34" charset="0"/>
                <a:cs typeface="Arial Black" panose="020B0604020202020204" pitchFamily="34" charset="0"/>
              </a:rPr>
              <a:t>INTRODUCTION</a:t>
            </a:r>
          </a:p>
          <a:p>
            <a:r>
              <a:rPr lang="en-US" sz="2800" b="1" dirty="0">
                <a:solidFill>
                  <a:schemeClr val="bg1"/>
                </a:solidFill>
                <a:latin typeface="Arial Black" panose="020B0604020202020204" pitchFamily="34" charset="0"/>
                <a:cs typeface="Arial Black" panose="020B0604020202020204" pitchFamily="34" charset="0"/>
              </a:rPr>
              <a:t>P&amp;G RESPONSIBLE </a:t>
            </a:r>
          </a:p>
          <a:p>
            <a:r>
              <a:rPr lang="en-US" sz="2800" b="1" dirty="0">
                <a:solidFill>
                  <a:schemeClr val="bg1"/>
                </a:solidFill>
                <a:latin typeface="Arial Black" panose="020B0604020202020204" pitchFamily="34" charset="0"/>
                <a:cs typeface="Arial Black" panose="020B0604020202020204" pitchFamily="34" charset="0"/>
              </a:rPr>
              <a:t>SOURCING PROGRAM – </a:t>
            </a:r>
          </a:p>
          <a:p>
            <a:r>
              <a:rPr lang="en-US" sz="2800" b="1" dirty="0">
                <a:solidFill>
                  <a:schemeClr val="bg1"/>
                </a:solidFill>
                <a:latin typeface="Arial Black" panose="020B0604020202020204" pitchFamily="34" charset="0"/>
                <a:cs typeface="Arial Black" panose="020B0604020202020204" pitchFamily="34" charset="0"/>
              </a:rPr>
              <a:t>SOCIAL AUDITS</a:t>
            </a:r>
          </a:p>
        </p:txBody>
      </p:sp>
      <p:pic>
        <p:nvPicPr>
          <p:cNvPr id="8" name="Picture 7">
            <a:extLst>
              <a:ext uri="{FF2B5EF4-FFF2-40B4-BE49-F238E27FC236}">
                <a16:creationId xmlns:a16="http://schemas.microsoft.com/office/drawing/2014/main" id="{03FCAD6C-6D97-7E46-B0D8-F3428826DF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 y="4187144"/>
            <a:ext cx="1934981" cy="1299008"/>
          </a:xfrm>
          <a:prstGeom prst="rect">
            <a:avLst/>
          </a:prstGeom>
        </p:spPr>
      </p:pic>
    </p:spTree>
    <p:extLst>
      <p:ext uri="{BB962C8B-B14F-4D97-AF65-F5344CB8AC3E}">
        <p14:creationId xmlns:p14="http://schemas.microsoft.com/office/powerpoint/2010/main" val="362867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6CF5F-4734-9244-ADC5-7AF4562B92DF}"/>
              </a:ext>
            </a:extLst>
          </p:cNvPr>
          <p:cNvSpPr/>
          <p:nvPr/>
        </p:nvSpPr>
        <p:spPr>
          <a:xfrm>
            <a:off x="4275438" y="-9100"/>
            <a:ext cx="7916562" cy="6856214"/>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30D48AAB-90DE-2B44-8EA8-A7F9621653BF}"/>
              </a:ext>
            </a:extLst>
          </p:cNvPr>
          <p:cNvSpPr/>
          <p:nvPr/>
        </p:nvSpPr>
        <p:spPr>
          <a:xfrm flipH="1">
            <a:off x="2996461" y="0"/>
            <a:ext cx="2566877" cy="6867144"/>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3DA5"/>
          </a:solidFill>
          <a:ln cap="flat">
            <a:noFill/>
            <a:prstDash val="solid"/>
          </a:ln>
        </p:spPr>
        <p:txBody>
          <a:bodyPr vert="horz" wrap="square" lIns="89977" tIns="44988" rIns="89977" bIns="44988" anchor="ctr" anchorCtr="1" compatLnSpc="0">
            <a:noAutofit/>
          </a:bodyPr>
          <a:lstStyle/>
          <a:p>
            <a:pPr marL="0" marR="0" lvl="0" indent="0" algn="l" defTabSz="914171"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Arial Unicode MS" pitchFamily="2"/>
              <a:cs typeface="Lucida Sans" pitchFamily="2"/>
              <a:sym typeface="Helvetica Light"/>
            </a:endParaRPr>
          </a:p>
        </p:txBody>
      </p:sp>
      <p:sp>
        <p:nvSpPr>
          <p:cNvPr id="12" name="TextBox 11">
            <a:extLst>
              <a:ext uri="{FF2B5EF4-FFF2-40B4-BE49-F238E27FC236}">
                <a16:creationId xmlns:a16="http://schemas.microsoft.com/office/drawing/2014/main" id="{DA9246BD-C6E3-4A1B-9C81-0257261EFF91}"/>
              </a:ext>
            </a:extLst>
          </p:cNvPr>
          <p:cNvSpPr txBox="1"/>
          <p:nvPr/>
        </p:nvSpPr>
        <p:spPr>
          <a:xfrm>
            <a:off x="5440679" y="2690966"/>
            <a:ext cx="62614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Q&amp;A / Closing Remarks</a:t>
            </a:r>
          </a:p>
        </p:txBody>
      </p:sp>
      <p:sp>
        <p:nvSpPr>
          <p:cNvPr id="15" name="TextBox 14">
            <a:extLst>
              <a:ext uri="{FF2B5EF4-FFF2-40B4-BE49-F238E27FC236}">
                <a16:creationId xmlns:a16="http://schemas.microsoft.com/office/drawing/2014/main" id="{6D94C237-18B0-FD45-A03C-F923DAE238B7}"/>
              </a:ext>
            </a:extLst>
          </p:cNvPr>
          <p:cNvSpPr txBox="1"/>
          <p:nvPr/>
        </p:nvSpPr>
        <p:spPr>
          <a:xfrm>
            <a:off x="5554415" y="4354286"/>
            <a:ext cx="417934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rPr>
              <a:t>Nalini Bates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EDB00"/>
                </a:solidFill>
                <a:latin typeface="Arial" panose="020B0604020202020204" pitchFamily="34" charset="0"/>
                <a:cs typeface="Arial" panose="020B0604020202020204" pitchFamily="34" charset="0"/>
              </a:rPr>
              <a:t>Senior Director - P&amp;G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EDB00"/>
                </a:solidFill>
                <a:latin typeface="Arial" panose="020B0604020202020204" pitchFamily="34" charset="0"/>
                <a:cs typeface="Arial" panose="020B0604020202020204" pitchFamily="34" charset="0"/>
              </a:rPr>
              <a:t>Global Supplier Citizenship</a:t>
            </a:r>
            <a:endParaRPr kumimoji="0" lang="en-US" sz="2400" b="1" i="0" u="none" strike="noStrike" kern="1200" cap="none" spc="0" normalizeH="0" baseline="0" noProof="0" dirty="0">
              <a:ln>
                <a:noFill/>
              </a:ln>
              <a:solidFill>
                <a:srgbClr val="FEDB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9C4D68D7-80BE-3C46-ACC1-265B76BD5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6738" y="2399407"/>
            <a:ext cx="2057400" cy="2057400"/>
          </a:xfrm>
          <a:prstGeom prst="rect">
            <a:avLst/>
          </a:prstGeom>
        </p:spPr>
      </p:pic>
      <p:pic>
        <p:nvPicPr>
          <p:cNvPr id="10" name="Picture 9">
            <a:extLst>
              <a:ext uri="{FF2B5EF4-FFF2-40B4-BE49-F238E27FC236}">
                <a16:creationId xmlns:a16="http://schemas.microsoft.com/office/drawing/2014/main" id="{A7BFE514-A1A4-9E42-9750-2CBB2D767B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spTree>
    <p:extLst>
      <p:ext uri="{BB962C8B-B14F-4D97-AF65-F5344CB8AC3E}">
        <p14:creationId xmlns:p14="http://schemas.microsoft.com/office/powerpoint/2010/main" val="15146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6CF5F-4734-9244-ADC5-7AF4562B92DF}"/>
              </a:ext>
            </a:extLst>
          </p:cNvPr>
          <p:cNvSpPr/>
          <p:nvPr/>
        </p:nvSpPr>
        <p:spPr>
          <a:xfrm>
            <a:off x="4275438" y="1786"/>
            <a:ext cx="7916562" cy="6856214"/>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30D48AAB-90DE-2B44-8EA8-A7F9621653BF}"/>
              </a:ext>
            </a:extLst>
          </p:cNvPr>
          <p:cNvSpPr/>
          <p:nvPr/>
        </p:nvSpPr>
        <p:spPr>
          <a:xfrm flipH="1">
            <a:off x="2996461" y="0"/>
            <a:ext cx="2566877" cy="6867144"/>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3DA5"/>
          </a:solidFill>
          <a:ln cap="flat">
            <a:noFill/>
            <a:prstDash val="solid"/>
          </a:ln>
        </p:spPr>
        <p:txBody>
          <a:bodyPr vert="horz" wrap="square" lIns="89977" tIns="44988" rIns="89977" bIns="44988" anchor="ctr" anchorCtr="1" compatLnSpc="0">
            <a:noAutofit/>
          </a:bodyPr>
          <a:lstStyle/>
          <a:p>
            <a:pPr marL="0" marR="0" lvl="0" indent="0" algn="l" defTabSz="914171"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Arial Unicode MS" pitchFamily="2"/>
              <a:cs typeface="Lucida Sans" pitchFamily="2"/>
              <a:sym typeface="Helvetica Light"/>
            </a:endParaRPr>
          </a:p>
        </p:txBody>
      </p:sp>
      <p:sp>
        <p:nvSpPr>
          <p:cNvPr id="12" name="TextBox 11">
            <a:extLst>
              <a:ext uri="{FF2B5EF4-FFF2-40B4-BE49-F238E27FC236}">
                <a16:creationId xmlns:a16="http://schemas.microsoft.com/office/drawing/2014/main" id="{DA9246BD-C6E3-4A1B-9C81-0257261EFF91}"/>
              </a:ext>
            </a:extLst>
          </p:cNvPr>
          <p:cNvSpPr txBox="1"/>
          <p:nvPr/>
        </p:nvSpPr>
        <p:spPr>
          <a:xfrm>
            <a:off x="5342882" y="1685877"/>
            <a:ext cx="6358946" cy="2308324"/>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Why Social Compliance is Important to P&amp;G</a:t>
            </a:r>
          </a:p>
        </p:txBody>
      </p:sp>
      <p:sp>
        <p:nvSpPr>
          <p:cNvPr id="15" name="TextBox 14">
            <a:extLst>
              <a:ext uri="{FF2B5EF4-FFF2-40B4-BE49-F238E27FC236}">
                <a16:creationId xmlns:a16="http://schemas.microsoft.com/office/drawing/2014/main" id="{6D94C237-18B0-FD45-A03C-F923DAE238B7}"/>
              </a:ext>
            </a:extLst>
          </p:cNvPr>
          <p:cNvSpPr txBox="1"/>
          <p:nvPr/>
        </p:nvSpPr>
        <p:spPr>
          <a:xfrm>
            <a:off x="5383053" y="4084104"/>
            <a:ext cx="1208985" cy="461665"/>
          </a:xfrm>
          <a:prstGeom prst="rect">
            <a:avLst/>
          </a:prstGeom>
          <a:noFill/>
        </p:spPr>
        <p:txBody>
          <a:bodyPr wrap="none" rtlCol="0">
            <a:spAutoFit/>
          </a:bodyPr>
          <a:lstStyle/>
          <a:p>
            <a:r>
              <a:rPr lang="en-US" sz="2400" b="1" dirty="0">
                <a:solidFill>
                  <a:srgbClr val="FEDB00"/>
                </a:solidFill>
                <a:latin typeface="Arial" panose="020B0604020202020204" pitchFamily="34" charset="0"/>
                <a:cs typeface="Arial" panose="020B0604020202020204" pitchFamily="34" charset="0"/>
              </a:rPr>
              <a:t>Sunita </a:t>
            </a:r>
          </a:p>
        </p:txBody>
      </p:sp>
      <p:pic>
        <p:nvPicPr>
          <p:cNvPr id="8" name="Picture 7">
            <a:extLst>
              <a:ext uri="{FF2B5EF4-FFF2-40B4-BE49-F238E27FC236}">
                <a16:creationId xmlns:a16="http://schemas.microsoft.com/office/drawing/2014/main" id="{9C4D68D7-80BE-3C46-ACC1-265B76BD5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6738" y="2399407"/>
            <a:ext cx="2057400" cy="2057400"/>
          </a:xfrm>
          <a:prstGeom prst="rect">
            <a:avLst/>
          </a:prstGeom>
        </p:spPr>
      </p:pic>
      <p:pic>
        <p:nvPicPr>
          <p:cNvPr id="10" name="Picture 9">
            <a:extLst>
              <a:ext uri="{FF2B5EF4-FFF2-40B4-BE49-F238E27FC236}">
                <a16:creationId xmlns:a16="http://schemas.microsoft.com/office/drawing/2014/main" id="{A7BFE514-A1A4-9E42-9750-2CBB2D767B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spTree>
    <p:extLst>
      <p:ext uri="{BB962C8B-B14F-4D97-AF65-F5344CB8AC3E}">
        <p14:creationId xmlns:p14="http://schemas.microsoft.com/office/powerpoint/2010/main" val="172184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6CF5F-4734-9244-ADC5-7AF4562B92DF}"/>
              </a:ext>
            </a:extLst>
          </p:cNvPr>
          <p:cNvSpPr/>
          <p:nvPr/>
        </p:nvSpPr>
        <p:spPr>
          <a:xfrm>
            <a:off x="4275438" y="1786"/>
            <a:ext cx="7916562" cy="6856214"/>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30D48AAB-90DE-2B44-8EA8-A7F9621653BF}"/>
              </a:ext>
            </a:extLst>
          </p:cNvPr>
          <p:cNvSpPr/>
          <p:nvPr/>
        </p:nvSpPr>
        <p:spPr>
          <a:xfrm flipH="1">
            <a:off x="2996461" y="0"/>
            <a:ext cx="2566877" cy="6867144"/>
          </a:xfrm>
          <a:custGeom>
            <a:avLst/>
            <a:gdLst>
              <a:gd name="connsiteX0" fmla="*/ 2382262 w 2567545"/>
              <a:gd name="connsiteY0" fmla="*/ 0 h 6858000"/>
              <a:gd name="connsiteX1" fmla="*/ 185283 w 2567545"/>
              <a:gd name="connsiteY1" fmla="*/ 0 h 6858000"/>
              <a:gd name="connsiteX2" fmla="*/ 1283465 w 2567545"/>
              <a:gd name="connsiteY2" fmla="*/ 3311946 h 6858000"/>
              <a:gd name="connsiteX3" fmla="*/ 0 w 2567545"/>
              <a:gd name="connsiteY3" fmla="*/ 6858000 h 6858000"/>
              <a:gd name="connsiteX4" fmla="*/ 2567545 w 2567545"/>
              <a:gd name="connsiteY4" fmla="*/ 6858000 h 6858000"/>
              <a:gd name="connsiteX5" fmla="*/ 1284080 w 2567545"/>
              <a:gd name="connsiteY5" fmla="*/ 3311946 h 6858000"/>
              <a:gd name="connsiteX6" fmla="*/ 2382262 w 25675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7545" h="6858000">
                <a:moveTo>
                  <a:pt x="2382262" y="0"/>
                </a:moveTo>
                <a:lnTo>
                  <a:pt x="185283" y="0"/>
                </a:lnTo>
                <a:cubicBezTo>
                  <a:pt x="874971" y="924224"/>
                  <a:pt x="1283465" y="2069912"/>
                  <a:pt x="1283465" y="3311946"/>
                </a:cubicBezTo>
                <a:cubicBezTo>
                  <a:pt x="1283465" y="4660354"/>
                  <a:pt x="801294" y="5896720"/>
                  <a:pt x="0" y="6858000"/>
                </a:cubicBezTo>
                <a:lnTo>
                  <a:pt x="2567545" y="6858000"/>
                </a:lnTo>
                <a:cubicBezTo>
                  <a:pt x="1766251" y="5896721"/>
                  <a:pt x="1284080" y="4660354"/>
                  <a:pt x="1284080" y="3311946"/>
                </a:cubicBezTo>
                <a:cubicBezTo>
                  <a:pt x="1284080" y="2069912"/>
                  <a:pt x="1692574" y="924224"/>
                  <a:pt x="2382262" y="0"/>
                </a:cubicBezTo>
                <a:close/>
              </a:path>
            </a:pathLst>
          </a:custGeom>
          <a:solidFill>
            <a:srgbClr val="003DA5"/>
          </a:solidFill>
          <a:ln cap="flat">
            <a:noFill/>
            <a:prstDash val="solid"/>
          </a:ln>
        </p:spPr>
        <p:txBody>
          <a:bodyPr vert="horz" wrap="square" lIns="89977" tIns="44988" rIns="89977" bIns="44988" anchor="ctr" anchorCtr="1" compatLnSpc="0">
            <a:noAutofit/>
          </a:bodyPr>
          <a:lstStyle/>
          <a:p>
            <a:pPr marL="0" marR="0" lvl="0" indent="0" algn="l" defTabSz="914171"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Arial Unicode MS" pitchFamily="2"/>
              <a:cs typeface="Lucida Sans" pitchFamily="2"/>
              <a:sym typeface="Helvetica Light"/>
            </a:endParaRPr>
          </a:p>
        </p:txBody>
      </p:sp>
      <p:sp>
        <p:nvSpPr>
          <p:cNvPr id="12" name="TextBox 11">
            <a:extLst>
              <a:ext uri="{FF2B5EF4-FFF2-40B4-BE49-F238E27FC236}">
                <a16:creationId xmlns:a16="http://schemas.microsoft.com/office/drawing/2014/main" id="{DA9246BD-C6E3-4A1B-9C81-0257261EFF91}"/>
              </a:ext>
            </a:extLst>
          </p:cNvPr>
          <p:cNvSpPr txBox="1"/>
          <p:nvPr/>
        </p:nvSpPr>
        <p:spPr>
          <a:xfrm>
            <a:off x="5349853" y="1742107"/>
            <a:ext cx="5938520"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Introduction to Sedex</a:t>
            </a:r>
          </a:p>
        </p:txBody>
      </p:sp>
      <p:sp>
        <p:nvSpPr>
          <p:cNvPr id="15" name="TextBox 14">
            <a:extLst>
              <a:ext uri="{FF2B5EF4-FFF2-40B4-BE49-F238E27FC236}">
                <a16:creationId xmlns:a16="http://schemas.microsoft.com/office/drawing/2014/main" id="{6D94C237-18B0-FD45-A03C-F923DAE238B7}"/>
              </a:ext>
            </a:extLst>
          </p:cNvPr>
          <p:cNvSpPr txBox="1"/>
          <p:nvPr/>
        </p:nvSpPr>
        <p:spPr>
          <a:xfrm>
            <a:off x="5454324" y="3671977"/>
            <a:ext cx="3381054" cy="1938992"/>
          </a:xfrm>
          <a:prstGeom prst="rect">
            <a:avLst/>
          </a:prstGeom>
          <a:noFill/>
        </p:spPr>
        <p:txBody>
          <a:bodyPr wrap="none" rtlCol="0">
            <a:spAutoFit/>
          </a:bodyPr>
          <a:lstStyle/>
          <a:p>
            <a:r>
              <a:rPr lang="en-US" sz="2400" b="1" dirty="0">
                <a:solidFill>
                  <a:srgbClr val="FEDB00"/>
                </a:solidFill>
                <a:latin typeface="Arial" panose="020B0604020202020204" pitchFamily="34" charset="0"/>
                <a:cs typeface="Arial" panose="020B0604020202020204" pitchFamily="34" charset="0"/>
              </a:rPr>
              <a:t>Niall Watson</a:t>
            </a:r>
          </a:p>
          <a:p>
            <a:r>
              <a:rPr lang="en-US" sz="2400" b="1" dirty="0">
                <a:solidFill>
                  <a:srgbClr val="FEDB00"/>
                </a:solidFill>
                <a:latin typeface="Arial" panose="020B0604020202020204" pitchFamily="34" charset="0"/>
                <a:cs typeface="Arial" panose="020B0604020202020204" pitchFamily="34" charset="0"/>
              </a:rPr>
              <a:t>Relationship Manager</a:t>
            </a:r>
          </a:p>
          <a:p>
            <a:r>
              <a:rPr lang="en-US" sz="2400" b="1" dirty="0">
                <a:solidFill>
                  <a:srgbClr val="FEDB00"/>
                </a:solidFill>
                <a:latin typeface="Arial" panose="020B0604020202020204" pitchFamily="34" charset="0"/>
                <a:cs typeface="Arial" panose="020B0604020202020204" pitchFamily="34" charset="0"/>
              </a:rPr>
              <a:t>(Supporting P&amp;G)</a:t>
            </a:r>
          </a:p>
          <a:p>
            <a:r>
              <a:rPr lang="en-US" sz="2400" b="1" dirty="0">
                <a:solidFill>
                  <a:srgbClr val="FEDB00"/>
                </a:solidFill>
                <a:latin typeface="Arial" panose="020B0604020202020204" pitchFamily="34" charset="0"/>
                <a:cs typeface="Arial" panose="020B0604020202020204" pitchFamily="34" charset="0"/>
              </a:rPr>
              <a:t>Sedex</a:t>
            </a:r>
          </a:p>
          <a:p>
            <a:endParaRPr lang="en-US" sz="2400" b="1" dirty="0">
              <a:solidFill>
                <a:srgbClr val="FEDB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C4D68D7-80BE-3C46-ACC1-265B76BD5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6738" y="2399407"/>
            <a:ext cx="2057400" cy="2057400"/>
          </a:xfrm>
          <a:prstGeom prst="rect">
            <a:avLst/>
          </a:prstGeom>
        </p:spPr>
      </p:pic>
      <p:pic>
        <p:nvPicPr>
          <p:cNvPr id="10" name="Picture 9">
            <a:extLst>
              <a:ext uri="{FF2B5EF4-FFF2-40B4-BE49-F238E27FC236}">
                <a16:creationId xmlns:a16="http://schemas.microsoft.com/office/drawing/2014/main" id="{A7BFE514-A1A4-9E42-9750-2CBB2D767B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spTree>
    <p:extLst>
      <p:ext uri="{BB962C8B-B14F-4D97-AF65-F5344CB8AC3E}">
        <p14:creationId xmlns:p14="http://schemas.microsoft.com/office/powerpoint/2010/main" val="356772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32C6D-8B71-484A-A493-DE7F9AAF28FA}"/>
              </a:ext>
            </a:extLst>
          </p:cNvPr>
          <p:cNvPicPr>
            <a:picLocks noChangeAspect="1"/>
          </p:cNvPicPr>
          <p:nvPr/>
        </p:nvPicPr>
        <p:blipFill rotWithShape="1">
          <a:blip r:embed="rId3" cstate="print">
            <a:alphaModFix amt="99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1" t="9279" r="-141" b="6465"/>
          <a:stretch/>
        </p:blipFill>
        <p:spPr>
          <a:xfrm>
            <a:off x="-17183" y="1"/>
            <a:ext cx="12209183" cy="6858000"/>
          </a:xfrm>
          <a:prstGeom prst="rect">
            <a:avLst/>
          </a:prstGeom>
          <a:effectLst>
            <a:outerShdw blurRad="50800" dist="50800" dir="5400000" algn="ctr" rotWithShape="0">
              <a:schemeClr val="tx1"/>
            </a:outerShdw>
          </a:effectLst>
        </p:spPr>
      </p:pic>
      <p:sp>
        <p:nvSpPr>
          <p:cNvPr id="7" name="Rectangle 6">
            <a:extLst>
              <a:ext uri="{FF2B5EF4-FFF2-40B4-BE49-F238E27FC236}">
                <a16:creationId xmlns:a16="http://schemas.microsoft.com/office/drawing/2014/main" id="{E8430C3E-BC65-4C76-A0B7-06619142827C}"/>
              </a:ext>
            </a:extLst>
          </p:cNvPr>
          <p:cNvSpPr/>
          <p:nvPr/>
        </p:nvSpPr>
        <p:spPr>
          <a:xfrm>
            <a:off x="692939" y="3134308"/>
            <a:ext cx="1096725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8F8F8"/>
                </a:solidFill>
                <a:effectLst/>
                <a:uLnTx/>
                <a:uFillTx/>
                <a:latin typeface="Arial" panose="020B0604020202020204" pitchFamily="34" charset="0"/>
                <a:ea typeface="Calibri" panose="020F0502020204030204" pitchFamily="34" charset="0"/>
                <a:cs typeface="Arial" panose="020B0604020202020204" pitchFamily="34" charset="0"/>
              </a:rPr>
              <a:t>One of the world’s leading ethical trade service providers, working to improve working conditions in global supply chains. We provide practical tools, services and a community network to help companies improve their responsible and sustainable business practices and source responsibly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D3EA7B61-C247-45D7-8F5F-64CDBF178163}"/>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49210" y="1891249"/>
            <a:ext cx="3541535" cy="1034831"/>
          </a:xfrm>
          <a:prstGeom prst="rect">
            <a:avLst/>
          </a:prstGeom>
        </p:spPr>
      </p:pic>
    </p:spTree>
    <p:extLst>
      <p:ext uri="{BB962C8B-B14F-4D97-AF65-F5344CB8AC3E}">
        <p14:creationId xmlns:p14="http://schemas.microsoft.com/office/powerpoint/2010/main" val="286441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p:sp>
      <p:grpSp>
        <p:nvGrpSpPr>
          <p:cNvPr id="6" name="Group 5"/>
          <p:cNvGrpSpPr/>
          <p:nvPr/>
        </p:nvGrpSpPr>
        <p:grpSpPr>
          <a:xfrm>
            <a:off x="7210421" y="-640"/>
            <a:ext cx="5039636" cy="6858640"/>
            <a:chOff x="7152364" y="-639"/>
            <a:chExt cx="5039636" cy="6858640"/>
          </a:xfrm>
        </p:grpSpPr>
        <p:sp>
          <p:nvSpPr>
            <p:cNvPr id="20" name="Freeform 19"/>
            <p:cNvSpPr/>
            <p:nvPr/>
          </p:nvSpPr>
          <p:spPr>
            <a:xfrm>
              <a:off x="7152364" y="0"/>
              <a:ext cx="5039636" cy="6858000"/>
            </a:xfrm>
            <a:custGeom>
              <a:avLst/>
              <a:gdLst>
                <a:gd name="connsiteX0" fmla="*/ 0 w 5039636"/>
                <a:gd name="connsiteY0" fmla="*/ 0 h 6858000"/>
                <a:gd name="connsiteX1" fmla="*/ 5039636 w 5039636"/>
                <a:gd name="connsiteY1" fmla="*/ 0 h 6858000"/>
                <a:gd name="connsiteX2" fmla="*/ 5039636 w 5039636"/>
                <a:gd name="connsiteY2" fmla="*/ 2036676 h 6858000"/>
                <a:gd name="connsiteX3" fmla="*/ 5004414 w 5039636"/>
                <a:gd name="connsiteY3" fmla="*/ 1985534 h 6858000"/>
                <a:gd name="connsiteX4" fmla="*/ 3307834 w 5039636"/>
                <a:gd name="connsiteY4" fmla="*/ 1029956 h 6858000"/>
                <a:gd name="connsiteX5" fmla="*/ 3058428 w 5039636"/>
                <a:gd name="connsiteY5" fmla="*/ 1017362 h 6858000"/>
                <a:gd name="connsiteX6" fmla="*/ 3058401 w 5039636"/>
                <a:gd name="connsiteY6" fmla="*/ 1017362 h 6858000"/>
                <a:gd name="connsiteX7" fmla="*/ 2808998 w 5039636"/>
                <a:gd name="connsiteY7" fmla="*/ 1029956 h 6858000"/>
                <a:gd name="connsiteX8" fmla="*/ 618972 w 5039636"/>
                <a:gd name="connsiteY8" fmla="*/ 3456805 h 6858000"/>
                <a:gd name="connsiteX9" fmla="*/ 3058416 w 5039636"/>
                <a:gd name="connsiteY9" fmla="*/ 5896249 h 6858000"/>
                <a:gd name="connsiteX10" fmla="*/ 4940810 w 5039636"/>
                <a:gd name="connsiteY10" fmla="*/ 5008518 h 6858000"/>
                <a:gd name="connsiteX11" fmla="*/ 5039636 w 5039636"/>
                <a:gd name="connsiteY11" fmla="*/ 4876359 h 6858000"/>
                <a:gd name="connsiteX12" fmla="*/ 5039636 w 5039636"/>
                <a:gd name="connsiteY12" fmla="*/ 6858000 h 6858000"/>
                <a:gd name="connsiteX13" fmla="*/ 0 w 5039636"/>
                <a:gd name="connsiteY13" fmla="*/ 6858000 h 6858000"/>
                <a:gd name="connsiteX14" fmla="*/ 0 w 5039636"/>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636" h="6858000">
                  <a:moveTo>
                    <a:pt x="0" y="0"/>
                  </a:moveTo>
                  <a:lnTo>
                    <a:pt x="5039636" y="0"/>
                  </a:lnTo>
                  <a:lnTo>
                    <a:pt x="5039636" y="2036676"/>
                  </a:lnTo>
                  <a:lnTo>
                    <a:pt x="5004414" y="1985534"/>
                  </a:lnTo>
                  <a:cubicBezTo>
                    <a:pt x="4606215" y="1459671"/>
                    <a:pt x="3999769" y="1100225"/>
                    <a:pt x="3307834" y="1029956"/>
                  </a:cubicBezTo>
                  <a:lnTo>
                    <a:pt x="3058428" y="1017362"/>
                  </a:lnTo>
                  <a:lnTo>
                    <a:pt x="3058401" y="1017362"/>
                  </a:lnTo>
                  <a:lnTo>
                    <a:pt x="2808998" y="1029956"/>
                  </a:lnTo>
                  <a:cubicBezTo>
                    <a:pt x="1578893" y="1154879"/>
                    <a:pt x="618972" y="2193742"/>
                    <a:pt x="618972" y="3456805"/>
                  </a:cubicBezTo>
                  <a:cubicBezTo>
                    <a:pt x="618972" y="4804073"/>
                    <a:pt x="1711148" y="5896249"/>
                    <a:pt x="3058416" y="5896249"/>
                  </a:cubicBezTo>
                  <a:cubicBezTo>
                    <a:pt x="3816254" y="5896249"/>
                    <a:pt x="4493380" y="5550678"/>
                    <a:pt x="4940810" y="5008518"/>
                  </a:cubicBezTo>
                  <a:lnTo>
                    <a:pt x="5039636" y="4876359"/>
                  </a:lnTo>
                  <a:lnTo>
                    <a:pt x="5039636"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cap="none" spc="0" dirty="0">
                <a:ln w="22225">
                  <a:solidFill>
                    <a:schemeClr val="accent2"/>
                  </a:solidFill>
                  <a:prstDash val="solid"/>
                </a:ln>
                <a:solidFill>
                  <a:schemeClr val="accent2">
                    <a:lumMod val="40000"/>
                    <a:lumOff val="60000"/>
                  </a:schemeClr>
                </a:solidFill>
                <a:effectLst/>
              </a:endParaRPr>
            </a:p>
          </p:txBody>
        </p:sp>
        <p:sp>
          <p:nvSpPr>
            <p:cNvPr id="13" name="Freeform 12"/>
            <p:cNvSpPr/>
            <p:nvPr/>
          </p:nvSpPr>
          <p:spPr>
            <a:xfrm>
              <a:off x="8271594" y="5893983"/>
              <a:ext cx="3878372" cy="964018"/>
            </a:xfrm>
            <a:custGeom>
              <a:avLst/>
              <a:gdLst>
                <a:gd name="connsiteX0" fmla="*/ 1939162 w 3878372"/>
                <a:gd name="connsiteY0" fmla="*/ 0 h 960843"/>
                <a:gd name="connsiteX1" fmla="*/ 1939210 w 3878372"/>
                <a:gd name="connsiteY1" fmla="*/ 0 h 960843"/>
                <a:gd name="connsiteX2" fmla="*/ 2188605 w 3878372"/>
                <a:gd name="connsiteY2" fmla="*/ 12594 h 960843"/>
                <a:gd name="connsiteX3" fmla="*/ 3858330 w 3878372"/>
                <a:gd name="connsiteY3" fmla="*/ 933362 h 960843"/>
                <a:gd name="connsiteX4" fmla="*/ 3878372 w 3878372"/>
                <a:gd name="connsiteY4" fmla="*/ 960843 h 960843"/>
                <a:gd name="connsiteX5" fmla="*/ 0 w 3878372"/>
                <a:gd name="connsiteY5" fmla="*/ 960843 h 960843"/>
                <a:gd name="connsiteX6" fmla="*/ 20042 w 3878372"/>
                <a:gd name="connsiteY6" fmla="*/ 933362 h 960843"/>
                <a:gd name="connsiteX7" fmla="*/ 1689768 w 3878372"/>
                <a:gd name="connsiteY7" fmla="*/ 12594 h 9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372" h="960843">
                  <a:moveTo>
                    <a:pt x="1939162" y="0"/>
                  </a:moveTo>
                  <a:lnTo>
                    <a:pt x="1939210" y="0"/>
                  </a:lnTo>
                  <a:lnTo>
                    <a:pt x="2188605" y="12594"/>
                  </a:lnTo>
                  <a:cubicBezTo>
                    <a:pt x="2865163" y="81302"/>
                    <a:pt x="3459989" y="426476"/>
                    <a:pt x="3858330" y="933362"/>
                  </a:cubicBezTo>
                  <a:lnTo>
                    <a:pt x="3878372" y="960843"/>
                  </a:lnTo>
                  <a:lnTo>
                    <a:pt x="0" y="960843"/>
                  </a:lnTo>
                  <a:lnTo>
                    <a:pt x="20042" y="933362"/>
                  </a:lnTo>
                  <a:cubicBezTo>
                    <a:pt x="418383" y="426476"/>
                    <a:pt x="1013210" y="81302"/>
                    <a:pt x="1689768" y="125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spcBef>
                  <a:spcPts val="900"/>
                </a:spcBef>
              </a:pPr>
              <a:endParaRPr lang="en-US" sz="2000" b="1" dirty="0"/>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71081" y="-639"/>
              <a:ext cx="4420919" cy="1023688"/>
            </a:xfrm>
            <a:prstGeom prst="rect">
              <a:avLst/>
            </a:prstGeom>
          </p:spPr>
        </p:pic>
      </p:grpSp>
      <p:sp>
        <p:nvSpPr>
          <p:cNvPr id="8" name="Title 7"/>
          <p:cNvSpPr>
            <a:spLocks noGrp="1"/>
          </p:cNvSpPr>
          <p:nvPr>
            <p:ph type="title"/>
          </p:nvPr>
        </p:nvSpPr>
        <p:spPr>
          <a:xfrm>
            <a:off x="496890" y="-433295"/>
            <a:ext cx="7108933" cy="1366472"/>
          </a:xfrm>
        </p:spPr>
        <p:txBody>
          <a:bodyPr/>
          <a:lstStyle/>
          <a:p>
            <a:r>
              <a:rPr lang="en-GB" dirty="0">
                <a:solidFill>
                  <a:schemeClr val="accent1"/>
                </a:solidFill>
              </a:rPr>
              <a:t>About Sedex</a:t>
            </a:r>
            <a:endParaRPr lang="en-US" dirty="0"/>
          </a:p>
        </p:txBody>
      </p:sp>
      <p:sp>
        <p:nvSpPr>
          <p:cNvPr id="9" name="Content Placeholder 8"/>
          <p:cNvSpPr>
            <a:spLocks noGrp="1"/>
          </p:cNvSpPr>
          <p:nvPr>
            <p:ph idx="1"/>
          </p:nvPr>
        </p:nvSpPr>
        <p:spPr>
          <a:xfrm>
            <a:off x="496890" y="1482027"/>
            <a:ext cx="7332248" cy="4888684"/>
          </a:xfrm>
        </p:spPr>
        <p:txBody>
          <a:bodyPr>
            <a:normAutofit/>
          </a:bodyPr>
          <a:lstStyle/>
          <a:p>
            <a:pPr marL="0" lvl="0" indent="0" defTabSz="685800">
              <a:lnSpc>
                <a:spcPts val="3360"/>
              </a:lnSpc>
              <a:spcBef>
                <a:spcPts val="100"/>
              </a:spcBef>
              <a:spcAft>
                <a:spcPts val="100"/>
              </a:spcAft>
              <a:buClr>
                <a:srgbClr val="D50045"/>
              </a:buClr>
              <a:buNone/>
              <a:defRPr/>
            </a:pPr>
            <a:r>
              <a:rPr lang="en-US" sz="1600" b="1" dirty="0"/>
              <a:t>Sedex aims to provide positive solutions to our members, enabling them to address negative impacts affecting workers within their supply chains.</a:t>
            </a:r>
          </a:p>
          <a:p>
            <a:pPr marL="0" lvl="0" indent="0" defTabSz="685800">
              <a:lnSpc>
                <a:spcPts val="3360"/>
              </a:lnSpc>
              <a:spcBef>
                <a:spcPts val="100"/>
              </a:spcBef>
              <a:spcAft>
                <a:spcPts val="100"/>
              </a:spcAft>
              <a:buClr>
                <a:srgbClr val="D50045"/>
              </a:buClr>
              <a:buNone/>
              <a:defRPr/>
            </a:pPr>
            <a:r>
              <a:rPr lang="en-US" sz="1600" b="1" dirty="0"/>
              <a:t>Our tools and services supports members to identify, prevent, and account for human rights and environment impacts caused by or linked to their business operations.</a:t>
            </a:r>
          </a:p>
          <a:p>
            <a:pPr marL="0" lvl="0" indent="0" defTabSz="685800">
              <a:lnSpc>
                <a:spcPts val="2200"/>
              </a:lnSpc>
              <a:spcBef>
                <a:spcPts val="100"/>
              </a:spcBef>
              <a:spcAft>
                <a:spcPts val="100"/>
              </a:spcAft>
              <a:buClr>
                <a:srgbClr val="242E49"/>
              </a:buClr>
              <a:buNone/>
              <a:defRPr/>
            </a:pPr>
            <a:endParaRPr lang="en-GB" sz="1600" dirty="0"/>
          </a:p>
          <a:p>
            <a:pPr marL="285750" lvl="0" indent="-285750" defTabSz="685800">
              <a:lnSpc>
                <a:spcPct val="150000"/>
              </a:lnSpc>
              <a:spcBef>
                <a:spcPts val="100"/>
              </a:spcBef>
              <a:spcAft>
                <a:spcPts val="100"/>
              </a:spcAft>
              <a:buClr>
                <a:srgbClr val="242E49"/>
              </a:buClr>
              <a:defRPr/>
            </a:pPr>
            <a:r>
              <a:rPr lang="en-GB" sz="1600" dirty="0"/>
              <a:t>We have 16 years’ expertise | </a:t>
            </a:r>
            <a:r>
              <a:rPr lang="en-GB" sz="1600" b="1" dirty="0"/>
              <a:t>62,000+ member companies</a:t>
            </a:r>
          </a:p>
          <a:p>
            <a:pPr marL="285750" lvl="0" indent="-285750" defTabSz="685800">
              <a:lnSpc>
                <a:spcPct val="150000"/>
              </a:lnSpc>
              <a:spcBef>
                <a:spcPts val="100"/>
              </a:spcBef>
              <a:spcAft>
                <a:spcPts val="100"/>
              </a:spcAft>
              <a:buClr>
                <a:srgbClr val="242E49"/>
              </a:buClr>
              <a:defRPr/>
            </a:pPr>
            <a:r>
              <a:rPr lang="en-GB" sz="1600" dirty="0"/>
              <a:t>World’s largest ethical data exchange platform</a:t>
            </a:r>
          </a:p>
          <a:p>
            <a:pPr marL="285750" lvl="0" indent="-285750" defTabSz="685800">
              <a:lnSpc>
                <a:spcPct val="150000"/>
              </a:lnSpc>
              <a:spcBef>
                <a:spcPts val="100"/>
              </a:spcBef>
              <a:spcAft>
                <a:spcPts val="100"/>
              </a:spcAft>
              <a:buClr>
                <a:srgbClr val="242E49"/>
              </a:buClr>
              <a:defRPr/>
            </a:pPr>
            <a:r>
              <a:rPr lang="en-GB" sz="1600" dirty="0"/>
              <a:t>Tools to assess business practices and risk in supply chains</a:t>
            </a:r>
          </a:p>
          <a:p>
            <a:pPr marL="285750" indent="-285750" defTabSz="685800">
              <a:lnSpc>
                <a:spcPct val="150000"/>
              </a:lnSpc>
              <a:spcBef>
                <a:spcPts val="100"/>
              </a:spcBef>
              <a:spcAft>
                <a:spcPts val="100"/>
              </a:spcAft>
              <a:buClr>
                <a:srgbClr val="242E49"/>
              </a:buClr>
              <a:defRPr/>
            </a:pPr>
            <a:r>
              <a:rPr lang="en-GB" sz="1600" dirty="0"/>
              <a:t>We reach 33 million people globally in 180 countries. </a:t>
            </a:r>
          </a:p>
          <a:p>
            <a:pPr marL="285750" lvl="0" indent="-285750" defTabSz="685800">
              <a:lnSpc>
                <a:spcPct val="150000"/>
              </a:lnSpc>
              <a:spcBef>
                <a:spcPts val="100"/>
              </a:spcBef>
              <a:spcAft>
                <a:spcPts val="100"/>
              </a:spcAft>
              <a:buClr>
                <a:srgbClr val="242E49"/>
              </a:buClr>
              <a:defRPr/>
            </a:pPr>
            <a:r>
              <a:rPr lang="en-US" sz="1800" b="1" dirty="0">
                <a:solidFill>
                  <a:srgbClr val="003DA5"/>
                </a:solidFill>
              </a:rPr>
              <a:t>Sedex owns the SMETA Social Audit Methodology</a:t>
            </a:r>
          </a:p>
        </p:txBody>
      </p:sp>
      <p:pic>
        <p:nvPicPr>
          <p:cNvPr id="12" name="Picture 11">
            <a:extLst>
              <a:ext uri="{FF2B5EF4-FFF2-40B4-BE49-F238E27FC236}">
                <a16:creationId xmlns:a16="http://schemas.microsoft.com/office/drawing/2014/main" id="{D24F16AD-D51F-D347-9B16-E3131340D6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
        <p:nvSpPr>
          <p:cNvPr id="15" name="Text Placeholder 9">
            <a:extLst>
              <a:ext uri="{FF2B5EF4-FFF2-40B4-BE49-F238E27FC236}">
                <a16:creationId xmlns:a16="http://schemas.microsoft.com/office/drawing/2014/main" id="{FAE33C44-2733-4BCD-9730-DE6FFCEFF03F}"/>
              </a:ext>
            </a:extLst>
          </p:cNvPr>
          <p:cNvSpPr txBox="1">
            <a:spLocks/>
          </p:cNvSpPr>
          <p:nvPr/>
        </p:nvSpPr>
        <p:spPr>
          <a:xfrm>
            <a:off x="472081" y="958585"/>
            <a:ext cx="7158550" cy="3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A3E0"/>
                </a:solidFill>
              </a:rPr>
              <a:t>S</a:t>
            </a:r>
            <a:r>
              <a:rPr lang="en-US" sz="2000" b="1" dirty="0">
                <a:solidFill>
                  <a:schemeClr val="tx1">
                    <a:lumMod val="65000"/>
                    <a:lumOff val="35000"/>
                  </a:schemeClr>
                </a:solidFill>
              </a:rPr>
              <a:t>UPPLIER</a:t>
            </a:r>
            <a:r>
              <a:rPr lang="en-US" sz="2000" b="1" dirty="0"/>
              <a:t> </a:t>
            </a:r>
            <a:r>
              <a:rPr lang="en-US" sz="2000" b="1" dirty="0">
                <a:solidFill>
                  <a:srgbClr val="00A3E0"/>
                </a:solidFill>
              </a:rPr>
              <a:t>E</a:t>
            </a:r>
            <a:r>
              <a:rPr lang="en-US" sz="2000" b="1" dirty="0">
                <a:solidFill>
                  <a:schemeClr val="tx1">
                    <a:lumMod val="65000"/>
                    <a:lumOff val="35000"/>
                  </a:schemeClr>
                </a:solidFill>
              </a:rPr>
              <a:t>THICAL</a:t>
            </a:r>
            <a:r>
              <a:rPr lang="en-US" sz="2000" b="1" dirty="0"/>
              <a:t> </a:t>
            </a:r>
            <a:r>
              <a:rPr lang="en-US" sz="2000" b="1" dirty="0">
                <a:solidFill>
                  <a:srgbClr val="00A3E0"/>
                </a:solidFill>
              </a:rPr>
              <a:t>D</a:t>
            </a:r>
            <a:r>
              <a:rPr lang="en-US" sz="2000" b="1" dirty="0">
                <a:solidFill>
                  <a:schemeClr val="tx1">
                    <a:lumMod val="65000"/>
                    <a:lumOff val="35000"/>
                  </a:schemeClr>
                </a:solidFill>
              </a:rPr>
              <a:t>ATA </a:t>
            </a:r>
            <a:r>
              <a:rPr lang="en-US" sz="2000" b="1" dirty="0">
                <a:solidFill>
                  <a:srgbClr val="00A3E0"/>
                </a:solidFill>
              </a:rPr>
              <a:t>EX</a:t>
            </a:r>
            <a:r>
              <a:rPr lang="en-US" sz="2000" b="1" dirty="0">
                <a:solidFill>
                  <a:schemeClr val="tx1">
                    <a:lumMod val="65000"/>
                    <a:lumOff val="35000"/>
                  </a:schemeClr>
                </a:solidFill>
              </a:rPr>
              <a:t>CHANGE</a:t>
            </a:r>
            <a:endParaRPr lang="en-US" sz="2000" dirty="0">
              <a:solidFill>
                <a:schemeClr val="tx1">
                  <a:lumMod val="65000"/>
                  <a:lumOff val="35000"/>
                </a:schemeClr>
              </a:solidFill>
            </a:endParaRPr>
          </a:p>
        </p:txBody>
      </p:sp>
    </p:spTree>
    <p:extLst>
      <p:ext uri="{BB962C8B-B14F-4D97-AF65-F5344CB8AC3E}">
        <p14:creationId xmlns:p14="http://schemas.microsoft.com/office/powerpoint/2010/main" val="29277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62D9-4058-1B4A-A8D5-5B08AFBC349F}"/>
              </a:ext>
            </a:extLst>
          </p:cNvPr>
          <p:cNvSpPr>
            <a:spLocks noGrp="1"/>
          </p:cNvSpPr>
          <p:nvPr>
            <p:ph type="title"/>
          </p:nvPr>
        </p:nvSpPr>
        <p:spPr>
          <a:xfrm>
            <a:off x="473716" y="-653791"/>
            <a:ext cx="11244568" cy="1527664"/>
          </a:xfrm>
        </p:spPr>
        <p:txBody>
          <a:bodyPr/>
          <a:lstStyle/>
          <a:p>
            <a:r>
              <a:rPr lang="en-GB" dirty="0">
                <a:solidFill>
                  <a:schemeClr val="accent1"/>
                </a:solidFill>
              </a:rPr>
              <a:t>Our members</a:t>
            </a:r>
            <a:endParaRPr lang="en-US" dirty="0"/>
          </a:p>
        </p:txBody>
      </p:sp>
      <p:pic>
        <p:nvPicPr>
          <p:cNvPr id="6" name="Picture 5">
            <a:extLst>
              <a:ext uri="{FF2B5EF4-FFF2-40B4-BE49-F238E27FC236}">
                <a16:creationId xmlns:a16="http://schemas.microsoft.com/office/drawing/2014/main" id="{C23F7C07-EAEE-AE41-9F23-FE25D4C1FA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74888" y="6126620"/>
            <a:ext cx="793650" cy="532800"/>
          </a:xfrm>
          <a:prstGeom prst="rect">
            <a:avLst/>
          </a:prstGeom>
        </p:spPr>
      </p:pic>
      <p:pic>
        <p:nvPicPr>
          <p:cNvPr id="50" name="Picture 49">
            <a:extLst>
              <a:ext uri="{FF2B5EF4-FFF2-40B4-BE49-F238E27FC236}">
                <a16:creationId xmlns:a16="http://schemas.microsoft.com/office/drawing/2014/main" id="{8CDA3591-86C0-4981-931D-9E86EF26CD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2796" y="3200741"/>
            <a:ext cx="1946875" cy="973438"/>
          </a:xfrm>
          <a:prstGeom prst="rect">
            <a:avLst/>
          </a:prstGeom>
        </p:spPr>
      </p:pic>
      <p:pic>
        <p:nvPicPr>
          <p:cNvPr id="51" name="Picture 50">
            <a:extLst>
              <a:ext uri="{FF2B5EF4-FFF2-40B4-BE49-F238E27FC236}">
                <a16:creationId xmlns:a16="http://schemas.microsoft.com/office/drawing/2014/main" id="{63DB82DF-8DF4-4DD9-9765-94C2E67255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8800" y="3230112"/>
            <a:ext cx="1295746" cy="863830"/>
          </a:xfrm>
          <a:prstGeom prst="rect">
            <a:avLst/>
          </a:prstGeom>
        </p:spPr>
      </p:pic>
      <p:pic>
        <p:nvPicPr>
          <p:cNvPr id="52" name="Picture 1">
            <a:extLst>
              <a:ext uri="{FF2B5EF4-FFF2-40B4-BE49-F238E27FC236}">
                <a16:creationId xmlns:a16="http://schemas.microsoft.com/office/drawing/2014/main" id="{1DAB64D6-399A-46AB-A4D3-9E5756D1C7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7187" y="4330999"/>
            <a:ext cx="658507" cy="7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
            <a:extLst>
              <a:ext uri="{FF2B5EF4-FFF2-40B4-BE49-F238E27FC236}">
                <a16:creationId xmlns:a16="http://schemas.microsoft.com/office/drawing/2014/main" id="{4484C6B0-7EB8-4BE4-ADA8-766667F31D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40564" y="2607718"/>
            <a:ext cx="960016" cy="85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a:extLst>
              <a:ext uri="{FF2B5EF4-FFF2-40B4-BE49-F238E27FC236}">
                <a16:creationId xmlns:a16="http://schemas.microsoft.com/office/drawing/2014/main" id="{E6E1E0BD-81A9-48C7-AE2D-B70EAA77EB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57628" y="1328964"/>
            <a:ext cx="1088201" cy="24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6">
            <a:extLst>
              <a:ext uri="{FF2B5EF4-FFF2-40B4-BE49-F238E27FC236}">
                <a16:creationId xmlns:a16="http://schemas.microsoft.com/office/drawing/2014/main" id="{E43CD4AB-1377-4016-A914-695428BFC6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9554" y="1229752"/>
            <a:ext cx="1285102" cy="24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9">
            <a:extLst>
              <a:ext uri="{FF2B5EF4-FFF2-40B4-BE49-F238E27FC236}">
                <a16:creationId xmlns:a16="http://schemas.microsoft.com/office/drawing/2014/main" id="{2F0C5C74-081B-49E7-AEB7-A638A963F08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52196" y="6120876"/>
            <a:ext cx="728198" cy="498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15">
            <a:extLst>
              <a:ext uri="{FF2B5EF4-FFF2-40B4-BE49-F238E27FC236}">
                <a16:creationId xmlns:a16="http://schemas.microsoft.com/office/drawing/2014/main" id="{C3146C29-F962-42D7-92CD-45B183D4945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122850" y="4781478"/>
            <a:ext cx="1188393" cy="217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8">
            <a:extLst>
              <a:ext uri="{FF2B5EF4-FFF2-40B4-BE49-F238E27FC236}">
                <a16:creationId xmlns:a16="http://schemas.microsoft.com/office/drawing/2014/main" id="{190FAFEE-C009-4151-A949-D268452E2E6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74952" y="6030980"/>
            <a:ext cx="1017713" cy="61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6">
            <a:extLst>
              <a:ext uri="{FF2B5EF4-FFF2-40B4-BE49-F238E27FC236}">
                <a16:creationId xmlns:a16="http://schemas.microsoft.com/office/drawing/2014/main" id="{80FF969A-290E-4F51-BC01-53E8725A5E6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505988" y="3518456"/>
            <a:ext cx="620421" cy="57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9">
            <a:extLst>
              <a:ext uri="{FF2B5EF4-FFF2-40B4-BE49-F238E27FC236}">
                <a16:creationId xmlns:a16="http://schemas.microsoft.com/office/drawing/2014/main" id="{2982B891-A834-4A55-A9AF-4943728CDC7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9368" y="5425869"/>
            <a:ext cx="1226640" cy="61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0">
            <a:extLst>
              <a:ext uri="{FF2B5EF4-FFF2-40B4-BE49-F238E27FC236}">
                <a16:creationId xmlns:a16="http://schemas.microsoft.com/office/drawing/2014/main" id="{1B0C7110-2732-4A7E-999D-D1D1CCC6354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60377" y="6097760"/>
            <a:ext cx="1252492" cy="33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8">
            <a:extLst>
              <a:ext uri="{FF2B5EF4-FFF2-40B4-BE49-F238E27FC236}">
                <a16:creationId xmlns:a16="http://schemas.microsoft.com/office/drawing/2014/main" id="{5F8BA914-82D4-4203-BC48-C5C5C529F87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830884" y="1162926"/>
            <a:ext cx="1610919" cy="4524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EB531B34-7D9B-4493-AB9D-FE41D1A856D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62319" y="4144921"/>
            <a:ext cx="974745" cy="34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4">
            <a:extLst>
              <a:ext uri="{FF2B5EF4-FFF2-40B4-BE49-F238E27FC236}">
                <a16:creationId xmlns:a16="http://schemas.microsoft.com/office/drawing/2014/main" id="{D68E9324-E471-4A7C-A1F5-1EEDB620058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851672" y="4210597"/>
            <a:ext cx="711286" cy="54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5">
            <a:extLst>
              <a:ext uri="{FF2B5EF4-FFF2-40B4-BE49-F238E27FC236}">
                <a16:creationId xmlns:a16="http://schemas.microsoft.com/office/drawing/2014/main" id="{0562CB18-08AF-487F-A846-B4F41F84ACC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517332" y="3497807"/>
            <a:ext cx="834572" cy="57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
            <a:extLst>
              <a:ext uri="{FF2B5EF4-FFF2-40B4-BE49-F238E27FC236}">
                <a16:creationId xmlns:a16="http://schemas.microsoft.com/office/drawing/2014/main" id="{1FBEA991-2602-426D-BD7B-9080EC78FE6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96810" y="6207865"/>
            <a:ext cx="1282792" cy="4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9">
            <a:extLst>
              <a:ext uri="{FF2B5EF4-FFF2-40B4-BE49-F238E27FC236}">
                <a16:creationId xmlns:a16="http://schemas.microsoft.com/office/drawing/2014/main" id="{4D813A7D-A542-49DF-81F2-DDE9BABD2DF7}"/>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616779" y="2699439"/>
            <a:ext cx="750244" cy="69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a:extLst>
              <a:ext uri="{FF2B5EF4-FFF2-40B4-BE49-F238E27FC236}">
                <a16:creationId xmlns:a16="http://schemas.microsoft.com/office/drawing/2014/main" id="{E02C1AAF-6AC3-46EC-B4C6-CBC63775727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664781" y="1886540"/>
            <a:ext cx="646219" cy="64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1">
            <a:extLst>
              <a:ext uri="{FF2B5EF4-FFF2-40B4-BE49-F238E27FC236}">
                <a16:creationId xmlns:a16="http://schemas.microsoft.com/office/drawing/2014/main" id="{116FE0E7-9B06-4145-93BB-2D69284B19EF}"/>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942387" y="4142684"/>
            <a:ext cx="1072431" cy="73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3">
            <a:extLst>
              <a:ext uri="{FF2B5EF4-FFF2-40B4-BE49-F238E27FC236}">
                <a16:creationId xmlns:a16="http://schemas.microsoft.com/office/drawing/2014/main" id="{875A42C3-629B-463C-9544-E09A81B53CF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165774" y="2273895"/>
            <a:ext cx="1152517" cy="65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4">
            <a:extLst>
              <a:ext uri="{FF2B5EF4-FFF2-40B4-BE49-F238E27FC236}">
                <a16:creationId xmlns:a16="http://schemas.microsoft.com/office/drawing/2014/main" id="{EBA57580-270A-4A69-96A8-EFA6B0DDC61E}"/>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709106" y="6097760"/>
            <a:ext cx="976188" cy="49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6">
            <a:extLst>
              <a:ext uri="{FF2B5EF4-FFF2-40B4-BE49-F238E27FC236}">
                <a16:creationId xmlns:a16="http://schemas.microsoft.com/office/drawing/2014/main" id="{9EF23879-0A57-4564-B4ED-08EC82B0AC82}"/>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9988567" y="4187018"/>
            <a:ext cx="1167300" cy="41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7">
            <a:extLst>
              <a:ext uri="{FF2B5EF4-FFF2-40B4-BE49-F238E27FC236}">
                <a16:creationId xmlns:a16="http://schemas.microsoft.com/office/drawing/2014/main" id="{C8CA2E8A-737C-4FB1-8D4A-0B4339175A4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869493" y="1821058"/>
            <a:ext cx="1245670" cy="31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73">
            <a:extLst>
              <a:ext uri="{FF2B5EF4-FFF2-40B4-BE49-F238E27FC236}">
                <a16:creationId xmlns:a16="http://schemas.microsoft.com/office/drawing/2014/main" id="{3FF58F18-DC9E-460B-8221-DA5CB394217E}"/>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9516548" y="1077474"/>
            <a:ext cx="1897490" cy="524972"/>
          </a:xfrm>
          <a:prstGeom prst="rect">
            <a:avLst/>
          </a:prstGeom>
        </p:spPr>
      </p:pic>
      <p:pic>
        <p:nvPicPr>
          <p:cNvPr id="75" name="Picture 74">
            <a:extLst>
              <a:ext uri="{FF2B5EF4-FFF2-40B4-BE49-F238E27FC236}">
                <a16:creationId xmlns:a16="http://schemas.microsoft.com/office/drawing/2014/main" id="{C2064373-495B-4206-AF31-9CE7C3B65D1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810194" y="2372486"/>
            <a:ext cx="1127798" cy="1127798"/>
          </a:xfrm>
          <a:prstGeom prst="rect">
            <a:avLst/>
          </a:prstGeom>
        </p:spPr>
      </p:pic>
      <p:pic>
        <p:nvPicPr>
          <p:cNvPr id="76" name="Picture 75">
            <a:extLst>
              <a:ext uri="{FF2B5EF4-FFF2-40B4-BE49-F238E27FC236}">
                <a16:creationId xmlns:a16="http://schemas.microsoft.com/office/drawing/2014/main" id="{089C940E-1967-4CEE-A8F3-A692254B116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5983654" y="5060281"/>
            <a:ext cx="658039" cy="633362"/>
          </a:xfrm>
          <a:prstGeom prst="rect">
            <a:avLst/>
          </a:prstGeom>
        </p:spPr>
      </p:pic>
      <p:pic>
        <p:nvPicPr>
          <p:cNvPr id="77" name="Picture 76">
            <a:extLst>
              <a:ext uri="{FF2B5EF4-FFF2-40B4-BE49-F238E27FC236}">
                <a16:creationId xmlns:a16="http://schemas.microsoft.com/office/drawing/2014/main" id="{45CB84F3-3F38-4F1A-8790-16C2734D612B}"/>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86304" y="2431919"/>
            <a:ext cx="1616153" cy="555379"/>
          </a:xfrm>
          <a:prstGeom prst="rect">
            <a:avLst/>
          </a:prstGeom>
        </p:spPr>
      </p:pic>
      <p:pic>
        <p:nvPicPr>
          <p:cNvPr id="78" name="Picture 77">
            <a:extLst>
              <a:ext uri="{FF2B5EF4-FFF2-40B4-BE49-F238E27FC236}">
                <a16:creationId xmlns:a16="http://schemas.microsoft.com/office/drawing/2014/main" id="{711694A8-81B4-40C0-B054-F1AC1797CA5C}"/>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565767" y="5228493"/>
            <a:ext cx="864840" cy="374191"/>
          </a:xfrm>
          <a:prstGeom prst="rect">
            <a:avLst/>
          </a:prstGeom>
        </p:spPr>
      </p:pic>
      <p:pic>
        <p:nvPicPr>
          <p:cNvPr id="79" name="Picture 78">
            <a:extLst>
              <a:ext uri="{FF2B5EF4-FFF2-40B4-BE49-F238E27FC236}">
                <a16:creationId xmlns:a16="http://schemas.microsoft.com/office/drawing/2014/main" id="{D2A07AA0-B0ED-4260-A56D-AC63A665679D}"/>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246697" y="5269601"/>
            <a:ext cx="1120326" cy="591672"/>
          </a:xfrm>
          <a:prstGeom prst="rect">
            <a:avLst/>
          </a:prstGeom>
        </p:spPr>
      </p:pic>
      <p:pic>
        <p:nvPicPr>
          <p:cNvPr id="80" name="Picture 79">
            <a:extLst>
              <a:ext uri="{FF2B5EF4-FFF2-40B4-BE49-F238E27FC236}">
                <a16:creationId xmlns:a16="http://schemas.microsoft.com/office/drawing/2014/main" id="{D076105A-951C-42C0-9ECC-0D85F2684342}"/>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612085" y="3417522"/>
            <a:ext cx="614796" cy="614796"/>
          </a:xfrm>
          <a:prstGeom prst="rect">
            <a:avLst/>
          </a:prstGeom>
        </p:spPr>
      </p:pic>
      <p:pic>
        <p:nvPicPr>
          <p:cNvPr id="81" name="Picture 80">
            <a:extLst>
              <a:ext uri="{FF2B5EF4-FFF2-40B4-BE49-F238E27FC236}">
                <a16:creationId xmlns:a16="http://schemas.microsoft.com/office/drawing/2014/main" id="{714359B3-37B8-4232-8DA6-A87676FAD970}"/>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t="32246" r="3217" b="20108"/>
          <a:stretch/>
        </p:blipFill>
        <p:spPr>
          <a:xfrm>
            <a:off x="7052495" y="5174989"/>
            <a:ext cx="1290418" cy="501761"/>
          </a:xfrm>
          <a:prstGeom prst="rect">
            <a:avLst/>
          </a:prstGeom>
        </p:spPr>
      </p:pic>
      <p:pic>
        <p:nvPicPr>
          <p:cNvPr id="82" name="Picture 81">
            <a:extLst>
              <a:ext uri="{FF2B5EF4-FFF2-40B4-BE49-F238E27FC236}">
                <a16:creationId xmlns:a16="http://schemas.microsoft.com/office/drawing/2014/main" id="{D5D041D3-A325-492E-A233-ED635C31EF43}"/>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492090" y="5331057"/>
            <a:ext cx="1410221" cy="444825"/>
          </a:xfrm>
          <a:prstGeom prst="rect">
            <a:avLst/>
          </a:prstGeom>
        </p:spPr>
      </p:pic>
      <p:pic>
        <p:nvPicPr>
          <p:cNvPr id="83" name="Picture 82">
            <a:extLst>
              <a:ext uri="{FF2B5EF4-FFF2-40B4-BE49-F238E27FC236}">
                <a16:creationId xmlns:a16="http://schemas.microsoft.com/office/drawing/2014/main" id="{CCA36617-A0DC-4568-9030-36CE28A01CF7}"/>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198035" y="4578405"/>
            <a:ext cx="1266182" cy="268259"/>
          </a:xfrm>
          <a:prstGeom prst="rect">
            <a:avLst/>
          </a:prstGeom>
        </p:spPr>
      </p:pic>
      <p:pic>
        <p:nvPicPr>
          <p:cNvPr id="84" name="Picture 4" descr="https://lh4.googleusercontent.com/-rFnWTWM6MTg/AAAAAAAAAAI/AAAAAAAAFqo/HqyRG1_898Q/s0-c-k-no-ns/photo.jpg">
            <a:extLst>
              <a:ext uri="{FF2B5EF4-FFF2-40B4-BE49-F238E27FC236}">
                <a16:creationId xmlns:a16="http://schemas.microsoft.com/office/drawing/2014/main" id="{541176C2-B962-452C-A0DF-DE56D75A236E}"/>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8691947" y="5909923"/>
            <a:ext cx="721770" cy="72177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190FFA3C-E825-4DD9-A1C4-27013780F4AF}"/>
              </a:ext>
            </a:extLst>
          </p:cNvPr>
          <p:cNvPicPr>
            <a:picLocks noChangeAspect="1"/>
          </p:cNvPicPr>
          <p:nvPr/>
        </p:nvPicPr>
        <p:blipFill>
          <a:blip r:embed="rId38"/>
          <a:stretch>
            <a:fillRect/>
          </a:stretch>
        </p:blipFill>
        <p:spPr>
          <a:xfrm>
            <a:off x="8275859" y="4298036"/>
            <a:ext cx="1080681" cy="470220"/>
          </a:xfrm>
          <a:prstGeom prst="rect">
            <a:avLst/>
          </a:prstGeom>
        </p:spPr>
      </p:pic>
      <p:pic>
        <p:nvPicPr>
          <p:cNvPr id="86" name="Picture 85">
            <a:extLst>
              <a:ext uri="{FF2B5EF4-FFF2-40B4-BE49-F238E27FC236}">
                <a16:creationId xmlns:a16="http://schemas.microsoft.com/office/drawing/2014/main" id="{A0F0DC6B-0429-4405-9647-3B7921F5AF73}"/>
              </a:ext>
            </a:extLst>
          </p:cNvPr>
          <p:cNvPicPr>
            <a:picLocks noChangeAspect="1"/>
          </p:cNvPicPr>
          <p:nvPr/>
        </p:nvPicPr>
        <p:blipFill>
          <a:blip r:embed="rId39"/>
          <a:stretch>
            <a:fillRect/>
          </a:stretch>
        </p:blipFill>
        <p:spPr>
          <a:xfrm>
            <a:off x="2602499" y="1863049"/>
            <a:ext cx="1039434" cy="255734"/>
          </a:xfrm>
          <a:prstGeom prst="rect">
            <a:avLst/>
          </a:prstGeom>
        </p:spPr>
      </p:pic>
      <p:pic>
        <p:nvPicPr>
          <p:cNvPr id="87" name="Picture 86">
            <a:extLst>
              <a:ext uri="{FF2B5EF4-FFF2-40B4-BE49-F238E27FC236}">
                <a16:creationId xmlns:a16="http://schemas.microsoft.com/office/drawing/2014/main" id="{8C6A56E5-27E5-47EB-BCCD-1B888EBB5124}"/>
              </a:ext>
            </a:extLst>
          </p:cNvPr>
          <p:cNvPicPr>
            <a:picLocks noChangeAspect="1"/>
          </p:cNvPicPr>
          <p:nvPr/>
        </p:nvPicPr>
        <p:blipFill>
          <a:blip r:embed="rId40"/>
          <a:stretch>
            <a:fillRect/>
          </a:stretch>
        </p:blipFill>
        <p:spPr>
          <a:xfrm>
            <a:off x="6730941" y="3541545"/>
            <a:ext cx="1146677" cy="263983"/>
          </a:xfrm>
          <a:prstGeom prst="rect">
            <a:avLst/>
          </a:prstGeom>
        </p:spPr>
      </p:pic>
      <p:pic>
        <p:nvPicPr>
          <p:cNvPr id="88" name="Picture 14" descr="Lidl Ireland &amp; Northern Ireland">
            <a:extLst>
              <a:ext uri="{FF2B5EF4-FFF2-40B4-BE49-F238E27FC236}">
                <a16:creationId xmlns:a16="http://schemas.microsoft.com/office/drawing/2014/main" id="{A47254A0-AD18-4E59-B560-FBBE550E036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57745" y="3105972"/>
            <a:ext cx="823312" cy="82331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Royal Mail">
            <a:extLst>
              <a:ext uri="{FF2B5EF4-FFF2-40B4-BE49-F238E27FC236}">
                <a16:creationId xmlns:a16="http://schemas.microsoft.com/office/drawing/2014/main" id="{6AD36021-3FA8-46F4-A9DE-6A8F49CA8B18}"/>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49912" y="4558161"/>
            <a:ext cx="761695" cy="76169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descr="The British Heart Foundation">
            <a:extLst>
              <a:ext uri="{FF2B5EF4-FFF2-40B4-BE49-F238E27FC236}">
                <a16:creationId xmlns:a16="http://schemas.microsoft.com/office/drawing/2014/main" id="{8D485831-E6B6-47B4-8CD6-AA94CF1BCC26}"/>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287294" y="2273989"/>
            <a:ext cx="649581" cy="84445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The White Company">
            <a:extLst>
              <a:ext uri="{FF2B5EF4-FFF2-40B4-BE49-F238E27FC236}">
                <a16:creationId xmlns:a16="http://schemas.microsoft.com/office/drawing/2014/main" id="{DB75AE39-27CF-43BE-8483-BB8779693A3C}"/>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300358" y="1333509"/>
            <a:ext cx="1964685" cy="41605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descr="Princes Limited">
            <a:extLst>
              <a:ext uri="{FF2B5EF4-FFF2-40B4-BE49-F238E27FC236}">
                <a16:creationId xmlns:a16="http://schemas.microsoft.com/office/drawing/2014/main" id="{20C6B52A-F6D0-4845-977D-7BE28319C92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510943" y="1411430"/>
            <a:ext cx="777216" cy="77721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2" descr="Ocado">
            <a:extLst>
              <a:ext uri="{FF2B5EF4-FFF2-40B4-BE49-F238E27FC236}">
                <a16:creationId xmlns:a16="http://schemas.microsoft.com/office/drawing/2014/main" id="{42A44228-2627-4F37-ACF8-EAC14C4716E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340496" y="2364985"/>
            <a:ext cx="1033295" cy="61997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79883678-E55A-4D1A-81F0-87863A2DDB78}"/>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187015" y="1745133"/>
            <a:ext cx="1523195" cy="824048"/>
          </a:xfrm>
          <a:prstGeom prst="rect">
            <a:avLst/>
          </a:prstGeom>
        </p:spPr>
      </p:pic>
      <p:pic>
        <p:nvPicPr>
          <p:cNvPr id="95" name="Picture 2" descr="George">
            <a:extLst>
              <a:ext uri="{FF2B5EF4-FFF2-40B4-BE49-F238E27FC236}">
                <a16:creationId xmlns:a16="http://schemas.microsoft.com/office/drawing/2014/main" id="{B834BC68-A841-4435-9A7B-3FECC3CC1289}"/>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799966" y="5965342"/>
            <a:ext cx="1619250" cy="80962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Barclays">
            <a:extLst>
              <a:ext uri="{FF2B5EF4-FFF2-40B4-BE49-F238E27FC236}">
                <a16:creationId xmlns:a16="http://schemas.microsoft.com/office/drawing/2014/main" id="{2AC97A37-8C75-4FB6-A36D-32DF01D6ABB5}"/>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168239" y="2999093"/>
            <a:ext cx="1787326" cy="30489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0" descr="Givaudan SA">
            <a:extLst>
              <a:ext uri="{FF2B5EF4-FFF2-40B4-BE49-F238E27FC236}">
                <a16:creationId xmlns:a16="http://schemas.microsoft.com/office/drawing/2014/main" id="{F19C0AA1-69E7-4E27-9197-85AF88185685}"/>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177350" y="4116341"/>
            <a:ext cx="1265160" cy="31256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Kallo Foods Ltd">
            <a:extLst>
              <a:ext uri="{FF2B5EF4-FFF2-40B4-BE49-F238E27FC236}">
                <a16:creationId xmlns:a16="http://schemas.microsoft.com/office/drawing/2014/main" id="{41A67716-42A3-413C-BF5A-6D8EF026B758}"/>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723036" y="4914190"/>
            <a:ext cx="1172606" cy="97947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Walmart Changes Legal Name To Reflect How Customers Want To Shop">
            <a:extLst>
              <a:ext uri="{FF2B5EF4-FFF2-40B4-BE49-F238E27FC236}">
                <a16:creationId xmlns:a16="http://schemas.microsoft.com/office/drawing/2014/main" id="{5F3C09F7-B9B6-4E71-8A02-B3A8CE2AFE91}"/>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580750" y="1639894"/>
            <a:ext cx="1764193" cy="105796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Domino">
            <a:extLst>
              <a:ext uri="{FF2B5EF4-FFF2-40B4-BE49-F238E27FC236}">
                <a16:creationId xmlns:a16="http://schemas.microsoft.com/office/drawing/2014/main" id="{5B067739-275F-4FB0-A5B5-6BC6762FA0A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126409" y="2530479"/>
            <a:ext cx="931701" cy="93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9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71" y="350688"/>
            <a:ext cx="7629938" cy="742610"/>
          </a:xfrm>
        </p:spPr>
        <p:txBody>
          <a:bodyPr anchor="t">
            <a:normAutofit/>
          </a:bodyPr>
          <a:lstStyle/>
          <a:p>
            <a:pPr algn="l"/>
            <a:r>
              <a:rPr lang="en-GB" sz="3600" b="1" dirty="0">
                <a:solidFill>
                  <a:srgbClr val="4472C4"/>
                </a:solidFill>
                <a:latin typeface="Arial Black" panose="020B0604020202020204" pitchFamily="34" charset="0"/>
              </a:rPr>
              <a:t>Social Audit Value Chain</a:t>
            </a:r>
            <a:endParaRPr lang="en-GB" sz="3600" dirty="0">
              <a:solidFill>
                <a:schemeClr val="accent1"/>
              </a:solidFill>
            </a:endParaRPr>
          </a:p>
        </p:txBody>
      </p:sp>
      <p:pic>
        <p:nvPicPr>
          <p:cNvPr id="38" name="Picture 37" descr="A picture containing wheel, drawing&#10;&#10;Description automatically generated">
            <a:hlinkClick r:id="rId3"/>
            <a:extLst>
              <a:ext uri="{FF2B5EF4-FFF2-40B4-BE49-F238E27FC236}">
                <a16:creationId xmlns:a16="http://schemas.microsoft.com/office/drawing/2014/main" id="{A04AD4A5-CDB9-4EAE-9CBD-DACFB818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275" y="389388"/>
            <a:ext cx="1781525" cy="449607"/>
          </a:xfrm>
          <a:prstGeom prst="rect">
            <a:avLst/>
          </a:prstGeom>
        </p:spPr>
      </p:pic>
      <p:sp>
        <p:nvSpPr>
          <p:cNvPr id="3" name="Rectangle: Rounded Corners 2">
            <a:extLst>
              <a:ext uri="{FF2B5EF4-FFF2-40B4-BE49-F238E27FC236}">
                <a16:creationId xmlns:a16="http://schemas.microsoft.com/office/drawing/2014/main" id="{FD74E51E-997F-4D3F-B227-E5D91A497BBE}"/>
              </a:ext>
            </a:extLst>
          </p:cNvPr>
          <p:cNvSpPr/>
          <p:nvPr/>
        </p:nvSpPr>
        <p:spPr>
          <a:xfrm>
            <a:off x="1409271" y="1982683"/>
            <a:ext cx="1974574" cy="1219196"/>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8F8F8"/>
                </a:solidFill>
                <a:effectLst/>
                <a:uLnTx/>
                <a:uFillTx/>
                <a:latin typeface="Raleway Light"/>
                <a:ea typeface="+mn-ea"/>
                <a:cs typeface="+mn-cs"/>
              </a:rPr>
              <a:t>Supplier</a:t>
            </a:r>
          </a:p>
        </p:txBody>
      </p:sp>
      <p:sp>
        <p:nvSpPr>
          <p:cNvPr id="43" name="Oval 42">
            <a:extLst>
              <a:ext uri="{FF2B5EF4-FFF2-40B4-BE49-F238E27FC236}">
                <a16:creationId xmlns:a16="http://schemas.microsoft.com/office/drawing/2014/main" id="{4F977E6C-16C0-47C0-931B-791B47A9E77E}"/>
              </a:ext>
            </a:extLst>
          </p:cNvPr>
          <p:cNvSpPr/>
          <p:nvPr/>
        </p:nvSpPr>
        <p:spPr>
          <a:xfrm>
            <a:off x="3087758" y="1758452"/>
            <a:ext cx="543339" cy="543331"/>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3"/>
              </a:solidFill>
              <a:effectLst/>
              <a:uLnTx/>
              <a:uFillTx/>
              <a:latin typeface="Raleway Light"/>
              <a:ea typeface="+mn-ea"/>
              <a:cs typeface="+mn-cs"/>
            </a:endParaRPr>
          </a:p>
        </p:txBody>
      </p:sp>
      <p:pic>
        <p:nvPicPr>
          <p:cNvPr id="33" name="Picture 32">
            <a:extLst>
              <a:ext uri="{FF2B5EF4-FFF2-40B4-BE49-F238E27FC236}">
                <a16:creationId xmlns:a16="http://schemas.microsoft.com/office/drawing/2014/main" id="{ECDE9A1F-1826-4A5A-A625-A661216CFB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648" y="6126620"/>
            <a:ext cx="793650" cy="532800"/>
          </a:xfrm>
          <a:prstGeom prst="rect">
            <a:avLst/>
          </a:prstGeom>
        </p:spPr>
      </p:pic>
    </p:spTree>
    <p:extLst>
      <p:ext uri="{BB962C8B-B14F-4D97-AF65-F5344CB8AC3E}">
        <p14:creationId xmlns:p14="http://schemas.microsoft.com/office/powerpoint/2010/main" val="315814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rgbClr val="333234"/>
      </a:dk1>
      <a:lt1>
        <a:srgbClr val="FFFFFF"/>
      </a:lt1>
      <a:dk2>
        <a:srgbClr val="333234"/>
      </a:dk2>
      <a:lt2>
        <a:srgbClr val="333234"/>
      </a:lt2>
      <a:accent1>
        <a:srgbClr val="D50045"/>
      </a:accent1>
      <a:accent2>
        <a:srgbClr val="803D62"/>
      </a:accent2>
      <a:accent3>
        <a:srgbClr val="354570"/>
      </a:accent3>
      <a:accent4>
        <a:srgbClr val="009590"/>
      </a:accent4>
      <a:accent5>
        <a:srgbClr val="333234"/>
      </a:accent5>
      <a:accent6>
        <a:srgbClr val="515353"/>
      </a:accent6>
      <a:hlink>
        <a:srgbClr val="D50045"/>
      </a:hlink>
      <a:folHlink>
        <a:srgbClr val="D5004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edex2017 Raleway">
  <a:themeElements>
    <a:clrScheme name="Sedex brand colours">
      <a:dk1>
        <a:srgbClr val="505153"/>
      </a:dk1>
      <a:lt1>
        <a:srgbClr val="313133"/>
      </a:lt1>
      <a:dk2>
        <a:srgbClr val="CFD0D1"/>
      </a:dk2>
      <a:lt2>
        <a:srgbClr val="8B8E90"/>
      </a:lt2>
      <a:accent1>
        <a:srgbClr val="D50045"/>
      </a:accent1>
      <a:accent2>
        <a:srgbClr val="DB5766"/>
      </a:accent2>
      <a:accent3>
        <a:srgbClr val="3A7084"/>
      </a:accent3>
      <a:accent4>
        <a:srgbClr val="657D3E"/>
      </a:accent4>
      <a:accent5>
        <a:srgbClr val="F9AD47"/>
      </a:accent5>
      <a:accent6>
        <a:srgbClr val="505153"/>
      </a:accent6>
      <a:hlink>
        <a:srgbClr val="D50045"/>
      </a:hlink>
      <a:folHlink>
        <a:srgbClr val="DB5766"/>
      </a:folHlink>
    </a:clrScheme>
    <a:fontScheme name="Sedex Raleway">
      <a:majorFont>
        <a:latin typeface="Raleway"/>
        <a:ea typeface=""/>
        <a:cs typeface=""/>
      </a:majorFont>
      <a:minorFont>
        <a:latin typeface="Raleway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EB618F8E01514297BE4585133F8151" ma:contentTypeVersion="10" ma:contentTypeDescription="Create a new document." ma:contentTypeScope="" ma:versionID="ae54981275797c276fd6ae0b8f65e69d">
  <xsd:schema xmlns:xsd="http://www.w3.org/2001/XMLSchema" xmlns:xs="http://www.w3.org/2001/XMLSchema" xmlns:p="http://schemas.microsoft.com/office/2006/metadata/properties" xmlns:ns3="85aaef3d-3d9a-4559-8185-be030e3f2af3" xmlns:ns4="30911bcd-02a5-4358-a0ae-14bed1f33415" targetNamespace="http://schemas.microsoft.com/office/2006/metadata/properties" ma:root="true" ma:fieldsID="02b9ff1be914214aff02406829590ee8" ns3:_="" ns4:_="">
    <xsd:import namespace="85aaef3d-3d9a-4559-8185-be030e3f2af3"/>
    <xsd:import namespace="30911bcd-02a5-4358-a0ae-14bed1f3341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aaef3d-3d9a-4559-8185-be030e3f2a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911bcd-02a5-4358-a0ae-14bed1f3341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DA2807-74DD-4F1C-B514-236937FF3E6E}">
  <ds:schemaRefs>
    <ds:schemaRef ds:uri="http://purl.org/dc/elements/1.1/"/>
    <ds:schemaRef ds:uri="http://schemas.openxmlformats.org/package/2006/metadata/core-properties"/>
    <ds:schemaRef ds:uri="http://www.w3.org/XML/1998/namespace"/>
    <ds:schemaRef ds:uri="85aaef3d-3d9a-4559-8185-be030e3f2af3"/>
    <ds:schemaRef ds:uri="http://purl.org/dc/terms/"/>
    <ds:schemaRef ds:uri="http://schemas.microsoft.com/office/2006/documentManagement/types"/>
    <ds:schemaRef ds:uri="http://purl.org/dc/dcmitype/"/>
    <ds:schemaRef ds:uri="http://schemas.microsoft.com/office/infopath/2007/PartnerControls"/>
    <ds:schemaRef ds:uri="30911bcd-02a5-4358-a0ae-14bed1f33415"/>
    <ds:schemaRef ds:uri="http://schemas.microsoft.com/office/2006/metadata/properties"/>
  </ds:schemaRefs>
</ds:datastoreItem>
</file>

<file path=customXml/itemProps2.xml><?xml version="1.0" encoding="utf-8"?>
<ds:datastoreItem xmlns:ds="http://schemas.openxmlformats.org/officeDocument/2006/customXml" ds:itemID="{AB474BCD-EE5C-4BC1-995B-9F568330655D}">
  <ds:schemaRefs>
    <ds:schemaRef ds:uri="http://schemas.microsoft.com/sharepoint/v3/contenttype/forms"/>
  </ds:schemaRefs>
</ds:datastoreItem>
</file>

<file path=customXml/itemProps3.xml><?xml version="1.0" encoding="utf-8"?>
<ds:datastoreItem xmlns:ds="http://schemas.openxmlformats.org/officeDocument/2006/customXml" ds:itemID="{C1FC59E5-8F77-4614-B876-4FEE22FA1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aaef3d-3d9a-4559-8185-be030e3f2af3"/>
    <ds:schemaRef ds:uri="30911bcd-02a5-4358-a0ae-14bed1f33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5388</TotalTime>
  <Words>2725</Words>
  <Application>Microsoft Office PowerPoint</Application>
  <PresentationFormat>Widescreen</PresentationFormat>
  <Paragraphs>255</Paragraphs>
  <Slides>30</Slides>
  <Notes>13</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Arial</vt:lpstr>
      <vt:lpstr>Arial Black</vt:lpstr>
      <vt:lpstr>Calibri</vt:lpstr>
      <vt:lpstr>Calibri Light</vt:lpstr>
      <vt:lpstr>Raleway</vt:lpstr>
      <vt:lpstr>Raleway Light</vt:lpstr>
      <vt:lpstr>Wingdings</vt:lpstr>
      <vt:lpstr>Office Theme</vt:lpstr>
      <vt:lpstr>4_Office Theme</vt:lpstr>
      <vt:lpstr>2_Office Theme</vt:lpstr>
      <vt:lpstr>2_Sedex2017 Raleway</vt:lpstr>
      <vt:lpstr>PowerPoint Presentation</vt:lpstr>
      <vt:lpstr>PowerPoint Presentation</vt:lpstr>
      <vt:lpstr>PowerPoint Presentation</vt:lpstr>
      <vt:lpstr>PowerPoint Presentation</vt:lpstr>
      <vt:lpstr>PowerPoint Presentation</vt:lpstr>
      <vt:lpstr>PowerPoint Presentation</vt:lpstr>
      <vt:lpstr>About Sedex</vt:lpstr>
      <vt:lpstr>Our members</vt:lpstr>
      <vt:lpstr>Social Audit Value Chain</vt:lpstr>
      <vt:lpstr>Social Audit Value Chain</vt:lpstr>
      <vt:lpstr>Social Audit Value Chain</vt:lpstr>
      <vt:lpstr>Social Audit Value Chain</vt:lpstr>
      <vt:lpstr>Affiliate Audit Companies</vt:lpstr>
      <vt:lpstr>PowerPoint Presentation</vt:lpstr>
      <vt:lpstr>What is Responsible Sourcing? </vt:lpstr>
      <vt:lpstr>What is the issue?</vt:lpstr>
      <vt:lpstr>Isolated Cases or a Global Issue?</vt:lpstr>
      <vt:lpstr>Complex supply chains</vt:lpstr>
      <vt:lpstr>PowerPoint Presentation</vt:lpstr>
      <vt:lpstr>What is a Social Audit?</vt:lpstr>
      <vt:lpstr>Introduction to SMETA</vt:lpstr>
      <vt:lpstr>SMETA APPROACH</vt:lpstr>
      <vt:lpstr> </vt:lpstr>
      <vt:lpstr>PowerPoint Presentation</vt:lpstr>
      <vt:lpstr>PowerPoint Presentation</vt:lpstr>
      <vt:lpstr>PowerPoint Presentation</vt:lpstr>
      <vt:lpstr>Who is SGS?</vt:lpstr>
      <vt:lpstr>SGS is ready to help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P&amp;G Supplier Citizenship Virtual Summit</dc:title>
  <dc:creator>Cobb, Carla</dc:creator>
  <cp:lastModifiedBy>Niall Watson</cp:lastModifiedBy>
  <cp:revision>130</cp:revision>
  <dcterms:created xsi:type="dcterms:W3CDTF">2021-01-21T17:07:47Z</dcterms:created>
  <dcterms:modified xsi:type="dcterms:W3CDTF">2021-05-19T11:52:15Z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0x0101005BEB618F8E01514297BE4585133F8151</vt:lpwstr>
  </property>
</Properties>
</file>