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3"/>
  </p:notesMasterIdLst>
  <p:sldIdLst>
    <p:sldId id="468" r:id="rId6"/>
    <p:sldId id="458" r:id="rId7"/>
    <p:sldId id="477" r:id="rId8"/>
    <p:sldId id="460" r:id="rId9"/>
    <p:sldId id="482" r:id="rId10"/>
    <p:sldId id="484" r:id="rId11"/>
    <p:sldId id="550" r:id="rId12"/>
    <p:sldId id="552" r:id="rId13"/>
    <p:sldId id="257" r:id="rId14"/>
    <p:sldId id="414" r:id="rId15"/>
    <p:sldId id="258" r:id="rId16"/>
    <p:sldId id="291" r:id="rId17"/>
    <p:sldId id="459" r:id="rId18"/>
    <p:sldId id="461" r:id="rId19"/>
    <p:sldId id="481" r:id="rId20"/>
    <p:sldId id="439" r:id="rId21"/>
    <p:sldId id="485"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00"/>
    <a:srgbClr val="003DA5"/>
    <a:srgbClr val="9ADBE8"/>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5" autoAdjust="0"/>
    <p:restoredTop sz="78193" autoAdjust="0"/>
  </p:normalViewPr>
  <p:slideViewPr>
    <p:cSldViewPr snapToGrid="0">
      <p:cViewPr varScale="1">
        <p:scale>
          <a:sx n="49" d="100"/>
          <a:sy n="49" d="100"/>
        </p:scale>
        <p:origin x="1740"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0D5B3-646D-4304-BE51-4FAEFDD547D7}"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B31E8951-E2DD-4763-9DB8-F41505DCD08F}">
      <dgm:prSet phldrT="[Text]" custT="1"/>
      <dgm:spPr/>
      <dgm:t>
        <a:bodyPr/>
        <a:lstStyle/>
        <a:p>
          <a:r>
            <a:rPr lang="en-US" sz="1600" dirty="0"/>
            <a:t>Over 1,500</a:t>
          </a:r>
          <a:r>
            <a:rPr lang="en-US" sz="2100" dirty="0"/>
            <a:t> Corporate Members</a:t>
          </a:r>
        </a:p>
      </dgm:t>
    </dgm:pt>
    <dgm:pt modelId="{29A8B4E0-E482-4090-AE4A-1D280915B2F4}" type="parTrans" cxnId="{B99F32AF-3BF2-49D8-BFF5-DC54421A814B}">
      <dgm:prSet/>
      <dgm:spPr/>
      <dgm:t>
        <a:bodyPr/>
        <a:lstStyle/>
        <a:p>
          <a:endParaRPr lang="en-US"/>
        </a:p>
      </dgm:t>
    </dgm:pt>
    <dgm:pt modelId="{B379A91D-F5BD-4BA3-9B9D-86C9337273D5}" type="sibTrans" cxnId="{B99F32AF-3BF2-49D8-BFF5-DC54421A814B}">
      <dgm:prSet/>
      <dgm:spPr/>
      <dgm:t>
        <a:bodyPr/>
        <a:lstStyle/>
        <a:p>
          <a:endParaRPr lang="en-US"/>
        </a:p>
      </dgm:t>
    </dgm:pt>
    <dgm:pt modelId="{71D01F70-D65C-4FB3-81B9-0F5A9B00CA98}">
      <dgm:prSet phldrT="[Text]" custT="1"/>
      <dgm:spPr/>
      <dgm:t>
        <a:bodyPr/>
        <a:lstStyle/>
        <a:p>
          <a:pPr>
            <a:lnSpc>
              <a:spcPct val="150000"/>
            </a:lnSpc>
          </a:pPr>
          <a:r>
            <a:rPr lang="en-US" sz="1100" dirty="0"/>
            <a:t>  </a:t>
          </a:r>
          <a:r>
            <a:rPr lang="en-US" sz="1050" dirty="0"/>
            <a:t>Membership in NMSDC Industry Groups</a:t>
          </a:r>
        </a:p>
      </dgm:t>
    </dgm:pt>
    <dgm:pt modelId="{06A8D19B-73D6-4CE1-97A3-CF5319F4D7D7}" type="parTrans" cxnId="{E0E9A8DC-9CE4-4502-BD66-AA2E2D4E0859}">
      <dgm:prSet/>
      <dgm:spPr/>
      <dgm:t>
        <a:bodyPr/>
        <a:lstStyle/>
        <a:p>
          <a:endParaRPr lang="en-US"/>
        </a:p>
      </dgm:t>
    </dgm:pt>
    <dgm:pt modelId="{AA3EE01C-DA5A-4DAD-94CF-C7317562EFCD}" type="sibTrans" cxnId="{E0E9A8DC-9CE4-4502-BD66-AA2E2D4E0859}">
      <dgm:prSet/>
      <dgm:spPr/>
      <dgm:t>
        <a:bodyPr/>
        <a:lstStyle/>
        <a:p>
          <a:endParaRPr lang="en-US"/>
        </a:p>
      </dgm:t>
    </dgm:pt>
    <dgm:pt modelId="{BC2D28FC-9D0C-44B7-B9E0-09E778EB0FC6}">
      <dgm:prSet phldrT="[Text]" custT="1"/>
      <dgm:spPr/>
      <dgm:t>
        <a:bodyPr/>
        <a:lstStyle/>
        <a:p>
          <a:r>
            <a:rPr lang="en-US" sz="1600" dirty="0"/>
            <a:t>13,000+ </a:t>
          </a:r>
          <a:r>
            <a:rPr lang="en-US" sz="2100" dirty="0"/>
            <a:t>Certified Minority Suppliers</a:t>
          </a:r>
        </a:p>
      </dgm:t>
    </dgm:pt>
    <dgm:pt modelId="{66065EB0-C613-4FE5-86A4-87D02AF1EDE2}" type="parTrans" cxnId="{AED22142-1C30-4FAD-9EC5-FA874C7340F5}">
      <dgm:prSet/>
      <dgm:spPr/>
      <dgm:t>
        <a:bodyPr/>
        <a:lstStyle/>
        <a:p>
          <a:endParaRPr lang="en-US"/>
        </a:p>
      </dgm:t>
    </dgm:pt>
    <dgm:pt modelId="{CB88D9CF-9EE8-478C-B967-2873675FDA88}" type="sibTrans" cxnId="{AED22142-1C30-4FAD-9EC5-FA874C7340F5}">
      <dgm:prSet/>
      <dgm:spPr/>
      <dgm:t>
        <a:bodyPr/>
        <a:lstStyle/>
        <a:p>
          <a:endParaRPr lang="en-US"/>
        </a:p>
      </dgm:t>
    </dgm:pt>
    <dgm:pt modelId="{78DFD139-8DD8-48BB-B314-3D9672D297D6}">
      <dgm:prSet phldrT="[Text]" custT="1"/>
      <dgm:spPr/>
      <dgm:t>
        <a:bodyPr/>
        <a:lstStyle/>
        <a:p>
          <a:pPr marL="0" indent="0">
            <a:lnSpc>
              <a:spcPct val="150000"/>
            </a:lnSpc>
          </a:pPr>
          <a:r>
            <a:rPr lang="en-US" sz="1100" dirty="0"/>
            <a:t>  </a:t>
          </a:r>
          <a:r>
            <a:rPr lang="en-US" sz="1050" dirty="0"/>
            <a:t>Matchmakers with our Corporate Members</a:t>
          </a:r>
        </a:p>
      </dgm:t>
    </dgm:pt>
    <dgm:pt modelId="{AC7CADFE-D217-40FA-B70E-4D5960C6DD83}" type="parTrans" cxnId="{B45C87B7-75C2-44E4-961E-B1087CB3C8C9}">
      <dgm:prSet/>
      <dgm:spPr/>
      <dgm:t>
        <a:bodyPr/>
        <a:lstStyle/>
        <a:p>
          <a:endParaRPr lang="en-US"/>
        </a:p>
      </dgm:t>
    </dgm:pt>
    <dgm:pt modelId="{CE6C6981-4C83-44BB-A61C-A0490E5D28C6}" type="sibTrans" cxnId="{B45C87B7-75C2-44E4-961E-B1087CB3C8C9}">
      <dgm:prSet/>
      <dgm:spPr/>
      <dgm:t>
        <a:bodyPr/>
        <a:lstStyle/>
        <a:p>
          <a:endParaRPr lang="en-US"/>
        </a:p>
      </dgm:t>
    </dgm:pt>
    <dgm:pt modelId="{46EE29C5-329C-48B0-A6E3-F0A9514A565F}">
      <dgm:prSet phldrT="[Text]"/>
      <dgm:spPr/>
      <dgm:t>
        <a:bodyPr/>
        <a:lstStyle/>
        <a:p>
          <a:r>
            <a:rPr lang="en-US" dirty="0"/>
            <a:t>Partner Organizations</a:t>
          </a:r>
        </a:p>
      </dgm:t>
    </dgm:pt>
    <dgm:pt modelId="{96F43DFF-710D-43C7-A871-301E57D0BE4F}" type="parTrans" cxnId="{2CE2CE00-93C8-4351-A6F2-FD22664967A3}">
      <dgm:prSet/>
      <dgm:spPr/>
      <dgm:t>
        <a:bodyPr/>
        <a:lstStyle/>
        <a:p>
          <a:endParaRPr lang="en-US"/>
        </a:p>
      </dgm:t>
    </dgm:pt>
    <dgm:pt modelId="{AFB7C386-5697-4B99-B428-112CE42D5C8D}" type="sibTrans" cxnId="{2CE2CE00-93C8-4351-A6F2-FD22664967A3}">
      <dgm:prSet/>
      <dgm:spPr/>
      <dgm:t>
        <a:bodyPr/>
        <a:lstStyle/>
        <a:p>
          <a:endParaRPr lang="en-US"/>
        </a:p>
      </dgm:t>
    </dgm:pt>
    <dgm:pt modelId="{72836D39-A0A5-46AC-9E92-7ACE907CF458}">
      <dgm:prSet phldrT="[Text]" custT="1"/>
      <dgm:spPr/>
      <dgm:t>
        <a:bodyPr/>
        <a:lstStyle/>
        <a:p>
          <a:pPr>
            <a:lnSpc>
              <a:spcPct val="150000"/>
            </a:lnSpc>
          </a:pPr>
          <a:r>
            <a:rPr lang="en-US" sz="1100" b="1" dirty="0">
              <a:solidFill>
                <a:schemeClr val="tx1"/>
              </a:solidFill>
            </a:rPr>
            <a:t>  </a:t>
          </a:r>
          <a:r>
            <a:rPr lang="en-US" sz="1100" dirty="0">
              <a:solidFill>
                <a:schemeClr val="tx1"/>
              </a:solidFill>
            </a:rPr>
            <a:t>Dedicated funding arm – BCF</a:t>
          </a:r>
        </a:p>
      </dgm:t>
    </dgm:pt>
    <dgm:pt modelId="{FF99DCBD-8261-4F6A-8FCE-8709C490C83B}" type="parTrans" cxnId="{8C24A392-080A-416F-9AB3-31C865DABC2E}">
      <dgm:prSet/>
      <dgm:spPr/>
      <dgm:t>
        <a:bodyPr/>
        <a:lstStyle/>
        <a:p>
          <a:endParaRPr lang="en-US"/>
        </a:p>
      </dgm:t>
    </dgm:pt>
    <dgm:pt modelId="{DEE1A2A4-AD2D-4A31-A440-A70A152F94E7}" type="sibTrans" cxnId="{8C24A392-080A-416F-9AB3-31C865DABC2E}">
      <dgm:prSet/>
      <dgm:spPr/>
      <dgm:t>
        <a:bodyPr/>
        <a:lstStyle/>
        <a:p>
          <a:endParaRPr lang="en-US"/>
        </a:p>
      </dgm:t>
    </dgm:pt>
    <dgm:pt modelId="{957DD5B0-950A-411F-99D4-56CD93536E1C}">
      <dgm:prSet phldrT="[Text]" custT="1"/>
      <dgm:spPr/>
      <dgm:t>
        <a:bodyPr/>
        <a:lstStyle/>
        <a:p>
          <a:r>
            <a:rPr lang="en-US" sz="1600" dirty="0"/>
            <a:t>23 regional </a:t>
          </a:r>
          <a:r>
            <a:rPr lang="en-US" sz="2100" dirty="0"/>
            <a:t>Affiliate Councils</a:t>
          </a:r>
        </a:p>
      </dgm:t>
    </dgm:pt>
    <dgm:pt modelId="{E232307E-3700-40A2-AE10-1AB07A021203}" type="parTrans" cxnId="{57473A92-ECC0-404B-85C5-F25252679591}">
      <dgm:prSet/>
      <dgm:spPr/>
      <dgm:t>
        <a:bodyPr/>
        <a:lstStyle/>
        <a:p>
          <a:endParaRPr lang="en-US"/>
        </a:p>
      </dgm:t>
    </dgm:pt>
    <dgm:pt modelId="{EDD02C02-35EC-4818-B4BC-46259A19FD6C}" type="sibTrans" cxnId="{57473A92-ECC0-404B-85C5-F25252679591}">
      <dgm:prSet/>
      <dgm:spPr/>
      <dgm:t>
        <a:bodyPr/>
        <a:lstStyle/>
        <a:p>
          <a:endParaRPr lang="en-US"/>
        </a:p>
      </dgm:t>
    </dgm:pt>
    <dgm:pt modelId="{B5021335-F142-4257-B73A-EA940D39D176}">
      <dgm:prSet phldrT="[Text]" custT="1"/>
      <dgm:spPr/>
      <dgm:t>
        <a:bodyPr/>
        <a:lstStyle/>
        <a:p>
          <a:pPr>
            <a:lnSpc>
              <a:spcPct val="150000"/>
            </a:lnSpc>
          </a:pPr>
          <a:r>
            <a:rPr lang="en-US" sz="1100" b="1" dirty="0">
              <a:solidFill>
                <a:schemeClr val="tx1"/>
              </a:solidFill>
            </a:rPr>
            <a:t>  </a:t>
          </a:r>
          <a:r>
            <a:rPr lang="en-US" sz="1100" dirty="0">
              <a:solidFill>
                <a:schemeClr val="tx1"/>
              </a:solidFill>
            </a:rPr>
            <a:t>Service delivery for our National   Corporate Members</a:t>
          </a:r>
        </a:p>
      </dgm:t>
    </dgm:pt>
    <dgm:pt modelId="{98F1F415-1FC8-4506-A258-0FD829D066EA}" type="parTrans" cxnId="{AD5B426D-F582-4B53-BC25-58B6C039EF81}">
      <dgm:prSet/>
      <dgm:spPr/>
      <dgm:t>
        <a:bodyPr/>
        <a:lstStyle/>
        <a:p>
          <a:endParaRPr lang="en-US"/>
        </a:p>
      </dgm:t>
    </dgm:pt>
    <dgm:pt modelId="{90424BAD-95A6-42BB-9B5B-CC526B32965A}" type="sibTrans" cxnId="{AD5B426D-F582-4B53-BC25-58B6C039EF81}">
      <dgm:prSet/>
      <dgm:spPr/>
      <dgm:t>
        <a:bodyPr/>
        <a:lstStyle/>
        <a:p>
          <a:endParaRPr lang="en-US"/>
        </a:p>
      </dgm:t>
    </dgm:pt>
    <dgm:pt modelId="{3C2DB164-8F23-47CD-A410-72420FFF675C}">
      <dgm:prSet phldrT="[Text]" custT="1"/>
      <dgm:spPr/>
      <dgm:t>
        <a:bodyPr/>
        <a:lstStyle/>
        <a:p>
          <a:pPr>
            <a:lnSpc>
              <a:spcPct val="90000"/>
            </a:lnSpc>
          </a:pPr>
          <a:endParaRPr lang="en-US" sz="1100" dirty="0"/>
        </a:p>
      </dgm:t>
    </dgm:pt>
    <dgm:pt modelId="{470D62F6-6198-4F2A-B00E-681A646B59A5}" type="parTrans" cxnId="{4D5EF6D5-A379-4E35-BF09-239FC156E4B2}">
      <dgm:prSet/>
      <dgm:spPr/>
      <dgm:t>
        <a:bodyPr/>
        <a:lstStyle/>
        <a:p>
          <a:endParaRPr lang="en-US"/>
        </a:p>
      </dgm:t>
    </dgm:pt>
    <dgm:pt modelId="{8BB4BD47-95A2-42E0-8666-B5A5ABBFFC86}" type="sibTrans" cxnId="{4D5EF6D5-A379-4E35-BF09-239FC156E4B2}">
      <dgm:prSet/>
      <dgm:spPr/>
      <dgm:t>
        <a:bodyPr/>
        <a:lstStyle/>
        <a:p>
          <a:endParaRPr lang="en-US"/>
        </a:p>
      </dgm:t>
    </dgm:pt>
    <dgm:pt modelId="{A5DD126D-EC4C-4316-A572-386039C720DF}">
      <dgm:prSet custT="1"/>
      <dgm:spPr/>
      <dgm:t>
        <a:bodyPr/>
        <a:lstStyle/>
        <a:p>
          <a:pPr marL="0" indent="0">
            <a:lnSpc>
              <a:spcPct val="150000"/>
            </a:lnSpc>
          </a:pPr>
          <a:r>
            <a:rPr lang="en-US" sz="1050" dirty="0"/>
            <a:t>  Capacity Building Opportunities:</a:t>
          </a:r>
        </a:p>
      </dgm:t>
    </dgm:pt>
    <dgm:pt modelId="{B902B93E-C83F-4059-9991-AFC4B3CB97C1}" type="parTrans" cxnId="{32CC9AFE-4581-42CD-86B7-FAFFD0A3EAD3}">
      <dgm:prSet/>
      <dgm:spPr/>
      <dgm:t>
        <a:bodyPr/>
        <a:lstStyle/>
        <a:p>
          <a:endParaRPr lang="en-US"/>
        </a:p>
      </dgm:t>
    </dgm:pt>
    <dgm:pt modelId="{B20EC6DB-0EDE-4E5B-8211-7F8B56D7A163}" type="sibTrans" cxnId="{32CC9AFE-4581-42CD-86B7-FAFFD0A3EAD3}">
      <dgm:prSet/>
      <dgm:spPr/>
      <dgm:t>
        <a:bodyPr/>
        <a:lstStyle/>
        <a:p>
          <a:endParaRPr lang="en-US"/>
        </a:p>
      </dgm:t>
    </dgm:pt>
    <dgm:pt modelId="{1E0C55EA-B316-487F-8825-6142770B46B6}">
      <dgm:prSet custT="1"/>
      <dgm:spPr/>
      <dgm:t>
        <a:bodyPr/>
        <a:lstStyle/>
        <a:p>
          <a:pPr marL="0" indent="0">
            <a:lnSpc>
              <a:spcPct val="150000"/>
            </a:lnSpc>
          </a:pPr>
          <a:r>
            <a:rPr lang="en-US" sz="1050" dirty="0"/>
            <a:t>  Minority Business Executive Program (MBEP)</a:t>
          </a:r>
        </a:p>
      </dgm:t>
    </dgm:pt>
    <dgm:pt modelId="{8EFB9D6B-5773-4380-B1E4-0F04539F8476}" type="parTrans" cxnId="{737ED1DB-D846-48B9-A9FD-52A68E707066}">
      <dgm:prSet/>
      <dgm:spPr/>
      <dgm:t>
        <a:bodyPr/>
        <a:lstStyle/>
        <a:p>
          <a:endParaRPr lang="en-US"/>
        </a:p>
      </dgm:t>
    </dgm:pt>
    <dgm:pt modelId="{44A11664-B84D-4F6B-B67E-B7E32921F5C4}" type="sibTrans" cxnId="{737ED1DB-D846-48B9-A9FD-52A68E707066}">
      <dgm:prSet/>
      <dgm:spPr/>
      <dgm:t>
        <a:bodyPr/>
        <a:lstStyle/>
        <a:p>
          <a:endParaRPr lang="en-US"/>
        </a:p>
      </dgm:t>
    </dgm:pt>
    <dgm:pt modelId="{9C53DB82-5FBC-4FAC-83DE-11F363B9BA3B}">
      <dgm:prSet custT="1"/>
      <dgm:spPr/>
      <dgm:t>
        <a:bodyPr/>
        <a:lstStyle/>
        <a:p>
          <a:pPr marL="0" indent="0">
            <a:lnSpc>
              <a:spcPct val="150000"/>
            </a:lnSpc>
          </a:pPr>
          <a:r>
            <a:rPr lang="en-US" sz="1050" dirty="0"/>
            <a:t>  Emerging Young Entrepreneur (EYE)</a:t>
          </a:r>
        </a:p>
      </dgm:t>
    </dgm:pt>
    <dgm:pt modelId="{7B414C5C-CD58-4795-89AB-B57AD2C14675}" type="parTrans" cxnId="{ACE4584A-31FF-4D82-A171-61F4EB950CD7}">
      <dgm:prSet/>
      <dgm:spPr/>
      <dgm:t>
        <a:bodyPr/>
        <a:lstStyle/>
        <a:p>
          <a:endParaRPr lang="en-US"/>
        </a:p>
      </dgm:t>
    </dgm:pt>
    <dgm:pt modelId="{965F1764-E0B8-42C3-9B68-0D8999F57DCF}" type="sibTrans" cxnId="{ACE4584A-31FF-4D82-A171-61F4EB950CD7}">
      <dgm:prSet/>
      <dgm:spPr/>
      <dgm:t>
        <a:bodyPr/>
        <a:lstStyle/>
        <a:p>
          <a:endParaRPr lang="en-US"/>
        </a:p>
      </dgm:t>
    </dgm:pt>
    <dgm:pt modelId="{4A0D4DFC-10FB-4C22-98BD-B9B09DE47719}">
      <dgm:prSet custT="1"/>
      <dgm:spPr/>
      <dgm:t>
        <a:bodyPr/>
        <a:lstStyle/>
        <a:p>
          <a:pPr marL="0" indent="0">
            <a:lnSpc>
              <a:spcPct val="150000"/>
            </a:lnSpc>
          </a:pPr>
          <a:r>
            <a:rPr lang="en-US" sz="1050" dirty="0"/>
            <a:t>  Centers of Excellence Certificate Program (COECP)</a:t>
          </a:r>
        </a:p>
      </dgm:t>
    </dgm:pt>
    <dgm:pt modelId="{846440C4-9386-492B-9411-16D1CBEBA5CE}" type="parTrans" cxnId="{ABEB33FA-792E-4295-A681-9AB09A349390}">
      <dgm:prSet/>
      <dgm:spPr/>
      <dgm:t>
        <a:bodyPr/>
        <a:lstStyle/>
        <a:p>
          <a:endParaRPr lang="en-US"/>
        </a:p>
      </dgm:t>
    </dgm:pt>
    <dgm:pt modelId="{168C9A09-B33C-4B82-B677-A361F9580E55}" type="sibTrans" cxnId="{ABEB33FA-792E-4295-A681-9AB09A349390}">
      <dgm:prSet/>
      <dgm:spPr/>
      <dgm:t>
        <a:bodyPr/>
        <a:lstStyle/>
        <a:p>
          <a:endParaRPr lang="en-US"/>
        </a:p>
      </dgm:t>
    </dgm:pt>
    <dgm:pt modelId="{C9BBB2BF-F77B-4D64-8AF3-D20BDEB65B54}">
      <dgm:prSet custT="1"/>
      <dgm:spPr/>
      <dgm:t>
        <a:bodyPr/>
        <a:lstStyle/>
        <a:p>
          <a:pPr marL="0" indent="0">
            <a:lnSpc>
              <a:spcPct val="150000"/>
            </a:lnSpc>
          </a:pPr>
          <a:r>
            <a:rPr lang="en-US" sz="1050" dirty="0"/>
            <a:t>  Inclusion in NMSDC Central national supplier database</a:t>
          </a:r>
        </a:p>
      </dgm:t>
    </dgm:pt>
    <dgm:pt modelId="{A8B263C7-A2BC-4AF1-B422-56F24173A584}" type="parTrans" cxnId="{7D44873A-81CA-44C4-ADD7-9310CF8B6E63}">
      <dgm:prSet/>
      <dgm:spPr/>
      <dgm:t>
        <a:bodyPr/>
        <a:lstStyle/>
        <a:p>
          <a:endParaRPr lang="en-US"/>
        </a:p>
      </dgm:t>
    </dgm:pt>
    <dgm:pt modelId="{43A13DD7-5770-4B90-95B5-FB75B103EB85}" type="sibTrans" cxnId="{7D44873A-81CA-44C4-ADD7-9310CF8B6E63}">
      <dgm:prSet/>
      <dgm:spPr/>
      <dgm:t>
        <a:bodyPr/>
        <a:lstStyle/>
        <a:p>
          <a:endParaRPr lang="en-US"/>
        </a:p>
      </dgm:t>
    </dgm:pt>
    <dgm:pt modelId="{2684A6E4-2350-4A1E-A3BE-01A31743A9A2}">
      <dgm:prSet phldrT="[Text]" custT="1"/>
      <dgm:spPr/>
      <dgm:t>
        <a:bodyPr/>
        <a:lstStyle/>
        <a:p>
          <a:pPr>
            <a:lnSpc>
              <a:spcPct val="150000"/>
            </a:lnSpc>
          </a:pPr>
          <a:r>
            <a:rPr lang="en-US" sz="1050" dirty="0"/>
            <a:t>  Check-Mate</a:t>
          </a:r>
          <a:r>
            <a:rPr lang="en-US" sz="1050" dirty="0">
              <a:latin typeface="Calibri" panose="020F0502020204030204" pitchFamily="34" charset="0"/>
              <a:cs typeface="Calibri" panose="020F0502020204030204" pitchFamily="34" charset="0"/>
            </a:rPr>
            <a:t>®</a:t>
          </a:r>
          <a:endParaRPr lang="en-US" sz="1050" dirty="0"/>
        </a:p>
      </dgm:t>
    </dgm:pt>
    <dgm:pt modelId="{AD9E36F3-90FE-4551-8A49-2B13EEB8BD55}" type="parTrans" cxnId="{51AB26EB-19B9-4A52-978E-748AFAFB7880}">
      <dgm:prSet/>
      <dgm:spPr/>
      <dgm:t>
        <a:bodyPr/>
        <a:lstStyle/>
        <a:p>
          <a:endParaRPr lang="en-US"/>
        </a:p>
      </dgm:t>
    </dgm:pt>
    <dgm:pt modelId="{58B06563-458E-4523-8A06-5FC344DB9F71}" type="sibTrans" cxnId="{51AB26EB-19B9-4A52-978E-748AFAFB7880}">
      <dgm:prSet/>
      <dgm:spPr/>
      <dgm:t>
        <a:bodyPr/>
        <a:lstStyle/>
        <a:p>
          <a:endParaRPr lang="en-US"/>
        </a:p>
      </dgm:t>
    </dgm:pt>
    <dgm:pt modelId="{7F95A0CD-D4F0-4E32-9A35-3D35D05FE232}">
      <dgm:prSet phldrT="[Text]" custT="1"/>
      <dgm:spPr/>
      <dgm:t>
        <a:bodyPr/>
        <a:lstStyle/>
        <a:p>
          <a:pPr>
            <a:lnSpc>
              <a:spcPct val="150000"/>
            </a:lnSpc>
          </a:pPr>
          <a:r>
            <a:rPr lang="en-US" sz="1050" dirty="0"/>
            <a:t>  NMSDC Connections</a:t>
          </a:r>
        </a:p>
      </dgm:t>
    </dgm:pt>
    <dgm:pt modelId="{E124107D-4F0A-42C2-82E6-16D9326493FA}" type="parTrans" cxnId="{6321E546-D9FD-4C8C-97F3-D1C17707F094}">
      <dgm:prSet/>
      <dgm:spPr/>
      <dgm:t>
        <a:bodyPr/>
        <a:lstStyle/>
        <a:p>
          <a:endParaRPr lang="en-US"/>
        </a:p>
      </dgm:t>
    </dgm:pt>
    <dgm:pt modelId="{9ED52B9A-A763-42E9-8694-71699877C742}" type="sibTrans" cxnId="{6321E546-D9FD-4C8C-97F3-D1C17707F094}">
      <dgm:prSet/>
      <dgm:spPr/>
      <dgm:t>
        <a:bodyPr/>
        <a:lstStyle/>
        <a:p>
          <a:endParaRPr lang="en-US"/>
        </a:p>
      </dgm:t>
    </dgm:pt>
    <dgm:pt modelId="{72423138-5908-4476-986C-B24B7032E40B}">
      <dgm:prSet phldrT="[Text]" custT="1"/>
      <dgm:spPr/>
      <dgm:t>
        <a:bodyPr/>
        <a:lstStyle/>
        <a:p>
          <a:pPr>
            <a:lnSpc>
              <a:spcPct val="150000"/>
            </a:lnSpc>
          </a:pPr>
          <a:r>
            <a:rPr lang="en-US" sz="1050" dirty="0"/>
            <a:t>  NMSDC Best Practices</a:t>
          </a:r>
        </a:p>
      </dgm:t>
    </dgm:pt>
    <dgm:pt modelId="{899F6B39-F64C-4B2B-9FB0-A30DDDBCA9F1}" type="parTrans" cxnId="{BAD0F047-B4AB-4572-9757-C236DABB483A}">
      <dgm:prSet/>
      <dgm:spPr/>
      <dgm:t>
        <a:bodyPr/>
        <a:lstStyle/>
        <a:p>
          <a:endParaRPr lang="en-US"/>
        </a:p>
      </dgm:t>
    </dgm:pt>
    <dgm:pt modelId="{12BDEDF9-F38A-4095-8422-F39252D40434}" type="sibTrans" cxnId="{BAD0F047-B4AB-4572-9757-C236DABB483A}">
      <dgm:prSet/>
      <dgm:spPr/>
      <dgm:t>
        <a:bodyPr/>
        <a:lstStyle/>
        <a:p>
          <a:endParaRPr lang="en-US"/>
        </a:p>
      </dgm:t>
    </dgm:pt>
    <dgm:pt modelId="{39937E03-F6CC-423E-8B04-1C7331A7B98B}">
      <dgm:prSet phldrT="[Text]" custT="1"/>
      <dgm:spPr/>
      <dgm:t>
        <a:bodyPr/>
        <a:lstStyle/>
        <a:p>
          <a:pPr>
            <a:lnSpc>
              <a:spcPct val="150000"/>
            </a:lnSpc>
          </a:pPr>
          <a:r>
            <a:rPr lang="en-US" sz="1050" dirty="0"/>
            <a:t>  Annual Program Managers Seminar</a:t>
          </a:r>
        </a:p>
      </dgm:t>
    </dgm:pt>
    <dgm:pt modelId="{D9DE0379-3A9E-4608-831F-B9E4FB9AE762}" type="parTrans" cxnId="{67122E63-4BBF-46A4-AF8A-03BC6DA65304}">
      <dgm:prSet/>
      <dgm:spPr/>
      <dgm:t>
        <a:bodyPr/>
        <a:lstStyle/>
        <a:p>
          <a:endParaRPr lang="en-US"/>
        </a:p>
      </dgm:t>
    </dgm:pt>
    <dgm:pt modelId="{D4AC91B8-19CC-46AD-9903-EFD4D69DAC4C}" type="sibTrans" cxnId="{67122E63-4BBF-46A4-AF8A-03BC6DA65304}">
      <dgm:prSet/>
      <dgm:spPr/>
      <dgm:t>
        <a:bodyPr/>
        <a:lstStyle/>
        <a:p>
          <a:endParaRPr lang="en-US"/>
        </a:p>
      </dgm:t>
    </dgm:pt>
    <dgm:pt modelId="{04B6FB1B-9594-45C2-8FE4-7AFD7FE49B5D}">
      <dgm:prSet phldrT="[Text]" custT="1"/>
      <dgm:spPr/>
      <dgm:t>
        <a:bodyPr/>
        <a:lstStyle/>
        <a:p>
          <a:pPr>
            <a:lnSpc>
              <a:spcPct val="150000"/>
            </a:lnSpc>
          </a:pPr>
          <a:r>
            <a:rPr lang="en-US" sz="1050" dirty="0"/>
            <a:t>  Semi-Annual CPO Forum</a:t>
          </a:r>
        </a:p>
      </dgm:t>
    </dgm:pt>
    <dgm:pt modelId="{6F315C89-049A-4619-9767-B9DC711DEBC4}" type="parTrans" cxnId="{C0E6E58A-08C1-4745-B9E7-F3AFD7F53376}">
      <dgm:prSet/>
      <dgm:spPr/>
      <dgm:t>
        <a:bodyPr/>
        <a:lstStyle/>
        <a:p>
          <a:endParaRPr lang="en-US"/>
        </a:p>
      </dgm:t>
    </dgm:pt>
    <dgm:pt modelId="{8937ED13-485F-431A-A173-33DB2C27B1F7}" type="sibTrans" cxnId="{C0E6E58A-08C1-4745-B9E7-F3AFD7F53376}">
      <dgm:prSet/>
      <dgm:spPr/>
      <dgm:t>
        <a:bodyPr/>
        <a:lstStyle/>
        <a:p>
          <a:endParaRPr lang="en-US"/>
        </a:p>
      </dgm:t>
    </dgm:pt>
    <dgm:pt modelId="{60D8CE48-9A8F-4032-89C2-549058F0A731}">
      <dgm:prSet phldrT="[Text]" custT="1"/>
      <dgm:spPr/>
      <dgm:t>
        <a:bodyPr/>
        <a:lstStyle/>
        <a:p>
          <a:pPr>
            <a:lnSpc>
              <a:spcPct val="90000"/>
            </a:lnSpc>
          </a:pPr>
          <a:endParaRPr lang="en-US" sz="1100" dirty="0"/>
        </a:p>
      </dgm:t>
    </dgm:pt>
    <dgm:pt modelId="{574D039D-FEF7-4778-9E08-058EC34011BE}" type="parTrans" cxnId="{92BAC686-A3EA-41CB-81B5-9EB23B807D88}">
      <dgm:prSet/>
      <dgm:spPr/>
      <dgm:t>
        <a:bodyPr/>
        <a:lstStyle/>
        <a:p>
          <a:endParaRPr lang="en-US"/>
        </a:p>
      </dgm:t>
    </dgm:pt>
    <dgm:pt modelId="{E7897384-302F-4CA2-9BF3-4A8D91824C0E}" type="sibTrans" cxnId="{92BAC686-A3EA-41CB-81B5-9EB23B807D88}">
      <dgm:prSet/>
      <dgm:spPr/>
      <dgm:t>
        <a:bodyPr/>
        <a:lstStyle/>
        <a:p>
          <a:endParaRPr lang="en-US"/>
        </a:p>
      </dgm:t>
    </dgm:pt>
    <dgm:pt modelId="{849144A6-8464-460F-9EAB-49999FC0A1B7}">
      <dgm:prSet phldrT="[Text]" custT="1"/>
      <dgm:spPr/>
      <dgm:t>
        <a:bodyPr/>
        <a:lstStyle/>
        <a:p>
          <a:pPr>
            <a:lnSpc>
              <a:spcPct val="150000"/>
            </a:lnSpc>
          </a:pPr>
          <a:r>
            <a:rPr lang="en-US" sz="1050" dirty="0"/>
            <a:t>  Opportunity Awareness Program</a:t>
          </a:r>
        </a:p>
      </dgm:t>
    </dgm:pt>
    <dgm:pt modelId="{DE46AFF2-8D61-4C9F-995D-BEDCF2126B3D}" type="parTrans" cxnId="{6CE01B69-4A92-4339-B990-50B216F70109}">
      <dgm:prSet/>
      <dgm:spPr/>
      <dgm:t>
        <a:bodyPr/>
        <a:lstStyle/>
        <a:p>
          <a:endParaRPr lang="en-US"/>
        </a:p>
      </dgm:t>
    </dgm:pt>
    <dgm:pt modelId="{F6E3B6CE-05C5-46FC-BC1D-E70DFE5916AA}" type="sibTrans" cxnId="{6CE01B69-4A92-4339-B990-50B216F70109}">
      <dgm:prSet/>
      <dgm:spPr/>
      <dgm:t>
        <a:bodyPr/>
        <a:lstStyle/>
        <a:p>
          <a:endParaRPr lang="en-US"/>
        </a:p>
      </dgm:t>
    </dgm:pt>
    <dgm:pt modelId="{5E85D52E-8BD7-4E73-AA4C-8260E311C34F}">
      <dgm:prSet custT="1"/>
      <dgm:spPr/>
      <dgm:t>
        <a:bodyPr/>
        <a:lstStyle/>
        <a:p>
          <a:pPr marL="0" indent="0">
            <a:lnSpc>
              <a:spcPct val="150000"/>
            </a:lnSpc>
          </a:pPr>
          <a:r>
            <a:rPr lang="en-US" sz="1050" dirty="0"/>
            <a:t>  Corporate Plus Program</a:t>
          </a:r>
        </a:p>
      </dgm:t>
    </dgm:pt>
    <dgm:pt modelId="{8059850C-5C98-4995-A285-1A2266427134}" type="parTrans" cxnId="{8F1BE156-BCE1-4E4F-A5D8-E9B0C6E51B1A}">
      <dgm:prSet/>
      <dgm:spPr/>
      <dgm:t>
        <a:bodyPr/>
        <a:lstStyle/>
        <a:p>
          <a:endParaRPr lang="en-US"/>
        </a:p>
      </dgm:t>
    </dgm:pt>
    <dgm:pt modelId="{EA6EB47B-52EA-4B28-991E-E23D1B65A205}" type="sibTrans" cxnId="{8F1BE156-BCE1-4E4F-A5D8-E9B0C6E51B1A}">
      <dgm:prSet/>
      <dgm:spPr/>
      <dgm:t>
        <a:bodyPr/>
        <a:lstStyle/>
        <a:p>
          <a:endParaRPr lang="en-US"/>
        </a:p>
      </dgm:t>
    </dgm:pt>
    <dgm:pt modelId="{E55E38C2-A116-49D2-A1EF-CDC7640C39FD}">
      <dgm:prSet phldrT="[Text]" custT="1"/>
      <dgm:spPr/>
      <dgm:t>
        <a:bodyPr/>
        <a:lstStyle/>
        <a:p>
          <a:pPr>
            <a:lnSpc>
              <a:spcPct val="150000"/>
            </a:lnSpc>
          </a:pPr>
          <a:r>
            <a:rPr lang="en-US" sz="1100" dirty="0"/>
            <a:t>  Certification of Minority Suppliers</a:t>
          </a:r>
        </a:p>
      </dgm:t>
    </dgm:pt>
    <dgm:pt modelId="{7BB8F6EE-E5AC-4A43-962C-2183D07B547D}" type="parTrans" cxnId="{92FE76A6-84FF-435C-9109-668E42541D4D}">
      <dgm:prSet/>
      <dgm:spPr/>
      <dgm:t>
        <a:bodyPr/>
        <a:lstStyle/>
        <a:p>
          <a:endParaRPr lang="en-US"/>
        </a:p>
      </dgm:t>
    </dgm:pt>
    <dgm:pt modelId="{E6F54D5C-8816-4754-A949-CFD686A5CA0E}" type="sibTrans" cxnId="{92FE76A6-84FF-435C-9109-668E42541D4D}">
      <dgm:prSet/>
      <dgm:spPr/>
      <dgm:t>
        <a:bodyPr/>
        <a:lstStyle/>
        <a:p>
          <a:endParaRPr lang="en-US"/>
        </a:p>
      </dgm:t>
    </dgm:pt>
    <dgm:pt modelId="{C3964E8E-C5EA-4967-9B3B-9C7A3AF279E6}">
      <dgm:prSet phldrT="[Text]" custT="1"/>
      <dgm:spPr/>
      <dgm:t>
        <a:bodyPr/>
        <a:lstStyle/>
        <a:p>
          <a:pPr>
            <a:lnSpc>
              <a:spcPct val="150000"/>
            </a:lnSpc>
          </a:pPr>
          <a:r>
            <a:rPr lang="en-US" sz="1100" dirty="0"/>
            <a:t>  International Partnerships</a:t>
          </a:r>
        </a:p>
      </dgm:t>
    </dgm:pt>
    <dgm:pt modelId="{B561B7C3-D5AE-47E4-8B86-F67BB542B09E}" type="parTrans" cxnId="{C0B4644D-5C14-4AFC-A673-30F6C63045FC}">
      <dgm:prSet/>
      <dgm:spPr/>
      <dgm:t>
        <a:bodyPr/>
        <a:lstStyle/>
        <a:p>
          <a:endParaRPr lang="en-US"/>
        </a:p>
      </dgm:t>
    </dgm:pt>
    <dgm:pt modelId="{4296ABDB-F31E-4B67-B389-7C881074595A}" type="sibTrans" cxnId="{C0B4644D-5C14-4AFC-A673-30F6C63045FC}">
      <dgm:prSet/>
      <dgm:spPr/>
      <dgm:t>
        <a:bodyPr/>
        <a:lstStyle/>
        <a:p>
          <a:endParaRPr lang="en-US"/>
        </a:p>
      </dgm:t>
    </dgm:pt>
    <dgm:pt modelId="{FEE76785-3B74-495F-A500-520850EDF26C}">
      <dgm:prSet custT="1"/>
      <dgm:spPr/>
      <dgm:t>
        <a:bodyPr/>
        <a:lstStyle/>
        <a:p>
          <a:pPr marL="0" indent="0">
            <a:lnSpc>
              <a:spcPct val="150000"/>
            </a:lnSpc>
          </a:pPr>
          <a:r>
            <a:rPr lang="en-US" sz="1050" dirty="0"/>
            <a:t>  Advanced Management Education Program (AMEP)</a:t>
          </a:r>
        </a:p>
      </dgm:t>
    </dgm:pt>
    <dgm:pt modelId="{32DB6DCC-5AD0-4A75-B134-5958391A08C6}" type="parTrans" cxnId="{B2F8C68B-62B3-4553-994A-FCE3A6541BFD}">
      <dgm:prSet/>
      <dgm:spPr/>
      <dgm:t>
        <a:bodyPr/>
        <a:lstStyle/>
        <a:p>
          <a:endParaRPr lang="en-US"/>
        </a:p>
      </dgm:t>
    </dgm:pt>
    <dgm:pt modelId="{F701E586-3C8F-464E-ABA0-1915380F589E}" type="sibTrans" cxnId="{B2F8C68B-62B3-4553-994A-FCE3A6541BFD}">
      <dgm:prSet/>
      <dgm:spPr/>
      <dgm:t>
        <a:bodyPr/>
        <a:lstStyle/>
        <a:p>
          <a:endParaRPr lang="en-US"/>
        </a:p>
      </dgm:t>
    </dgm:pt>
    <dgm:pt modelId="{1EE3B28E-E03E-40A5-8D0C-7CBDC8ADDE29}">
      <dgm:prSet phldrT="[Text]" custT="1"/>
      <dgm:spPr/>
      <dgm:t>
        <a:bodyPr/>
        <a:lstStyle/>
        <a:p>
          <a:pPr>
            <a:lnSpc>
              <a:spcPct val="150000"/>
            </a:lnSpc>
          </a:pPr>
          <a:r>
            <a:rPr lang="en-US" sz="1100" dirty="0"/>
            <a:t>  MOUs with USHCC, USBCC, WBENC, NGLCC, BDR, ISM, DiversityInc</a:t>
          </a:r>
        </a:p>
      </dgm:t>
    </dgm:pt>
    <dgm:pt modelId="{8CA51858-897E-434A-B3E8-48476548575D}" type="parTrans" cxnId="{A04EEC67-02A2-4A40-BB3C-15AB19EC7CD6}">
      <dgm:prSet/>
      <dgm:spPr/>
      <dgm:t>
        <a:bodyPr/>
        <a:lstStyle/>
        <a:p>
          <a:endParaRPr lang="en-US"/>
        </a:p>
      </dgm:t>
    </dgm:pt>
    <dgm:pt modelId="{0EB0DC59-37C0-4CC8-B38A-D30B07F35CF9}" type="sibTrans" cxnId="{A04EEC67-02A2-4A40-BB3C-15AB19EC7CD6}">
      <dgm:prSet/>
      <dgm:spPr/>
      <dgm:t>
        <a:bodyPr/>
        <a:lstStyle/>
        <a:p>
          <a:endParaRPr lang="en-US"/>
        </a:p>
      </dgm:t>
    </dgm:pt>
    <dgm:pt modelId="{324248D5-7F7A-4610-807D-93A5B228824B}">
      <dgm:prSet custT="1"/>
      <dgm:spPr/>
      <dgm:t>
        <a:bodyPr/>
        <a:lstStyle/>
        <a:p>
          <a:pPr>
            <a:lnSpc>
              <a:spcPct val="150000"/>
            </a:lnSpc>
          </a:pPr>
          <a:endParaRPr lang="en-US" sz="1100" dirty="0"/>
        </a:p>
      </dgm:t>
    </dgm:pt>
    <dgm:pt modelId="{3899B574-E07C-46DD-BBDE-5EA4EED79401}" type="parTrans" cxnId="{E2939105-0629-4BEC-94B8-AC7D565A5AB0}">
      <dgm:prSet/>
      <dgm:spPr/>
      <dgm:t>
        <a:bodyPr/>
        <a:lstStyle/>
        <a:p>
          <a:endParaRPr lang="en-US"/>
        </a:p>
      </dgm:t>
    </dgm:pt>
    <dgm:pt modelId="{31948E49-69C9-4367-A436-E0DDC36E4F33}" type="sibTrans" cxnId="{E2939105-0629-4BEC-94B8-AC7D565A5AB0}">
      <dgm:prSet/>
      <dgm:spPr/>
      <dgm:t>
        <a:bodyPr/>
        <a:lstStyle/>
        <a:p>
          <a:endParaRPr lang="en-US"/>
        </a:p>
      </dgm:t>
    </dgm:pt>
    <dgm:pt modelId="{2BB140C6-11A3-460D-9421-1C8B7E1DB340}" type="pres">
      <dgm:prSet presAssocID="{77B0D5B3-646D-4304-BE51-4FAEFDD547D7}" presName="cycleMatrixDiagram" presStyleCnt="0">
        <dgm:presLayoutVars>
          <dgm:chMax val="1"/>
          <dgm:dir/>
          <dgm:animLvl val="lvl"/>
          <dgm:resizeHandles val="exact"/>
        </dgm:presLayoutVars>
      </dgm:prSet>
      <dgm:spPr/>
    </dgm:pt>
    <dgm:pt modelId="{C67D5F0D-52CF-42B9-AB90-ADEAC5FDB175}" type="pres">
      <dgm:prSet presAssocID="{77B0D5B3-646D-4304-BE51-4FAEFDD547D7}" presName="children" presStyleCnt="0"/>
      <dgm:spPr/>
    </dgm:pt>
    <dgm:pt modelId="{09FF71D4-67DB-4892-B678-06F7BBB54A65}" type="pres">
      <dgm:prSet presAssocID="{77B0D5B3-646D-4304-BE51-4FAEFDD547D7}" presName="child1group" presStyleCnt="0"/>
      <dgm:spPr/>
    </dgm:pt>
    <dgm:pt modelId="{0DB879FF-FE49-4DDB-BFC4-BCD6DB83CDA6}" type="pres">
      <dgm:prSet presAssocID="{77B0D5B3-646D-4304-BE51-4FAEFDD547D7}" presName="child1" presStyleLbl="bgAcc1" presStyleIdx="0" presStyleCnt="4" custScaleX="130226" custScaleY="120209" custLinFactNeighborX="-48899" custLinFactNeighborY="41681"/>
      <dgm:spPr/>
    </dgm:pt>
    <dgm:pt modelId="{261FE898-4739-40FB-99A1-1ECD02549171}" type="pres">
      <dgm:prSet presAssocID="{77B0D5B3-646D-4304-BE51-4FAEFDD547D7}" presName="child1Text" presStyleLbl="bgAcc1" presStyleIdx="0" presStyleCnt="4">
        <dgm:presLayoutVars>
          <dgm:bulletEnabled val="1"/>
        </dgm:presLayoutVars>
      </dgm:prSet>
      <dgm:spPr/>
    </dgm:pt>
    <dgm:pt modelId="{0D817E0B-716F-4D99-979A-42F57B570CED}" type="pres">
      <dgm:prSet presAssocID="{77B0D5B3-646D-4304-BE51-4FAEFDD547D7}" presName="child2group" presStyleCnt="0"/>
      <dgm:spPr/>
    </dgm:pt>
    <dgm:pt modelId="{29AC44C2-A58F-4D81-989B-B79629FA9AAD}" type="pres">
      <dgm:prSet presAssocID="{77B0D5B3-646D-4304-BE51-4FAEFDD547D7}" presName="child2" presStyleLbl="bgAcc1" presStyleIdx="1" presStyleCnt="4" custScaleX="165551" custScaleY="132007" custLinFactNeighborX="55311" custLinFactNeighborY="34968"/>
      <dgm:spPr/>
    </dgm:pt>
    <dgm:pt modelId="{2B132DD3-2261-450F-8543-B110B0F3D462}" type="pres">
      <dgm:prSet presAssocID="{77B0D5B3-646D-4304-BE51-4FAEFDD547D7}" presName="child2Text" presStyleLbl="bgAcc1" presStyleIdx="1" presStyleCnt="4">
        <dgm:presLayoutVars>
          <dgm:bulletEnabled val="1"/>
        </dgm:presLayoutVars>
      </dgm:prSet>
      <dgm:spPr/>
    </dgm:pt>
    <dgm:pt modelId="{E6DE244B-73D4-4807-9AA0-F7BF49B35FDF}" type="pres">
      <dgm:prSet presAssocID="{77B0D5B3-646D-4304-BE51-4FAEFDD547D7}" presName="child3group" presStyleCnt="0"/>
      <dgm:spPr/>
    </dgm:pt>
    <dgm:pt modelId="{FEDAE31C-1923-4DDB-AF8E-B924DB2B70D8}" type="pres">
      <dgm:prSet presAssocID="{77B0D5B3-646D-4304-BE51-4FAEFDD547D7}" presName="child3" presStyleLbl="bgAcc1" presStyleIdx="2" presStyleCnt="4" custScaleX="155923" custLinFactNeighborX="56265" custLinFactNeighborY="-43627"/>
      <dgm:spPr/>
    </dgm:pt>
    <dgm:pt modelId="{6D0AA825-50F5-45D2-A04E-776D24A6594E}" type="pres">
      <dgm:prSet presAssocID="{77B0D5B3-646D-4304-BE51-4FAEFDD547D7}" presName="child3Text" presStyleLbl="bgAcc1" presStyleIdx="2" presStyleCnt="4">
        <dgm:presLayoutVars>
          <dgm:bulletEnabled val="1"/>
        </dgm:presLayoutVars>
      </dgm:prSet>
      <dgm:spPr/>
    </dgm:pt>
    <dgm:pt modelId="{999E1E1E-0BA9-4353-BE57-377AC8EB6E19}" type="pres">
      <dgm:prSet presAssocID="{77B0D5B3-646D-4304-BE51-4FAEFDD547D7}" presName="child4group" presStyleCnt="0"/>
      <dgm:spPr/>
    </dgm:pt>
    <dgm:pt modelId="{4EA37C11-1E9F-4FBF-BF24-C52A3CE1E997}" type="pres">
      <dgm:prSet presAssocID="{77B0D5B3-646D-4304-BE51-4FAEFDD547D7}" presName="child4" presStyleLbl="bgAcc1" presStyleIdx="3" presStyleCnt="4" custScaleX="129608" custLinFactNeighborX="-49194" custLinFactNeighborY="-46536"/>
      <dgm:spPr/>
    </dgm:pt>
    <dgm:pt modelId="{5266D957-B1F9-4963-AE70-157287B5350F}" type="pres">
      <dgm:prSet presAssocID="{77B0D5B3-646D-4304-BE51-4FAEFDD547D7}" presName="child4Text" presStyleLbl="bgAcc1" presStyleIdx="3" presStyleCnt="4">
        <dgm:presLayoutVars>
          <dgm:bulletEnabled val="1"/>
        </dgm:presLayoutVars>
      </dgm:prSet>
      <dgm:spPr/>
    </dgm:pt>
    <dgm:pt modelId="{1324BFCE-7C3B-442B-8350-0980E984FA07}" type="pres">
      <dgm:prSet presAssocID="{77B0D5B3-646D-4304-BE51-4FAEFDD547D7}" presName="childPlaceholder" presStyleCnt="0"/>
      <dgm:spPr/>
    </dgm:pt>
    <dgm:pt modelId="{9E200507-40C3-4975-995E-2627C0367DAF}" type="pres">
      <dgm:prSet presAssocID="{77B0D5B3-646D-4304-BE51-4FAEFDD547D7}" presName="circle" presStyleCnt="0"/>
      <dgm:spPr/>
    </dgm:pt>
    <dgm:pt modelId="{B32D321F-DDE4-436F-A347-6AC7EAF309D8}" type="pres">
      <dgm:prSet presAssocID="{77B0D5B3-646D-4304-BE51-4FAEFDD547D7}" presName="quadrant1" presStyleLbl="node1" presStyleIdx="0" presStyleCnt="4">
        <dgm:presLayoutVars>
          <dgm:chMax val="1"/>
          <dgm:bulletEnabled val="1"/>
        </dgm:presLayoutVars>
      </dgm:prSet>
      <dgm:spPr/>
    </dgm:pt>
    <dgm:pt modelId="{57DA3F30-48D9-450B-AC3C-B393B5452270}" type="pres">
      <dgm:prSet presAssocID="{77B0D5B3-646D-4304-BE51-4FAEFDD547D7}" presName="quadrant2" presStyleLbl="node1" presStyleIdx="1" presStyleCnt="4">
        <dgm:presLayoutVars>
          <dgm:chMax val="1"/>
          <dgm:bulletEnabled val="1"/>
        </dgm:presLayoutVars>
      </dgm:prSet>
      <dgm:spPr/>
    </dgm:pt>
    <dgm:pt modelId="{B3C96E15-0593-48DE-8C4A-1EDD8348C296}" type="pres">
      <dgm:prSet presAssocID="{77B0D5B3-646D-4304-BE51-4FAEFDD547D7}" presName="quadrant3" presStyleLbl="node1" presStyleIdx="2" presStyleCnt="4">
        <dgm:presLayoutVars>
          <dgm:chMax val="1"/>
          <dgm:bulletEnabled val="1"/>
        </dgm:presLayoutVars>
      </dgm:prSet>
      <dgm:spPr/>
    </dgm:pt>
    <dgm:pt modelId="{6454A054-5971-40D6-A65C-A4ED36057703}" type="pres">
      <dgm:prSet presAssocID="{77B0D5B3-646D-4304-BE51-4FAEFDD547D7}" presName="quadrant4" presStyleLbl="node1" presStyleIdx="3" presStyleCnt="4">
        <dgm:presLayoutVars>
          <dgm:chMax val="1"/>
          <dgm:bulletEnabled val="1"/>
        </dgm:presLayoutVars>
      </dgm:prSet>
      <dgm:spPr/>
    </dgm:pt>
    <dgm:pt modelId="{17E9DF14-BBB6-4B03-9786-EF644EF9C5A9}" type="pres">
      <dgm:prSet presAssocID="{77B0D5B3-646D-4304-BE51-4FAEFDD547D7}" presName="quadrantPlaceholder" presStyleCnt="0"/>
      <dgm:spPr/>
    </dgm:pt>
    <dgm:pt modelId="{2A9652D1-BE95-47A9-8A3A-8B6AE80751AE}" type="pres">
      <dgm:prSet presAssocID="{77B0D5B3-646D-4304-BE51-4FAEFDD547D7}" presName="center1" presStyleLbl="fgShp" presStyleIdx="0" presStyleCnt="2"/>
      <dgm:spPr/>
    </dgm:pt>
    <dgm:pt modelId="{BEF87EDB-5502-43A2-8597-20E75FBD06CD}" type="pres">
      <dgm:prSet presAssocID="{77B0D5B3-646D-4304-BE51-4FAEFDD547D7}" presName="center2" presStyleLbl="fgShp" presStyleIdx="1" presStyleCnt="2"/>
      <dgm:spPr/>
    </dgm:pt>
  </dgm:ptLst>
  <dgm:cxnLst>
    <dgm:cxn modelId="{2CE2CE00-93C8-4351-A6F2-FD22664967A3}" srcId="{77B0D5B3-646D-4304-BE51-4FAEFDD547D7}" destId="{46EE29C5-329C-48B0-A6E3-F0A9514A565F}" srcOrd="2" destOrd="0" parTransId="{96F43DFF-710D-43C7-A871-301E57D0BE4F}" sibTransId="{AFB7C386-5697-4B99-B428-112CE42D5C8D}"/>
    <dgm:cxn modelId="{13F1BF04-1DBD-42E6-B5B3-5B4D3D9E1F44}" type="presOf" srcId="{A5DD126D-EC4C-4316-A572-386039C720DF}" destId="{2B132DD3-2261-450F-8543-B110B0F3D462}" srcOrd="1" destOrd="1" presId="urn:microsoft.com/office/officeart/2005/8/layout/cycle4"/>
    <dgm:cxn modelId="{E2939105-0629-4BEC-94B8-AC7D565A5AB0}" srcId="{46EE29C5-329C-48B0-A6E3-F0A9514A565F}" destId="{324248D5-7F7A-4610-807D-93A5B228824B}" srcOrd="3" destOrd="0" parTransId="{3899B574-E07C-46DD-BBDE-5EA4EED79401}" sibTransId="{31948E49-69C9-4367-A436-E0DDC36E4F33}"/>
    <dgm:cxn modelId="{D1CEBC0D-3EDA-4C7F-BF4F-54FB7E96B3B2}" type="presOf" srcId="{C9BBB2BF-F77B-4D64-8AF3-D20BDEB65B54}" destId="{29AC44C2-A58F-4D81-989B-B79629FA9AAD}" srcOrd="0" destOrd="6" presId="urn:microsoft.com/office/officeart/2005/8/layout/cycle4"/>
    <dgm:cxn modelId="{C1EFD20D-4511-4E10-9AF6-3EDAD53C208E}" type="presOf" srcId="{1EE3B28E-E03E-40A5-8D0C-7CBDC8ADDE29}" destId="{6D0AA825-50F5-45D2-A04E-776D24A6594E}" srcOrd="1" destOrd="2" presId="urn:microsoft.com/office/officeart/2005/8/layout/cycle4"/>
    <dgm:cxn modelId="{0F9C161A-61CD-4B24-9E9F-EF8EC3545CA8}" type="presOf" srcId="{957DD5B0-950A-411F-99D4-56CD93536E1C}" destId="{6454A054-5971-40D6-A65C-A4ED36057703}" srcOrd="0" destOrd="0" presId="urn:microsoft.com/office/officeart/2005/8/layout/cycle4"/>
    <dgm:cxn modelId="{965D671B-DE5E-4A5A-9C74-D8E8DB3F666A}" type="presOf" srcId="{04B6FB1B-9594-45C2-8FE4-7AFD7FE49B5D}" destId="{261FE898-4739-40FB-99A1-1ECD02549171}" srcOrd="1" destOrd="5" presId="urn:microsoft.com/office/officeart/2005/8/layout/cycle4"/>
    <dgm:cxn modelId="{383E891B-3FCA-4923-93D7-287E2411D2E1}" type="presOf" srcId="{849144A6-8464-460F-9EAB-49999FC0A1B7}" destId="{0DB879FF-FE49-4DDB-BFC4-BCD6DB83CDA6}" srcOrd="0" destOrd="6" presId="urn:microsoft.com/office/officeart/2005/8/layout/cycle4"/>
    <dgm:cxn modelId="{C7C2371E-DD0A-44A3-B84B-DB07360120AE}" type="presOf" srcId="{324248D5-7F7A-4610-807D-93A5B228824B}" destId="{FEDAE31C-1923-4DDB-AF8E-B924DB2B70D8}" srcOrd="0" destOrd="3" presId="urn:microsoft.com/office/officeart/2005/8/layout/cycle4"/>
    <dgm:cxn modelId="{F6DC4824-1702-4C60-BFDA-E35815919964}" type="presOf" srcId="{B5021335-F142-4257-B73A-EA940D39D176}" destId="{5266D957-B1F9-4963-AE70-157287B5350F}" srcOrd="1" destOrd="0" presId="urn:microsoft.com/office/officeart/2005/8/layout/cycle4"/>
    <dgm:cxn modelId="{076ED033-7269-46CE-89BC-5CF4CC255495}" type="presOf" srcId="{71D01F70-D65C-4FB3-81B9-0F5A9B00CA98}" destId="{261FE898-4739-40FB-99A1-1ECD02549171}" srcOrd="1" destOrd="0" presId="urn:microsoft.com/office/officeart/2005/8/layout/cycle4"/>
    <dgm:cxn modelId="{7D44873A-81CA-44C4-ADD7-9310CF8B6E63}" srcId="{BC2D28FC-9D0C-44B7-B9E0-09E778EB0FC6}" destId="{C9BBB2BF-F77B-4D64-8AF3-D20BDEB65B54}" srcOrd="3" destOrd="0" parTransId="{A8B263C7-A2BC-4AF1-B422-56F24173A584}" sibTransId="{43A13DD7-5770-4B90-95B5-FB75B103EB85}"/>
    <dgm:cxn modelId="{CBA7833E-C74A-4732-B014-5C64E42B9926}" type="presOf" srcId="{1E0C55EA-B316-487F-8825-6142770B46B6}" destId="{2B132DD3-2261-450F-8543-B110B0F3D462}" srcOrd="1" destOrd="3" presId="urn:microsoft.com/office/officeart/2005/8/layout/cycle4"/>
    <dgm:cxn modelId="{FA42DB3F-800C-471B-917B-119BADFC9328}" type="presOf" srcId="{46EE29C5-329C-48B0-A6E3-F0A9514A565F}" destId="{B3C96E15-0593-48DE-8C4A-1EDD8348C296}" srcOrd="0" destOrd="0" presId="urn:microsoft.com/office/officeart/2005/8/layout/cycle4"/>
    <dgm:cxn modelId="{AED22142-1C30-4FAD-9EC5-FA874C7340F5}" srcId="{77B0D5B3-646D-4304-BE51-4FAEFDD547D7}" destId="{BC2D28FC-9D0C-44B7-B9E0-09E778EB0FC6}" srcOrd="1" destOrd="0" parTransId="{66065EB0-C613-4FE5-86A4-87D02AF1EDE2}" sibTransId="{CB88D9CF-9EE8-478C-B967-2873675FDA88}"/>
    <dgm:cxn modelId="{67122E63-4BBF-46A4-AF8A-03BC6DA65304}" srcId="{B31E8951-E2DD-4763-9DB8-F41505DCD08F}" destId="{39937E03-F6CC-423E-8B04-1C7331A7B98B}" srcOrd="4" destOrd="0" parTransId="{D9DE0379-3A9E-4608-831F-B9E4FB9AE762}" sibTransId="{D4AC91B8-19CC-46AD-9903-EFD4D69DAC4C}"/>
    <dgm:cxn modelId="{08A5A764-3A94-4C41-BBDA-00F1CE15204A}" type="presOf" srcId="{4A0D4DFC-10FB-4C22-98BD-B9B09DE47719}" destId="{2B132DD3-2261-450F-8543-B110B0F3D462}" srcOrd="1" destOrd="5" presId="urn:microsoft.com/office/officeart/2005/8/layout/cycle4"/>
    <dgm:cxn modelId="{6321E546-D9FD-4C8C-97F3-D1C17707F094}" srcId="{B31E8951-E2DD-4763-9DB8-F41505DCD08F}" destId="{7F95A0CD-D4F0-4E32-9A35-3D35D05FE232}" srcOrd="2" destOrd="0" parTransId="{E124107D-4F0A-42C2-82E6-16D9326493FA}" sibTransId="{9ED52B9A-A763-42E9-8694-71699877C742}"/>
    <dgm:cxn modelId="{D5EF4147-02E3-425C-8D2C-0D4200EB2F53}" type="presOf" srcId="{77B0D5B3-646D-4304-BE51-4FAEFDD547D7}" destId="{2BB140C6-11A3-460D-9421-1C8B7E1DB340}" srcOrd="0" destOrd="0" presId="urn:microsoft.com/office/officeart/2005/8/layout/cycle4"/>
    <dgm:cxn modelId="{A04EEC67-02A2-4A40-BB3C-15AB19EC7CD6}" srcId="{46EE29C5-329C-48B0-A6E3-F0A9514A565F}" destId="{1EE3B28E-E03E-40A5-8D0C-7CBDC8ADDE29}" srcOrd="2" destOrd="0" parTransId="{8CA51858-897E-434A-B3E8-48476548575D}" sibTransId="{0EB0DC59-37C0-4CC8-B38A-D30B07F35CF9}"/>
    <dgm:cxn modelId="{BAD0F047-B4AB-4572-9757-C236DABB483A}" srcId="{B31E8951-E2DD-4763-9DB8-F41505DCD08F}" destId="{72423138-5908-4476-986C-B24B7032E40B}" srcOrd="3" destOrd="0" parTransId="{899F6B39-F64C-4B2B-9FB0-A30DDDBCA9F1}" sibTransId="{12BDEDF9-F38A-4095-8422-F39252D40434}"/>
    <dgm:cxn modelId="{E5026D48-320D-462D-B28F-EC1882F2F946}" type="presOf" srcId="{A5DD126D-EC4C-4316-A572-386039C720DF}" destId="{29AC44C2-A58F-4D81-989B-B79629FA9AAD}" srcOrd="0" destOrd="1" presId="urn:microsoft.com/office/officeart/2005/8/layout/cycle4"/>
    <dgm:cxn modelId="{A29BB348-B89B-427C-9BC2-0D67697DF6FF}" type="presOf" srcId="{E55E38C2-A116-49D2-A1EF-CDC7640C39FD}" destId="{5266D957-B1F9-4963-AE70-157287B5350F}" srcOrd="1" destOrd="1" presId="urn:microsoft.com/office/officeart/2005/8/layout/cycle4"/>
    <dgm:cxn modelId="{6CE01B69-4A92-4339-B990-50B216F70109}" srcId="{B31E8951-E2DD-4763-9DB8-F41505DCD08F}" destId="{849144A6-8464-460F-9EAB-49999FC0A1B7}" srcOrd="6" destOrd="0" parTransId="{DE46AFF2-8D61-4C9F-995D-BEDCF2126B3D}" sibTransId="{F6E3B6CE-05C5-46FC-BC1D-E70DFE5916AA}"/>
    <dgm:cxn modelId="{9EDC374A-07C6-4DBD-8E34-C4D14E376722}" type="presOf" srcId="{9C53DB82-5FBC-4FAC-83DE-11F363B9BA3B}" destId="{29AC44C2-A58F-4D81-989B-B79629FA9AAD}" srcOrd="0" destOrd="4" presId="urn:microsoft.com/office/officeart/2005/8/layout/cycle4"/>
    <dgm:cxn modelId="{2108554A-61F9-4639-8CA4-C69E7EFF4BB2}" type="presOf" srcId="{78DFD139-8DD8-48BB-B314-3D9672D297D6}" destId="{2B132DD3-2261-450F-8543-B110B0F3D462}" srcOrd="1" destOrd="0" presId="urn:microsoft.com/office/officeart/2005/8/layout/cycle4"/>
    <dgm:cxn modelId="{ACE4584A-31FF-4D82-A171-61F4EB950CD7}" srcId="{FEE76785-3B74-495F-A500-520850EDF26C}" destId="{9C53DB82-5FBC-4FAC-83DE-11F363B9BA3B}" srcOrd="1" destOrd="0" parTransId="{7B414C5C-CD58-4795-89AB-B57AD2C14675}" sibTransId="{965F1764-E0B8-42C3-9B68-0D8999F57DCF}"/>
    <dgm:cxn modelId="{AD5B426D-F582-4B53-BC25-58B6C039EF81}" srcId="{957DD5B0-950A-411F-99D4-56CD93536E1C}" destId="{B5021335-F142-4257-B73A-EA940D39D176}" srcOrd="0" destOrd="0" parTransId="{98F1F415-1FC8-4506-A258-0FD829D066EA}" sibTransId="{90424BAD-95A6-42BB-9B5B-CC526B32965A}"/>
    <dgm:cxn modelId="{C0B4644D-5C14-4AFC-A673-30F6C63045FC}" srcId="{46EE29C5-329C-48B0-A6E3-F0A9514A565F}" destId="{C3964E8E-C5EA-4967-9B3B-9C7A3AF279E6}" srcOrd="1" destOrd="0" parTransId="{B561B7C3-D5AE-47E4-8B86-F67BB542B09E}" sibTransId="{4296ABDB-F31E-4B67-B389-7C881074595A}"/>
    <dgm:cxn modelId="{97A0246E-CC08-4DFE-8989-5EA2E5E65BF2}" type="presOf" srcId="{E55E38C2-A116-49D2-A1EF-CDC7640C39FD}" destId="{4EA37C11-1E9F-4FBF-BF24-C52A3CE1E997}" srcOrd="0" destOrd="1" presId="urn:microsoft.com/office/officeart/2005/8/layout/cycle4"/>
    <dgm:cxn modelId="{B4D6B071-43AA-496A-AF2F-54E82E6F6054}" type="presOf" srcId="{C9BBB2BF-F77B-4D64-8AF3-D20BDEB65B54}" destId="{2B132DD3-2261-450F-8543-B110B0F3D462}" srcOrd="1" destOrd="6" presId="urn:microsoft.com/office/officeart/2005/8/layout/cycle4"/>
    <dgm:cxn modelId="{1C4DC352-BBAC-4CD1-BDC0-0FCA8D4DA06F}" type="presOf" srcId="{FEE76785-3B74-495F-A500-520850EDF26C}" destId="{2B132DD3-2261-450F-8543-B110B0F3D462}" srcOrd="1" destOrd="2" presId="urn:microsoft.com/office/officeart/2005/8/layout/cycle4"/>
    <dgm:cxn modelId="{D35B8873-4A42-44EF-B801-68736D303842}" type="presOf" srcId="{2684A6E4-2350-4A1E-A3BE-01A31743A9A2}" destId="{261FE898-4739-40FB-99A1-1ECD02549171}" srcOrd="1" destOrd="1" presId="urn:microsoft.com/office/officeart/2005/8/layout/cycle4"/>
    <dgm:cxn modelId="{6D067E54-4471-4EC8-9FC2-848D6C35F999}" type="presOf" srcId="{BC2D28FC-9D0C-44B7-B9E0-09E778EB0FC6}" destId="{57DA3F30-48D9-450B-AC3C-B393B5452270}" srcOrd="0" destOrd="0" presId="urn:microsoft.com/office/officeart/2005/8/layout/cycle4"/>
    <dgm:cxn modelId="{0D7ECA55-D2C1-465D-AF84-6CEDF2913527}" type="presOf" srcId="{C3964E8E-C5EA-4967-9B3B-9C7A3AF279E6}" destId="{FEDAE31C-1923-4DDB-AF8E-B924DB2B70D8}" srcOrd="0" destOrd="1" presId="urn:microsoft.com/office/officeart/2005/8/layout/cycle4"/>
    <dgm:cxn modelId="{2BEB0D76-EE6A-4915-97D6-5248A6BC8111}" type="presOf" srcId="{39937E03-F6CC-423E-8B04-1C7331A7B98B}" destId="{0DB879FF-FE49-4DDB-BFC4-BCD6DB83CDA6}" srcOrd="0" destOrd="4" presId="urn:microsoft.com/office/officeart/2005/8/layout/cycle4"/>
    <dgm:cxn modelId="{8F1BE156-BCE1-4E4F-A5D8-E9B0C6E51B1A}" srcId="{BC2D28FC-9D0C-44B7-B9E0-09E778EB0FC6}" destId="{5E85D52E-8BD7-4E73-AA4C-8260E311C34F}" srcOrd="4" destOrd="0" parTransId="{8059850C-5C98-4995-A285-1A2266427134}" sibTransId="{EA6EB47B-52EA-4B28-991E-E23D1B65A205}"/>
    <dgm:cxn modelId="{D9BE9577-1EBD-4CA3-A37B-FBC6956E0401}" type="presOf" srcId="{60D8CE48-9A8F-4032-89C2-549058F0A731}" destId="{0DB879FF-FE49-4DDB-BFC4-BCD6DB83CDA6}" srcOrd="0" destOrd="7" presId="urn:microsoft.com/office/officeart/2005/8/layout/cycle4"/>
    <dgm:cxn modelId="{27E98584-B3FB-484F-84C9-15B9B0D8C85A}" type="presOf" srcId="{849144A6-8464-460F-9EAB-49999FC0A1B7}" destId="{261FE898-4739-40FB-99A1-1ECD02549171}" srcOrd="1" destOrd="6" presId="urn:microsoft.com/office/officeart/2005/8/layout/cycle4"/>
    <dgm:cxn modelId="{92BAC686-A3EA-41CB-81B5-9EB23B807D88}" srcId="{B31E8951-E2DD-4763-9DB8-F41505DCD08F}" destId="{60D8CE48-9A8F-4032-89C2-549058F0A731}" srcOrd="7" destOrd="0" parTransId="{574D039D-FEF7-4778-9E08-058EC34011BE}" sibTransId="{E7897384-302F-4CA2-9BF3-4A8D91824C0E}"/>
    <dgm:cxn modelId="{9F9EA888-D591-444B-B1E0-9D4ACBF35161}" type="presOf" srcId="{324248D5-7F7A-4610-807D-93A5B228824B}" destId="{6D0AA825-50F5-45D2-A04E-776D24A6594E}" srcOrd="1" destOrd="3" presId="urn:microsoft.com/office/officeart/2005/8/layout/cycle4"/>
    <dgm:cxn modelId="{C0E6E58A-08C1-4745-B9E7-F3AFD7F53376}" srcId="{B31E8951-E2DD-4763-9DB8-F41505DCD08F}" destId="{04B6FB1B-9594-45C2-8FE4-7AFD7FE49B5D}" srcOrd="5" destOrd="0" parTransId="{6F315C89-049A-4619-9767-B9DC711DEBC4}" sibTransId="{8937ED13-485F-431A-A173-33DB2C27B1F7}"/>
    <dgm:cxn modelId="{B2F8C68B-62B3-4553-994A-FCE3A6541BFD}" srcId="{BC2D28FC-9D0C-44B7-B9E0-09E778EB0FC6}" destId="{FEE76785-3B74-495F-A500-520850EDF26C}" srcOrd="2" destOrd="0" parTransId="{32DB6DCC-5AD0-4A75-B134-5958391A08C6}" sibTransId="{F701E586-3C8F-464E-ABA0-1915380F589E}"/>
    <dgm:cxn modelId="{2948E78E-3235-46F7-AAA6-B53592FF6E83}" type="presOf" srcId="{5E85D52E-8BD7-4E73-AA4C-8260E311C34F}" destId="{29AC44C2-A58F-4D81-989B-B79629FA9AAD}" srcOrd="0" destOrd="7" presId="urn:microsoft.com/office/officeart/2005/8/layout/cycle4"/>
    <dgm:cxn modelId="{57473A92-ECC0-404B-85C5-F25252679591}" srcId="{77B0D5B3-646D-4304-BE51-4FAEFDD547D7}" destId="{957DD5B0-950A-411F-99D4-56CD93536E1C}" srcOrd="3" destOrd="0" parTransId="{E232307E-3700-40A2-AE10-1AB07A021203}" sibTransId="{EDD02C02-35EC-4818-B4BC-46259A19FD6C}"/>
    <dgm:cxn modelId="{47289A92-29CC-46DB-8DB4-B0D9CC1EE9D4}" type="presOf" srcId="{7F95A0CD-D4F0-4E32-9A35-3D35D05FE232}" destId="{261FE898-4739-40FB-99A1-1ECD02549171}" srcOrd="1" destOrd="2" presId="urn:microsoft.com/office/officeart/2005/8/layout/cycle4"/>
    <dgm:cxn modelId="{8C24A392-080A-416F-9AB3-31C865DABC2E}" srcId="{46EE29C5-329C-48B0-A6E3-F0A9514A565F}" destId="{72836D39-A0A5-46AC-9E92-7ACE907CF458}" srcOrd="0" destOrd="0" parTransId="{FF99DCBD-8261-4F6A-8FCE-8709C490C83B}" sibTransId="{DEE1A2A4-AD2D-4A31-A440-A70A152F94E7}"/>
    <dgm:cxn modelId="{B4DBF49E-22AD-460A-8B6A-60763B85B115}" type="presOf" srcId="{1EE3B28E-E03E-40A5-8D0C-7CBDC8ADDE29}" destId="{FEDAE31C-1923-4DDB-AF8E-B924DB2B70D8}" srcOrd="0" destOrd="2" presId="urn:microsoft.com/office/officeart/2005/8/layout/cycle4"/>
    <dgm:cxn modelId="{49F85AA4-EED0-4E0D-8354-413C48C13193}" type="presOf" srcId="{1E0C55EA-B316-487F-8825-6142770B46B6}" destId="{29AC44C2-A58F-4D81-989B-B79629FA9AAD}" srcOrd="0" destOrd="3" presId="urn:microsoft.com/office/officeart/2005/8/layout/cycle4"/>
    <dgm:cxn modelId="{92FE76A6-84FF-435C-9109-668E42541D4D}" srcId="{957DD5B0-950A-411F-99D4-56CD93536E1C}" destId="{E55E38C2-A116-49D2-A1EF-CDC7640C39FD}" srcOrd="1" destOrd="0" parTransId="{7BB8F6EE-E5AC-4A43-962C-2183D07B547D}" sibTransId="{E6F54D5C-8816-4754-A949-CFD686A5CA0E}"/>
    <dgm:cxn modelId="{14C5D2A7-0869-41EA-A2DE-1CCE2A13D82A}" type="presOf" srcId="{FEE76785-3B74-495F-A500-520850EDF26C}" destId="{29AC44C2-A58F-4D81-989B-B79629FA9AAD}" srcOrd="0" destOrd="2" presId="urn:microsoft.com/office/officeart/2005/8/layout/cycle4"/>
    <dgm:cxn modelId="{B70F73AD-3FAE-40D7-91D6-5DCFA046A4E7}" type="presOf" srcId="{39937E03-F6CC-423E-8B04-1C7331A7B98B}" destId="{261FE898-4739-40FB-99A1-1ECD02549171}" srcOrd="1" destOrd="4" presId="urn:microsoft.com/office/officeart/2005/8/layout/cycle4"/>
    <dgm:cxn modelId="{B99F32AF-3BF2-49D8-BFF5-DC54421A814B}" srcId="{77B0D5B3-646D-4304-BE51-4FAEFDD547D7}" destId="{B31E8951-E2DD-4763-9DB8-F41505DCD08F}" srcOrd="0" destOrd="0" parTransId="{29A8B4E0-E482-4090-AE4A-1D280915B2F4}" sibTransId="{B379A91D-F5BD-4BA3-9B9D-86C9337273D5}"/>
    <dgm:cxn modelId="{4E9659B0-E078-49C7-984D-4DA4C4555AF5}" type="presOf" srcId="{78DFD139-8DD8-48BB-B314-3D9672D297D6}" destId="{29AC44C2-A58F-4D81-989B-B79629FA9AAD}" srcOrd="0" destOrd="0" presId="urn:microsoft.com/office/officeart/2005/8/layout/cycle4"/>
    <dgm:cxn modelId="{8A4AACB6-E489-469F-88CB-264EB196C86B}" type="presOf" srcId="{72423138-5908-4476-986C-B24B7032E40B}" destId="{261FE898-4739-40FB-99A1-1ECD02549171}" srcOrd="1" destOrd="3" presId="urn:microsoft.com/office/officeart/2005/8/layout/cycle4"/>
    <dgm:cxn modelId="{B45C87B7-75C2-44E4-961E-B1087CB3C8C9}" srcId="{BC2D28FC-9D0C-44B7-B9E0-09E778EB0FC6}" destId="{78DFD139-8DD8-48BB-B314-3D9672D297D6}" srcOrd="0" destOrd="0" parTransId="{AC7CADFE-D217-40FA-B70E-4D5960C6DD83}" sibTransId="{CE6C6981-4C83-44BB-A61C-A0490E5D28C6}"/>
    <dgm:cxn modelId="{2B2DB7B7-5B16-4289-A303-12F4BDBEEE9D}" type="presOf" srcId="{3C2DB164-8F23-47CD-A410-72420FFF675C}" destId="{261FE898-4739-40FB-99A1-1ECD02549171}" srcOrd="1" destOrd="8" presId="urn:microsoft.com/office/officeart/2005/8/layout/cycle4"/>
    <dgm:cxn modelId="{85C588BA-B1A7-4C83-B52C-95912D75DF0B}" type="presOf" srcId="{3C2DB164-8F23-47CD-A410-72420FFF675C}" destId="{0DB879FF-FE49-4DDB-BFC4-BCD6DB83CDA6}" srcOrd="0" destOrd="8" presId="urn:microsoft.com/office/officeart/2005/8/layout/cycle4"/>
    <dgm:cxn modelId="{27A2E9C9-3C90-43E5-9826-10E34355BA19}" type="presOf" srcId="{9C53DB82-5FBC-4FAC-83DE-11F363B9BA3B}" destId="{2B132DD3-2261-450F-8543-B110B0F3D462}" srcOrd="1" destOrd="4" presId="urn:microsoft.com/office/officeart/2005/8/layout/cycle4"/>
    <dgm:cxn modelId="{242C72D2-2F22-4A28-8C9A-B177B6825BB4}" type="presOf" srcId="{72836D39-A0A5-46AC-9E92-7ACE907CF458}" destId="{6D0AA825-50F5-45D2-A04E-776D24A6594E}" srcOrd="1" destOrd="0" presId="urn:microsoft.com/office/officeart/2005/8/layout/cycle4"/>
    <dgm:cxn modelId="{4B9251D5-7A01-4E9D-BC23-7D35D2BC7112}" type="presOf" srcId="{4A0D4DFC-10FB-4C22-98BD-B9B09DE47719}" destId="{29AC44C2-A58F-4D81-989B-B79629FA9AAD}" srcOrd="0" destOrd="5" presId="urn:microsoft.com/office/officeart/2005/8/layout/cycle4"/>
    <dgm:cxn modelId="{4D5EF6D5-A379-4E35-BF09-239FC156E4B2}" srcId="{B31E8951-E2DD-4763-9DB8-F41505DCD08F}" destId="{3C2DB164-8F23-47CD-A410-72420FFF675C}" srcOrd="8" destOrd="0" parTransId="{470D62F6-6198-4F2A-B00E-681A646B59A5}" sibTransId="{8BB4BD47-95A2-42E0-8666-B5A5ABBFFC86}"/>
    <dgm:cxn modelId="{D8DF87DA-68A2-4120-973C-7EF2DAB7F60D}" type="presOf" srcId="{B31E8951-E2DD-4763-9DB8-F41505DCD08F}" destId="{B32D321F-DDE4-436F-A347-6AC7EAF309D8}" srcOrd="0" destOrd="0" presId="urn:microsoft.com/office/officeart/2005/8/layout/cycle4"/>
    <dgm:cxn modelId="{737ED1DB-D846-48B9-A9FD-52A68E707066}" srcId="{FEE76785-3B74-495F-A500-520850EDF26C}" destId="{1E0C55EA-B316-487F-8825-6142770B46B6}" srcOrd="0" destOrd="0" parTransId="{8EFB9D6B-5773-4380-B1E4-0F04539F8476}" sibTransId="{44A11664-B84D-4F6B-B67E-B7E32921F5C4}"/>
    <dgm:cxn modelId="{E0E9A8DC-9CE4-4502-BD66-AA2E2D4E0859}" srcId="{B31E8951-E2DD-4763-9DB8-F41505DCD08F}" destId="{71D01F70-D65C-4FB3-81B9-0F5A9B00CA98}" srcOrd="0" destOrd="0" parTransId="{06A8D19B-73D6-4CE1-97A3-CF5319F4D7D7}" sibTransId="{AA3EE01C-DA5A-4DAD-94CF-C7317562EFCD}"/>
    <dgm:cxn modelId="{7001B3DD-4D37-4B53-B52F-225561F98AB7}" type="presOf" srcId="{2684A6E4-2350-4A1E-A3BE-01A31743A9A2}" destId="{0DB879FF-FE49-4DDB-BFC4-BCD6DB83CDA6}" srcOrd="0" destOrd="1" presId="urn:microsoft.com/office/officeart/2005/8/layout/cycle4"/>
    <dgm:cxn modelId="{E1134ADF-4AD3-4770-BD67-7E84DFF2B3B6}" type="presOf" srcId="{72423138-5908-4476-986C-B24B7032E40B}" destId="{0DB879FF-FE49-4DDB-BFC4-BCD6DB83CDA6}" srcOrd="0" destOrd="3" presId="urn:microsoft.com/office/officeart/2005/8/layout/cycle4"/>
    <dgm:cxn modelId="{73A4C1E8-2757-4C20-9C85-3A7A554B2855}" type="presOf" srcId="{71D01F70-D65C-4FB3-81B9-0F5A9B00CA98}" destId="{0DB879FF-FE49-4DDB-BFC4-BCD6DB83CDA6}" srcOrd="0" destOrd="0" presId="urn:microsoft.com/office/officeart/2005/8/layout/cycle4"/>
    <dgm:cxn modelId="{51AB26EB-19B9-4A52-978E-748AFAFB7880}" srcId="{B31E8951-E2DD-4763-9DB8-F41505DCD08F}" destId="{2684A6E4-2350-4A1E-A3BE-01A31743A9A2}" srcOrd="1" destOrd="0" parTransId="{AD9E36F3-90FE-4551-8A49-2B13EEB8BD55}" sibTransId="{58B06563-458E-4523-8A06-5FC344DB9F71}"/>
    <dgm:cxn modelId="{FF7541EC-94A4-4C72-AA32-E9DF5432CB5B}" type="presOf" srcId="{60D8CE48-9A8F-4032-89C2-549058F0A731}" destId="{261FE898-4739-40FB-99A1-1ECD02549171}" srcOrd="1" destOrd="7" presId="urn:microsoft.com/office/officeart/2005/8/layout/cycle4"/>
    <dgm:cxn modelId="{ED5AA1EC-41D2-43FD-9B12-7E58F8A5456B}" type="presOf" srcId="{5E85D52E-8BD7-4E73-AA4C-8260E311C34F}" destId="{2B132DD3-2261-450F-8543-B110B0F3D462}" srcOrd="1" destOrd="7" presId="urn:microsoft.com/office/officeart/2005/8/layout/cycle4"/>
    <dgm:cxn modelId="{9871B1EE-20E6-4E22-A63E-43AF67D80A1B}" type="presOf" srcId="{B5021335-F142-4257-B73A-EA940D39D176}" destId="{4EA37C11-1E9F-4FBF-BF24-C52A3CE1E997}" srcOrd="0" destOrd="0" presId="urn:microsoft.com/office/officeart/2005/8/layout/cycle4"/>
    <dgm:cxn modelId="{76376BF3-7692-4E81-AF18-1A5E60217301}" type="presOf" srcId="{72836D39-A0A5-46AC-9E92-7ACE907CF458}" destId="{FEDAE31C-1923-4DDB-AF8E-B924DB2B70D8}" srcOrd="0" destOrd="0" presId="urn:microsoft.com/office/officeart/2005/8/layout/cycle4"/>
    <dgm:cxn modelId="{F09531F4-5EC1-4C76-B5DF-F38C3C8877CA}" type="presOf" srcId="{04B6FB1B-9594-45C2-8FE4-7AFD7FE49B5D}" destId="{0DB879FF-FE49-4DDB-BFC4-BCD6DB83CDA6}" srcOrd="0" destOrd="5" presId="urn:microsoft.com/office/officeart/2005/8/layout/cycle4"/>
    <dgm:cxn modelId="{4B65A2F4-332A-42DB-8FCD-71EF17A762ED}" type="presOf" srcId="{C3964E8E-C5EA-4967-9B3B-9C7A3AF279E6}" destId="{6D0AA825-50F5-45D2-A04E-776D24A6594E}" srcOrd="1" destOrd="1" presId="urn:microsoft.com/office/officeart/2005/8/layout/cycle4"/>
    <dgm:cxn modelId="{ABEB33FA-792E-4295-A681-9AB09A349390}" srcId="{FEE76785-3B74-495F-A500-520850EDF26C}" destId="{4A0D4DFC-10FB-4C22-98BD-B9B09DE47719}" srcOrd="2" destOrd="0" parTransId="{846440C4-9386-492B-9411-16D1CBEBA5CE}" sibTransId="{168C9A09-B33C-4B82-B677-A361F9580E55}"/>
    <dgm:cxn modelId="{32CC9AFE-4581-42CD-86B7-FAFFD0A3EAD3}" srcId="{BC2D28FC-9D0C-44B7-B9E0-09E778EB0FC6}" destId="{A5DD126D-EC4C-4316-A572-386039C720DF}" srcOrd="1" destOrd="0" parTransId="{B902B93E-C83F-4059-9991-AFC4B3CB97C1}" sibTransId="{B20EC6DB-0EDE-4E5B-8211-7F8B56D7A163}"/>
    <dgm:cxn modelId="{A4B6D6FE-D2CD-4B8C-BA78-A6C4766FE163}" type="presOf" srcId="{7F95A0CD-D4F0-4E32-9A35-3D35D05FE232}" destId="{0DB879FF-FE49-4DDB-BFC4-BCD6DB83CDA6}" srcOrd="0" destOrd="2" presId="urn:microsoft.com/office/officeart/2005/8/layout/cycle4"/>
    <dgm:cxn modelId="{15705BFF-2297-4145-872F-E06D699C990A}" type="presParOf" srcId="{2BB140C6-11A3-460D-9421-1C8B7E1DB340}" destId="{C67D5F0D-52CF-42B9-AB90-ADEAC5FDB175}" srcOrd="0" destOrd="0" presId="urn:microsoft.com/office/officeart/2005/8/layout/cycle4"/>
    <dgm:cxn modelId="{41CDA51F-E9CF-485E-A1B5-A915B6B108AB}" type="presParOf" srcId="{C67D5F0D-52CF-42B9-AB90-ADEAC5FDB175}" destId="{09FF71D4-67DB-4892-B678-06F7BBB54A65}" srcOrd="0" destOrd="0" presId="urn:microsoft.com/office/officeart/2005/8/layout/cycle4"/>
    <dgm:cxn modelId="{298E1E41-F8E3-4679-B4B4-B62234F5EC15}" type="presParOf" srcId="{09FF71D4-67DB-4892-B678-06F7BBB54A65}" destId="{0DB879FF-FE49-4DDB-BFC4-BCD6DB83CDA6}" srcOrd="0" destOrd="0" presId="urn:microsoft.com/office/officeart/2005/8/layout/cycle4"/>
    <dgm:cxn modelId="{D788B9E5-4B69-48EF-ADB8-D0DDAB5C8058}" type="presParOf" srcId="{09FF71D4-67DB-4892-B678-06F7BBB54A65}" destId="{261FE898-4739-40FB-99A1-1ECD02549171}" srcOrd="1" destOrd="0" presId="urn:microsoft.com/office/officeart/2005/8/layout/cycle4"/>
    <dgm:cxn modelId="{1F82981B-879A-4F45-9EA5-378B69BF4E04}" type="presParOf" srcId="{C67D5F0D-52CF-42B9-AB90-ADEAC5FDB175}" destId="{0D817E0B-716F-4D99-979A-42F57B570CED}" srcOrd="1" destOrd="0" presId="urn:microsoft.com/office/officeart/2005/8/layout/cycle4"/>
    <dgm:cxn modelId="{9F302B89-A517-4929-9C6F-7AD74074E712}" type="presParOf" srcId="{0D817E0B-716F-4D99-979A-42F57B570CED}" destId="{29AC44C2-A58F-4D81-989B-B79629FA9AAD}" srcOrd="0" destOrd="0" presId="urn:microsoft.com/office/officeart/2005/8/layout/cycle4"/>
    <dgm:cxn modelId="{0DCA34BE-975B-4AE3-A58B-5FFB1DF59C94}" type="presParOf" srcId="{0D817E0B-716F-4D99-979A-42F57B570CED}" destId="{2B132DD3-2261-450F-8543-B110B0F3D462}" srcOrd="1" destOrd="0" presId="urn:microsoft.com/office/officeart/2005/8/layout/cycle4"/>
    <dgm:cxn modelId="{C850C6D2-2D96-4BA9-A4F4-0ACC1B4396CC}" type="presParOf" srcId="{C67D5F0D-52CF-42B9-AB90-ADEAC5FDB175}" destId="{E6DE244B-73D4-4807-9AA0-F7BF49B35FDF}" srcOrd="2" destOrd="0" presId="urn:microsoft.com/office/officeart/2005/8/layout/cycle4"/>
    <dgm:cxn modelId="{208690F3-DABB-40C1-949E-D4EAFE86BEE8}" type="presParOf" srcId="{E6DE244B-73D4-4807-9AA0-F7BF49B35FDF}" destId="{FEDAE31C-1923-4DDB-AF8E-B924DB2B70D8}" srcOrd="0" destOrd="0" presId="urn:microsoft.com/office/officeart/2005/8/layout/cycle4"/>
    <dgm:cxn modelId="{06E5111B-7176-492B-9C9B-C2AE0EEF22CB}" type="presParOf" srcId="{E6DE244B-73D4-4807-9AA0-F7BF49B35FDF}" destId="{6D0AA825-50F5-45D2-A04E-776D24A6594E}" srcOrd="1" destOrd="0" presId="urn:microsoft.com/office/officeart/2005/8/layout/cycle4"/>
    <dgm:cxn modelId="{E6B2E8A0-B03B-4C11-B8BA-EA10E5A0E52D}" type="presParOf" srcId="{C67D5F0D-52CF-42B9-AB90-ADEAC5FDB175}" destId="{999E1E1E-0BA9-4353-BE57-377AC8EB6E19}" srcOrd="3" destOrd="0" presId="urn:microsoft.com/office/officeart/2005/8/layout/cycle4"/>
    <dgm:cxn modelId="{674346EC-D7D6-4A3D-8E43-DDACFEF04D88}" type="presParOf" srcId="{999E1E1E-0BA9-4353-BE57-377AC8EB6E19}" destId="{4EA37C11-1E9F-4FBF-BF24-C52A3CE1E997}" srcOrd="0" destOrd="0" presId="urn:microsoft.com/office/officeart/2005/8/layout/cycle4"/>
    <dgm:cxn modelId="{A8B9A18A-833C-4649-B647-F8A99B21E83A}" type="presParOf" srcId="{999E1E1E-0BA9-4353-BE57-377AC8EB6E19}" destId="{5266D957-B1F9-4963-AE70-157287B5350F}" srcOrd="1" destOrd="0" presId="urn:microsoft.com/office/officeart/2005/8/layout/cycle4"/>
    <dgm:cxn modelId="{66A95D7B-924F-4460-B8FF-E962B5015B1A}" type="presParOf" srcId="{C67D5F0D-52CF-42B9-AB90-ADEAC5FDB175}" destId="{1324BFCE-7C3B-442B-8350-0980E984FA07}" srcOrd="4" destOrd="0" presId="urn:microsoft.com/office/officeart/2005/8/layout/cycle4"/>
    <dgm:cxn modelId="{E15D606E-915B-419B-B38C-7A2750E67D91}" type="presParOf" srcId="{2BB140C6-11A3-460D-9421-1C8B7E1DB340}" destId="{9E200507-40C3-4975-995E-2627C0367DAF}" srcOrd="1" destOrd="0" presId="urn:microsoft.com/office/officeart/2005/8/layout/cycle4"/>
    <dgm:cxn modelId="{889111E1-0ED6-4DC9-91A5-BBB82336B403}" type="presParOf" srcId="{9E200507-40C3-4975-995E-2627C0367DAF}" destId="{B32D321F-DDE4-436F-A347-6AC7EAF309D8}" srcOrd="0" destOrd="0" presId="urn:microsoft.com/office/officeart/2005/8/layout/cycle4"/>
    <dgm:cxn modelId="{3FB35DE6-9166-406A-BAA4-D4AE311A1DE1}" type="presParOf" srcId="{9E200507-40C3-4975-995E-2627C0367DAF}" destId="{57DA3F30-48D9-450B-AC3C-B393B5452270}" srcOrd="1" destOrd="0" presId="urn:microsoft.com/office/officeart/2005/8/layout/cycle4"/>
    <dgm:cxn modelId="{DF8E7C11-10BB-4366-9952-90745F7319F0}" type="presParOf" srcId="{9E200507-40C3-4975-995E-2627C0367DAF}" destId="{B3C96E15-0593-48DE-8C4A-1EDD8348C296}" srcOrd="2" destOrd="0" presId="urn:microsoft.com/office/officeart/2005/8/layout/cycle4"/>
    <dgm:cxn modelId="{B07AC53F-6080-445C-9A6E-23B95B8A5F29}" type="presParOf" srcId="{9E200507-40C3-4975-995E-2627C0367DAF}" destId="{6454A054-5971-40D6-A65C-A4ED36057703}" srcOrd="3" destOrd="0" presId="urn:microsoft.com/office/officeart/2005/8/layout/cycle4"/>
    <dgm:cxn modelId="{3C06C13D-A924-4285-910F-40125DF15EB8}" type="presParOf" srcId="{9E200507-40C3-4975-995E-2627C0367DAF}" destId="{17E9DF14-BBB6-4B03-9786-EF644EF9C5A9}" srcOrd="4" destOrd="0" presId="urn:microsoft.com/office/officeart/2005/8/layout/cycle4"/>
    <dgm:cxn modelId="{016ECED7-178A-4BDE-85D7-5ADBCDD3D6B3}" type="presParOf" srcId="{2BB140C6-11A3-460D-9421-1C8B7E1DB340}" destId="{2A9652D1-BE95-47A9-8A3A-8B6AE80751AE}" srcOrd="2" destOrd="0" presId="urn:microsoft.com/office/officeart/2005/8/layout/cycle4"/>
    <dgm:cxn modelId="{80F92D4F-11FA-4A61-978E-479BEF735CDB}" type="presParOf" srcId="{2BB140C6-11A3-460D-9421-1C8B7E1DB340}" destId="{BEF87EDB-5502-43A2-8597-20E75FBD06C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AE31C-1923-4DDB-AF8E-B924DB2B70D8}">
      <dsp:nvSpPr>
        <dsp:cNvPr id="0" name=""/>
        <dsp:cNvSpPr/>
      </dsp:nvSpPr>
      <dsp:spPr>
        <a:xfrm>
          <a:off x="7532055" y="3420218"/>
          <a:ext cx="4551567" cy="189092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50000"/>
            </a:lnSpc>
            <a:spcBef>
              <a:spcPct val="0"/>
            </a:spcBef>
            <a:spcAft>
              <a:spcPct val="15000"/>
            </a:spcAft>
            <a:buChar char="•"/>
          </a:pPr>
          <a:r>
            <a:rPr lang="en-US" sz="1100" b="1" kern="1200" dirty="0">
              <a:solidFill>
                <a:schemeClr val="tx1"/>
              </a:solidFill>
            </a:rPr>
            <a:t>  </a:t>
          </a:r>
          <a:r>
            <a:rPr lang="en-US" sz="1100" kern="1200" dirty="0">
              <a:solidFill>
                <a:schemeClr val="tx1"/>
              </a:solidFill>
            </a:rPr>
            <a:t>Dedicated funding arm – BCF</a:t>
          </a:r>
        </a:p>
        <a:p>
          <a:pPr marL="57150" lvl="1" indent="-57150" algn="l" defTabSz="488950">
            <a:lnSpc>
              <a:spcPct val="150000"/>
            </a:lnSpc>
            <a:spcBef>
              <a:spcPct val="0"/>
            </a:spcBef>
            <a:spcAft>
              <a:spcPct val="15000"/>
            </a:spcAft>
            <a:buChar char="•"/>
          </a:pPr>
          <a:r>
            <a:rPr lang="en-US" sz="1100" kern="1200" dirty="0"/>
            <a:t>  International Partnerships</a:t>
          </a:r>
        </a:p>
        <a:p>
          <a:pPr marL="57150" lvl="1" indent="-57150" algn="l" defTabSz="488950">
            <a:lnSpc>
              <a:spcPct val="150000"/>
            </a:lnSpc>
            <a:spcBef>
              <a:spcPct val="0"/>
            </a:spcBef>
            <a:spcAft>
              <a:spcPct val="15000"/>
            </a:spcAft>
            <a:buChar char="•"/>
          </a:pPr>
          <a:r>
            <a:rPr lang="en-US" sz="1100" kern="1200" dirty="0"/>
            <a:t>  MOUs with USHCC, USBCC, WBENC, NGLCC, BDR, ISM, DiversityInc</a:t>
          </a:r>
        </a:p>
        <a:p>
          <a:pPr marL="57150" lvl="1" indent="-57150" algn="l" defTabSz="488950">
            <a:lnSpc>
              <a:spcPct val="150000"/>
            </a:lnSpc>
            <a:spcBef>
              <a:spcPct val="0"/>
            </a:spcBef>
            <a:spcAft>
              <a:spcPct val="15000"/>
            </a:spcAft>
            <a:buChar char="•"/>
          </a:pPr>
          <a:endParaRPr lang="en-US" sz="1100" kern="1200" dirty="0"/>
        </a:p>
      </dsp:txBody>
      <dsp:txXfrm>
        <a:off x="8939062" y="3934486"/>
        <a:ext cx="3103023" cy="1335118"/>
      </dsp:txXfrm>
    </dsp:sp>
    <dsp:sp modelId="{4EA37C11-1E9F-4FBF-BF24-C52A3CE1E997}">
      <dsp:nvSpPr>
        <dsp:cNvPr id="0" name=""/>
        <dsp:cNvSpPr/>
      </dsp:nvSpPr>
      <dsp:spPr>
        <a:xfrm>
          <a:off x="74909" y="3365211"/>
          <a:ext cx="3783402" cy="189092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50000"/>
            </a:lnSpc>
            <a:spcBef>
              <a:spcPct val="0"/>
            </a:spcBef>
            <a:spcAft>
              <a:spcPct val="15000"/>
            </a:spcAft>
            <a:buChar char="•"/>
          </a:pPr>
          <a:r>
            <a:rPr lang="en-US" sz="1100" b="1" kern="1200" dirty="0">
              <a:solidFill>
                <a:schemeClr val="tx1"/>
              </a:solidFill>
            </a:rPr>
            <a:t>  </a:t>
          </a:r>
          <a:r>
            <a:rPr lang="en-US" sz="1100" kern="1200" dirty="0">
              <a:solidFill>
                <a:schemeClr val="tx1"/>
              </a:solidFill>
            </a:rPr>
            <a:t>Service delivery for our National   Corporate Members</a:t>
          </a:r>
        </a:p>
        <a:p>
          <a:pPr marL="57150" lvl="1" indent="-57150" algn="l" defTabSz="488950">
            <a:lnSpc>
              <a:spcPct val="150000"/>
            </a:lnSpc>
            <a:spcBef>
              <a:spcPct val="0"/>
            </a:spcBef>
            <a:spcAft>
              <a:spcPct val="15000"/>
            </a:spcAft>
            <a:buChar char="•"/>
          </a:pPr>
          <a:r>
            <a:rPr lang="en-US" sz="1100" kern="1200" dirty="0"/>
            <a:t>  Certification of Minority Suppliers</a:t>
          </a:r>
        </a:p>
      </dsp:txBody>
      <dsp:txXfrm>
        <a:off x="116446" y="3879479"/>
        <a:ext cx="2565308" cy="1335118"/>
      </dsp:txXfrm>
    </dsp:sp>
    <dsp:sp modelId="{29AC44C2-A58F-4D81-989B-B79629FA9AAD}">
      <dsp:nvSpPr>
        <dsp:cNvPr id="0" name=""/>
        <dsp:cNvSpPr/>
      </dsp:nvSpPr>
      <dsp:spPr>
        <a:xfrm>
          <a:off x="7251008" y="585564"/>
          <a:ext cx="4832619" cy="24961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1" indent="0" algn="l" defTabSz="488950">
            <a:lnSpc>
              <a:spcPct val="150000"/>
            </a:lnSpc>
            <a:spcBef>
              <a:spcPct val="0"/>
            </a:spcBef>
            <a:spcAft>
              <a:spcPct val="15000"/>
            </a:spcAft>
            <a:buChar char="•"/>
          </a:pPr>
          <a:r>
            <a:rPr lang="en-US" sz="1100" kern="1200" dirty="0"/>
            <a:t>  </a:t>
          </a:r>
          <a:r>
            <a:rPr lang="en-US" sz="1050" kern="1200" dirty="0"/>
            <a:t>Matchmakers with our Corporate Members</a:t>
          </a:r>
        </a:p>
        <a:p>
          <a:pPr marL="0" lvl="1" indent="0" algn="l" defTabSz="466725">
            <a:lnSpc>
              <a:spcPct val="150000"/>
            </a:lnSpc>
            <a:spcBef>
              <a:spcPct val="0"/>
            </a:spcBef>
            <a:spcAft>
              <a:spcPct val="15000"/>
            </a:spcAft>
            <a:buChar char="•"/>
          </a:pPr>
          <a:r>
            <a:rPr lang="en-US" sz="1050" kern="1200" dirty="0"/>
            <a:t>  Capacity Building Opportunities:</a:t>
          </a:r>
        </a:p>
        <a:p>
          <a:pPr marL="0" lvl="1" indent="0" algn="l" defTabSz="466725">
            <a:lnSpc>
              <a:spcPct val="150000"/>
            </a:lnSpc>
            <a:spcBef>
              <a:spcPct val="0"/>
            </a:spcBef>
            <a:spcAft>
              <a:spcPct val="15000"/>
            </a:spcAft>
            <a:buChar char="•"/>
          </a:pPr>
          <a:r>
            <a:rPr lang="en-US" sz="1050" kern="1200" dirty="0"/>
            <a:t>  Advanced Management Education Program (AMEP)</a:t>
          </a:r>
        </a:p>
        <a:p>
          <a:pPr marL="0" lvl="2" indent="0" algn="l" defTabSz="466725">
            <a:lnSpc>
              <a:spcPct val="150000"/>
            </a:lnSpc>
            <a:spcBef>
              <a:spcPct val="0"/>
            </a:spcBef>
            <a:spcAft>
              <a:spcPct val="15000"/>
            </a:spcAft>
            <a:buChar char="•"/>
          </a:pPr>
          <a:r>
            <a:rPr lang="en-US" sz="1050" kern="1200" dirty="0"/>
            <a:t>  Minority Business Executive Program (MBEP)</a:t>
          </a:r>
        </a:p>
        <a:p>
          <a:pPr marL="0" lvl="2" indent="0" algn="l" defTabSz="466725">
            <a:lnSpc>
              <a:spcPct val="150000"/>
            </a:lnSpc>
            <a:spcBef>
              <a:spcPct val="0"/>
            </a:spcBef>
            <a:spcAft>
              <a:spcPct val="15000"/>
            </a:spcAft>
            <a:buChar char="•"/>
          </a:pPr>
          <a:r>
            <a:rPr lang="en-US" sz="1050" kern="1200" dirty="0"/>
            <a:t>  Emerging Young Entrepreneur (EYE)</a:t>
          </a:r>
        </a:p>
        <a:p>
          <a:pPr marL="0" lvl="2" indent="0" algn="l" defTabSz="466725">
            <a:lnSpc>
              <a:spcPct val="150000"/>
            </a:lnSpc>
            <a:spcBef>
              <a:spcPct val="0"/>
            </a:spcBef>
            <a:spcAft>
              <a:spcPct val="15000"/>
            </a:spcAft>
            <a:buChar char="•"/>
          </a:pPr>
          <a:r>
            <a:rPr lang="en-US" sz="1050" kern="1200" dirty="0"/>
            <a:t>  Centers of Excellence Certificate Program (COECP)</a:t>
          </a:r>
        </a:p>
        <a:p>
          <a:pPr marL="0" lvl="1" indent="0" algn="l" defTabSz="466725">
            <a:lnSpc>
              <a:spcPct val="150000"/>
            </a:lnSpc>
            <a:spcBef>
              <a:spcPct val="0"/>
            </a:spcBef>
            <a:spcAft>
              <a:spcPct val="15000"/>
            </a:spcAft>
            <a:buChar char="•"/>
          </a:pPr>
          <a:r>
            <a:rPr lang="en-US" sz="1050" kern="1200" dirty="0"/>
            <a:t>  Inclusion in NMSDC Central national supplier database</a:t>
          </a:r>
        </a:p>
        <a:p>
          <a:pPr marL="0" lvl="1" indent="0" algn="l" defTabSz="466725">
            <a:lnSpc>
              <a:spcPct val="150000"/>
            </a:lnSpc>
            <a:spcBef>
              <a:spcPct val="0"/>
            </a:spcBef>
            <a:spcAft>
              <a:spcPct val="15000"/>
            </a:spcAft>
            <a:buChar char="•"/>
          </a:pPr>
          <a:r>
            <a:rPr lang="en-US" sz="1050" kern="1200" dirty="0"/>
            <a:t>  Corporate Plus Program</a:t>
          </a:r>
        </a:p>
      </dsp:txBody>
      <dsp:txXfrm>
        <a:off x="8755626" y="640396"/>
        <a:ext cx="3273169" cy="1762448"/>
      </dsp:txXfrm>
    </dsp:sp>
    <dsp:sp modelId="{0DB879FF-FE49-4DDB-BFC4-BCD6DB83CDA6}">
      <dsp:nvSpPr>
        <dsp:cNvPr id="0" name=""/>
        <dsp:cNvSpPr/>
      </dsp:nvSpPr>
      <dsp:spPr>
        <a:xfrm>
          <a:off x="74500" y="824047"/>
          <a:ext cx="3801443" cy="227305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150000"/>
            </a:lnSpc>
            <a:spcBef>
              <a:spcPct val="0"/>
            </a:spcBef>
            <a:spcAft>
              <a:spcPct val="15000"/>
            </a:spcAft>
            <a:buChar char="•"/>
          </a:pPr>
          <a:r>
            <a:rPr lang="en-US" sz="1100" kern="1200" dirty="0"/>
            <a:t>  </a:t>
          </a:r>
          <a:r>
            <a:rPr lang="en-US" sz="1050" kern="1200" dirty="0"/>
            <a:t>Membership in NMSDC Industry Groups</a:t>
          </a:r>
        </a:p>
        <a:p>
          <a:pPr marL="57150" lvl="1" indent="-57150" algn="l" defTabSz="466725">
            <a:lnSpc>
              <a:spcPct val="150000"/>
            </a:lnSpc>
            <a:spcBef>
              <a:spcPct val="0"/>
            </a:spcBef>
            <a:spcAft>
              <a:spcPct val="15000"/>
            </a:spcAft>
            <a:buChar char="•"/>
          </a:pPr>
          <a:r>
            <a:rPr lang="en-US" sz="1050" kern="1200" dirty="0"/>
            <a:t>  Check-Mate</a:t>
          </a:r>
          <a:r>
            <a:rPr lang="en-US" sz="1050" kern="1200" dirty="0">
              <a:latin typeface="Calibri" panose="020F0502020204030204" pitchFamily="34" charset="0"/>
              <a:cs typeface="Calibri" panose="020F0502020204030204" pitchFamily="34" charset="0"/>
            </a:rPr>
            <a:t>®</a:t>
          </a:r>
          <a:endParaRPr lang="en-US" sz="1050" kern="1200" dirty="0"/>
        </a:p>
        <a:p>
          <a:pPr marL="57150" lvl="1" indent="-57150" algn="l" defTabSz="466725">
            <a:lnSpc>
              <a:spcPct val="150000"/>
            </a:lnSpc>
            <a:spcBef>
              <a:spcPct val="0"/>
            </a:spcBef>
            <a:spcAft>
              <a:spcPct val="15000"/>
            </a:spcAft>
            <a:buChar char="•"/>
          </a:pPr>
          <a:r>
            <a:rPr lang="en-US" sz="1050" kern="1200" dirty="0"/>
            <a:t>  NMSDC Connections</a:t>
          </a:r>
        </a:p>
        <a:p>
          <a:pPr marL="57150" lvl="1" indent="-57150" algn="l" defTabSz="466725">
            <a:lnSpc>
              <a:spcPct val="150000"/>
            </a:lnSpc>
            <a:spcBef>
              <a:spcPct val="0"/>
            </a:spcBef>
            <a:spcAft>
              <a:spcPct val="15000"/>
            </a:spcAft>
            <a:buChar char="•"/>
          </a:pPr>
          <a:r>
            <a:rPr lang="en-US" sz="1050" kern="1200" dirty="0"/>
            <a:t>  NMSDC Best Practices</a:t>
          </a:r>
        </a:p>
        <a:p>
          <a:pPr marL="57150" lvl="1" indent="-57150" algn="l" defTabSz="466725">
            <a:lnSpc>
              <a:spcPct val="150000"/>
            </a:lnSpc>
            <a:spcBef>
              <a:spcPct val="0"/>
            </a:spcBef>
            <a:spcAft>
              <a:spcPct val="15000"/>
            </a:spcAft>
            <a:buChar char="•"/>
          </a:pPr>
          <a:r>
            <a:rPr lang="en-US" sz="1050" kern="1200" dirty="0"/>
            <a:t>  Annual Program Managers Seminar</a:t>
          </a:r>
        </a:p>
        <a:p>
          <a:pPr marL="57150" lvl="1" indent="-57150" algn="l" defTabSz="466725">
            <a:lnSpc>
              <a:spcPct val="150000"/>
            </a:lnSpc>
            <a:spcBef>
              <a:spcPct val="0"/>
            </a:spcBef>
            <a:spcAft>
              <a:spcPct val="15000"/>
            </a:spcAft>
            <a:buChar char="•"/>
          </a:pPr>
          <a:r>
            <a:rPr lang="en-US" sz="1050" kern="1200" dirty="0"/>
            <a:t>  Semi-Annual CPO Forum</a:t>
          </a:r>
        </a:p>
        <a:p>
          <a:pPr marL="57150" lvl="1" indent="-57150" algn="l" defTabSz="466725">
            <a:lnSpc>
              <a:spcPct val="150000"/>
            </a:lnSpc>
            <a:spcBef>
              <a:spcPct val="0"/>
            </a:spcBef>
            <a:spcAft>
              <a:spcPct val="15000"/>
            </a:spcAft>
            <a:buChar char="•"/>
          </a:pPr>
          <a:r>
            <a:rPr lang="en-US" sz="1050" kern="1200" dirty="0"/>
            <a:t>  Opportunity Awareness Program</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24432" y="873979"/>
        <a:ext cx="2561146" cy="1604930"/>
      </dsp:txXfrm>
    </dsp:sp>
    <dsp:sp modelId="{B32D321F-DDE4-436F-A347-6AC7EAF309D8}">
      <dsp:nvSpPr>
        <dsp:cNvPr id="0" name=""/>
        <dsp:cNvSpPr/>
      </dsp:nvSpPr>
      <dsp:spPr>
        <a:xfrm>
          <a:off x="3424067" y="412474"/>
          <a:ext cx="2558655" cy="2558655"/>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Over 1,500</a:t>
          </a:r>
          <a:r>
            <a:rPr lang="en-US" sz="2100" kern="1200" dirty="0"/>
            <a:t> Corporate Members</a:t>
          </a:r>
        </a:p>
      </dsp:txBody>
      <dsp:txXfrm>
        <a:off x="4173480" y="1161887"/>
        <a:ext cx="1809242" cy="1809242"/>
      </dsp:txXfrm>
    </dsp:sp>
    <dsp:sp modelId="{57DA3F30-48D9-450B-AC3C-B393B5452270}">
      <dsp:nvSpPr>
        <dsp:cNvPr id="0" name=""/>
        <dsp:cNvSpPr/>
      </dsp:nvSpPr>
      <dsp:spPr>
        <a:xfrm rot="5400000">
          <a:off x="6100905" y="412474"/>
          <a:ext cx="2558655" cy="2558655"/>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13,000+ </a:t>
          </a:r>
          <a:r>
            <a:rPr lang="en-US" sz="2100" kern="1200" dirty="0"/>
            <a:t>Certified Minority Suppliers</a:t>
          </a:r>
        </a:p>
      </dsp:txBody>
      <dsp:txXfrm rot="-5400000">
        <a:off x="6100905" y="1161887"/>
        <a:ext cx="1809242" cy="1809242"/>
      </dsp:txXfrm>
    </dsp:sp>
    <dsp:sp modelId="{B3C96E15-0593-48DE-8C4A-1EDD8348C296}">
      <dsp:nvSpPr>
        <dsp:cNvPr id="0" name=""/>
        <dsp:cNvSpPr/>
      </dsp:nvSpPr>
      <dsp:spPr>
        <a:xfrm rot="10800000">
          <a:off x="6100905" y="3089311"/>
          <a:ext cx="2558655" cy="2558655"/>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Partner Organizations</a:t>
          </a:r>
        </a:p>
      </dsp:txBody>
      <dsp:txXfrm rot="10800000">
        <a:off x="6100905" y="3089311"/>
        <a:ext cx="1809242" cy="1809242"/>
      </dsp:txXfrm>
    </dsp:sp>
    <dsp:sp modelId="{6454A054-5971-40D6-A65C-A4ED36057703}">
      <dsp:nvSpPr>
        <dsp:cNvPr id="0" name=""/>
        <dsp:cNvSpPr/>
      </dsp:nvSpPr>
      <dsp:spPr>
        <a:xfrm rot="16200000">
          <a:off x="3424067" y="3089311"/>
          <a:ext cx="2558655" cy="255865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23 regional </a:t>
          </a:r>
          <a:r>
            <a:rPr lang="en-US" sz="2100" kern="1200" dirty="0"/>
            <a:t>Affiliate Councils</a:t>
          </a:r>
        </a:p>
      </dsp:txBody>
      <dsp:txXfrm rot="5400000">
        <a:off x="4173480" y="3089311"/>
        <a:ext cx="1809242" cy="1809242"/>
      </dsp:txXfrm>
    </dsp:sp>
    <dsp:sp modelId="{2A9652D1-BE95-47A9-8A3A-8B6AE80751AE}">
      <dsp:nvSpPr>
        <dsp:cNvPr id="0" name=""/>
        <dsp:cNvSpPr/>
      </dsp:nvSpPr>
      <dsp:spPr>
        <a:xfrm>
          <a:off x="5600106" y="2498398"/>
          <a:ext cx="883415" cy="768187"/>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87EDB-5502-43A2-8597-20E75FBD06CD}">
      <dsp:nvSpPr>
        <dsp:cNvPr id="0" name=""/>
        <dsp:cNvSpPr/>
      </dsp:nvSpPr>
      <dsp:spPr>
        <a:xfrm rot="10800000">
          <a:off x="5600106" y="2793855"/>
          <a:ext cx="883415" cy="768187"/>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A35110E-B925-9240-AE67-0852D8F8B0A5}" type="datetimeFigureOut">
              <a:rPr lang="en-US" smtClean="0"/>
              <a:t>5/4/2021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D44A9A4-36B0-BF45-9FD8-B24D62D18C98}" type="slidenum">
              <a:rPr lang="en-US" smtClean="0"/>
              <a:t>‹#›</a:t>
            </a:fld>
            <a:endParaRPr lang="en-US"/>
          </a:p>
        </p:txBody>
      </p:sp>
    </p:spTree>
    <p:extLst>
      <p:ext uri="{BB962C8B-B14F-4D97-AF65-F5344CB8AC3E}">
        <p14:creationId xmlns:p14="http://schemas.microsoft.com/office/powerpoint/2010/main" val="237407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r>
              <a:rPr lang="en-US" dirty="0"/>
              <a:t>Thank you for joining our Supplier Citizenship workshop today.  This is the 4th of 11 series of workshops where we have extended an opportunity to our external business partners to learn more about our Supplier Citizenship Programs and how they can apply to your various organizations.</a:t>
            </a:r>
          </a:p>
          <a:p>
            <a:endParaRPr lang="en-US" dirty="0"/>
          </a:p>
          <a:p>
            <a:r>
              <a:rPr lang="en-US" dirty="0"/>
              <a:t>My name is Carla Cobb, I am the  Corporate Supplier Diversity Manager for P&amp;G.  Today, I would like to welcome you to the  “Meet the US Supplier Diversity Councils” workshop.  We are bringing you this workshop on behalf of the Supplier Citizenship Summit that was recently held.  </a:t>
            </a:r>
          </a:p>
        </p:txBody>
      </p:sp>
      <p:sp>
        <p:nvSpPr>
          <p:cNvPr id="4" name="Slide Number Placeholder 3"/>
          <p:cNvSpPr>
            <a:spLocks noGrp="1"/>
          </p:cNvSpPr>
          <p:nvPr>
            <p:ph type="sldNum" sz="quarter" idx="5"/>
          </p:nvPr>
        </p:nvSpPr>
        <p:spPr/>
        <p:txBody>
          <a:bodyPr/>
          <a:lstStyle/>
          <a:p>
            <a:fld id="{2D44A9A4-36B0-BF45-9FD8-B24D62D18C98}" type="slidenum">
              <a:rPr lang="en-US" smtClean="0"/>
              <a:t>1</a:t>
            </a:fld>
            <a:endParaRPr lang="en-US"/>
          </a:p>
        </p:txBody>
      </p:sp>
    </p:spTree>
    <p:extLst>
      <p:ext uri="{BB962C8B-B14F-4D97-AF65-F5344CB8AC3E}">
        <p14:creationId xmlns:p14="http://schemas.microsoft.com/office/powerpoint/2010/main" val="124415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E35D1-D67D-47DA-972F-F2CB4AF2AA48}" type="slidenum">
              <a:rPr lang="en-US" smtClean="0"/>
              <a:t>11</a:t>
            </a:fld>
            <a:endParaRPr lang="en-US"/>
          </a:p>
        </p:txBody>
      </p:sp>
    </p:spTree>
    <p:extLst>
      <p:ext uri="{BB962C8B-B14F-4D97-AF65-F5344CB8AC3E}">
        <p14:creationId xmlns:p14="http://schemas.microsoft.com/office/powerpoint/2010/main" val="195308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95E0DC-A490-5141-990E-5FB426A75FE0}" type="slidenum">
              <a:rPr lang="en-US" smtClean="0"/>
              <a:t>12</a:t>
            </a:fld>
            <a:endParaRPr lang="en-US"/>
          </a:p>
        </p:txBody>
      </p:sp>
    </p:spTree>
    <p:extLst>
      <p:ext uri="{BB962C8B-B14F-4D97-AF65-F5344CB8AC3E}">
        <p14:creationId xmlns:p14="http://schemas.microsoft.com/office/powerpoint/2010/main" val="401747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4A9A4-36B0-BF45-9FD8-B24D62D18C98}" type="slidenum">
              <a:rPr lang="en-US" smtClean="0"/>
              <a:t>13</a:t>
            </a:fld>
            <a:endParaRPr lang="en-US"/>
          </a:p>
        </p:txBody>
      </p:sp>
    </p:spTree>
    <p:extLst>
      <p:ext uri="{BB962C8B-B14F-4D97-AF65-F5344CB8AC3E}">
        <p14:creationId xmlns:p14="http://schemas.microsoft.com/office/powerpoint/2010/main" val="12865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4A9A4-36B0-BF45-9FD8-B24D62D18C98}" type="slidenum">
              <a:rPr lang="en-US" smtClean="0"/>
              <a:t>14</a:t>
            </a:fld>
            <a:endParaRPr lang="en-US"/>
          </a:p>
        </p:txBody>
      </p:sp>
    </p:spTree>
    <p:extLst>
      <p:ext uri="{BB962C8B-B14F-4D97-AF65-F5344CB8AC3E}">
        <p14:creationId xmlns:p14="http://schemas.microsoft.com/office/powerpoint/2010/main" val="363228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4A9A4-36B0-BF45-9FD8-B24D62D18C98}" type="slidenum">
              <a:rPr lang="en-US" smtClean="0"/>
              <a:t>15</a:t>
            </a:fld>
            <a:endParaRPr lang="en-US"/>
          </a:p>
        </p:txBody>
      </p:sp>
    </p:spTree>
    <p:extLst>
      <p:ext uri="{BB962C8B-B14F-4D97-AF65-F5344CB8AC3E}">
        <p14:creationId xmlns:p14="http://schemas.microsoft.com/office/powerpoint/2010/main" val="173493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4A9A4-36B0-BF45-9FD8-B24D62D18C98}" type="slidenum">
              <a:rPr lang="en-US" smtClean="0"/>
              <a:t>16</a:t>
            </a:fld>
            <a:endParaRPr lang="en-US"/>
          </a:p>
        </p:txBody>
      </p:sp>
    </p:spTree>
    <p:extLst>
      <p:ext uri="{BB962C8B-B14F-4D97-AF65-F5344CB8AC3E}">
        <p14:creationId xmlns:p14="http://schemas.microsoft.com/office/powerpoint/2010/main" val="13508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4A9A4-36B0-BF45-9FD8-B24D62D18C98}" type="slidenum">
              <a:rPr lang="en-US" smtClean="0"/>
              <a:t>17</a:t>
            </a:fld>
            <a:endParaRPr lang="en-US"/>
          </a:p>
        </p:txBody>
      </p:sp>
    </p:spTree>
    <p:extLst>
      <p:ext uri="{BB962C8B-B14F-4D97-AF65-F5344CB8AC3E}">
        <p14:creationId xmlns:p14="http://schemas.microsoft.com/office/powerpoint/2010/main" val="28024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today’s session – objective of the workshop, I will introduce you to the council members, we will discuss how Supplier Diversity is a Priority at P&amp;G, the purpose of the SD councils, and we will then get into the council presentations.</a:t>
            </a:r>
          </a:p>
        </p:txBody>
      </p:sp>
      <p:sp>
        <p:nvSpPr>
          <p:cNvPr id="4" name="Slide Number Placeholder 3"/>
          <p:cNvSpPr>
            <a:spLocks noGrp="1"/>
          </p:cNvSpPr>
          <p:nvPr>
            <p:ph type="sldNum" sz="quarter" idx="5"/>
          </p:nvPr>
        </p:nvSpPr>
        <p:spPr/>
        <p:txBody>
          <a:bodyPr/>
          <a:lstStyle/>
          <a:p>
            <a:fld id="{2D44A9A4-36B0-BF45-9FD8-B24D62D18C98}" type="slidenum">
              <a:rPr lang="en-US" smtClean="0"/>
              <a:t>2</a:t>
            </a:fld>
            <a:endParaRPr lang="en-US"/>
          </a:p>
        </p:txBody>
      </p:sp>
    </p:spTree>
    <p:extLst>
      <p:ext uri="{BB962C8B-B14F-4D97-AF65-F5344CB8AC3E}">
        <p14:creationId xmlns:p14="http://schemas.microsoft.com/office/powerpoint/2010/main" val="273118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meet the representatives from each council….</a:t>
            </a:r>
          </a:p>
        </p:txBody>
      </p:sp>
      <p:sp>
        <p:nvSpPr>
          <p:cNvPr id="4" name="Slide Number Placeholder 3"/>
          <p:cNvSpPr>
            <a:spLocks noGrp="1"/>
          </p:cNvSpPr>
          <p:nvPr>
            <p:ph type="sldNum" sz="quarter" idx="5"/>
          </p:nvPr>
        </p:nvSpPr>
        <p:spPr/>
        <p:txBody>
          <a:bodyPr/>
          <a:lstStyle/>
          <a:p>
            <a:fld id="{2D44A9A4-36B0-BF45-9FD8-B24D62D18C98}" type="slidenum">
              <a:rPr lang="en-US" smtClean="0"/>
              <a:t>3</a:t>
            </a:fld>
            <a:endParaRPr lang="en-US"/>
          </a:p>
        </p:txBody>
      </p:sp>
    </p:spTree>
    <p:extLst>
      <p:ext uri="{BB962C8B-B14F-4D97-AF65-F5344CB8AC3E}">
        <p14:creationId xmlns:p14="http://schemas.microsoft.com/office/powerpoint/2010/main" val="155052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to introduce all of the Supplier Diversity Council representatives that are here today.  Let’s start with….</a:t>
            </a:r>
          </a:p>
          <a:p>
            <a:endParaRPr lang="en-US" dirty="0"/>
          </a:p>
          <a:p>
            <a:r>
              <a:rPr lang="en-US" dirty="0"/>
              <a:t>Today, each council member will take a few mins to provide an overview of their organization, membership and sponsorship programs, networking opportunities, and how you can get involved, and/or become a member.  Before we do that, I have a few slides on how important Supplier Diversity is to P&amp;G.</a:t>
            </a:r>
          </a:p>
        </p:txBody>
      </p:sp>
      <p:sp>
        <p:nvSpPr>
          <p:cNvPr id="4" name="Slide Number Placeholder 3"/>
          <p:cNvSpPr>
            <a:spLocks noGrp="1"/>
          </p:cNvSpPr>
          <p:nvPr>
            <p:ph type="sldNum" sz="quarter" idx="5"/>
          </p:nvPr>
        </p:nvSpPr>
        <p:spPr/>
        <p:txBody>
          <a:bodyPr/>
          <a:lstStyle/>
          <a:p>
            <a:fld id="{2D44A9A4-36B0-BF45-9FD8-B24D62D18C98}" type="slidenum">
              <a:rPr lang="en-US" smtClean="0"/>
              <a:t>4</a:t>
            </a:fld>
            <a:endParaRPr lang="en-US"/>
          </a:p>
        </p:txBody>
      </p:sp>
    </p:spTree>
    <p:extLst>
      <p:ext uri="{BB962C8B-B14F-4D97-AF65-F5344CB8AC3E}">
        <p14:creationId xmlns:p14="http://schemas.microsoft.com/office/powerpoint/2010/main" val="231373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began nearly 45yrs ago in 1976, and since 2008 we have spent $2B with Diverse Owned Supplier.  We believe this program strengthens our innovation, contributes to major employers of diverse groups, and touches and improves lives of folks that work at these companies.</a:t>
            </a:r>
          </a:p>
        </p:txBody>
      </p:sp>
      <p:sp>
        <p:nvSpPr>
          <p:cNvPr id="4" name="Slide Number Placeholder 3"/>
          <p:cNvSpPr>
            <a:spLocks noGrp="1"/>
          </p:cNvSpPr>
          <p:nvPr>
            <p:ph type="sldNum" sz="quarter" idx="5"/>
          </p:nvPr>
        </p:nvSpPr>
        <p:spPr/>
        <p:txBody>
          <a:bodyPr/>
          <a:lstStyle/>
          <a:p>
            <a:fld id="{2D44A9A4-36B0-BF45-9FD8-B24D62D18C98}" type="slidenum">
              <a:rPr lang="en-US" smtClean="0"/>
              <a:t>5</a:t>
            </a:fld>
            <a:endParaRPr lang="en-US"/>
          </a:p>
        </p:txBody>
      </p:sp>
    </p:spTree>
    <p:extLst>
      <p:ext uri="{BB962C8B-B14F-4D97-AF65-F5344CB8AC3E}">
        <p14:creationId xmlns:p14="http://schemas.microsoft.com/office/powerpoint/2010/main" val="260254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councils provide </a:t>
            </a:r>
            <a:r>
              <a:rPr lang="en-US" b="1" dirty="0">
                <a:highlight>
                  <a:srgbClr val="FFFF00"/>
                </a:highlight>
              </a:rPr>
              <a:t>access to their respective online databases of Certified Diverse Suppliers which</a:t>
            </a:r>
            <a:r>
              <a:rPr lang="en-US" dirty="0"/>
              <a:t> span across many industries.</a:t>
            </a:r>
          </a:p>
          <a:p>
            <a:r>
              <a:rPr lang="en-US" dirty="0"/>
              <a:t>Membership provides corporations the opportunity to network with diverse suppliers, attend matchmaking sessions, educational and learning sessions,  and business opportunity events that are held on a regular basis.</a:t>
            </a:r>
          </a:p>
          <a:p>
            <a:endParaRPr lang="en-US" dirty="0"/>
          </a:p>
          <a:p>
            <a:r>
              <a:rPr lang="en-US" dirty="0"/>
              <a:t>So, without further delay, I will hand it off to our first representative from the NMSDC (National Minority Supplier Development Council) Paula Gebon, </a:t>
            </a:r>
          </a:p>
          <a:p>
            <a:endParaRPr lang="en-US" dirty="0"/>
          </a:p>
        </p:txBody>
      </p:sp>
      <p:sp>
        <p:nvSpPr>
          <p:cNvPr id="4" name="Slide Number Placeholder 3"/>
          <p:cNvSpPr>
            <a:spLocks noGrp="1"/>
          </p:cNvSpPr>
          <p:nvPr>
            <p:ph type="sldNum" sz="quarter" idx="5"/>
          </p:nvPr>
        </p:nvSpPr>
        <p:spPr/>
        <p:txBody>
          <a:bodyPr/>
          <a:lstStyle/>
          <a:p>
            <a:fld id="{2D44A9A4-36B0-BF45-9FD8-B24D62D18C98}" type="slidenum">
              <a:rPr lang="en-US" smtClean="0"/>
              <a:t>6</a:t>
            </a:fld>
            <a:endParaRPr lang="en-US"/>
          </a:p>
        </p:txBody>
      </p:sp>
    </p:spTree>
    <p:extLst>
      <p:ext uri="{BB962C8B-B14F-4D97-AF65-F5344CB8AC3E}">
        <p14:creationId xmlns:p14="http://schemas.microsoft.com/office/powerpoint/2010/main" val="332444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140127">
              <a:defRPr/>
            </a:pPr>
            <a:fld id="{776AD9E0-5312-2549-AD88-277D0A91E0E6}" type="slidenum">
              <a:rPr lang="en-US">
                <a:solidFill>
                  <a:prstClr val="black"/>
                </a:solidFill>
                <a:latin typeface="Calibri"/>
              </a:rPr>
              <a:pPr defTabSz="1140127">
                <a:defRPr/>
              </a:pPr>
              <a:t>8</a:t>
            </a:fld>
            <a:endParaRPr lang="en-US" dirty="0">
              <a:solidFill>
                <a:prstClr val="black"/>
              </a:solidFill>
              <a:latin typeface="Calibri"/>
            </a:endParaRPr>
          </a:p>
        </p:txBody>
      </p:sp>
    </p:spTree>
    <p:extLst>
      <p:ext uri="{BB962C8B-B14F-4D97-AF65-F5344CB8AC3E}">
        <p14:creationId xmlns:p14="http://schemas.microsoft.com/office/powerpoint/2010/main" val="258246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4A9A4-36B0-BF45-9FD8-B24D62D18C98}" type="slidenum">
              <a:rPr lang="en-US" smtClean="0"/>
              <a:t>9</a:t>
            </a:fld>
            <a:endParaRPr lang="en-US"/>
          </a:p>
        </p:txBody>
      </p:sp>
    </p:spTree>
    <p:extLst>
      <p:ext uri="{BB962C8B-B14F-4D97-AF65-F5344CB8AC3E}">
        <p14:creationId xmlns:p14="http://schemas.microsoft.com/office/powerpoint/2010/main" val="109314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44A9A4-36B0-BF45-9FD8-B24D62D18C98}" type="slidenum">
              <a:rPr lang="en-US" smtClean="0"/>
              <a:t>10</a:t>
            </a:fld>
            <a:endParaRPr lang="en-US"/>
          </a:p>
        </p:txBody>
      </p:sp>
    </p:spTree>
    <p:extLst>
      <p:ext uri="{BB962C8B-B14F-4D97-AF65-F5344CB8AC3E}">
        <p14:creationId xmlns:p14="http://schemas.microsoft.com/office/powerpoint/2010/main" val="292436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FC88-3DFB-41DD-A6FE-6BD6F7028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5092C-742C-4CBB-B375-491060894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3650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 Photo ALT- Head + Sub">
    <p:spTree>
      <p:nvGrpSpPr>
        <p:cNvPr id="1" name=""/>
        <p:cNvGrpSpPr/>
        <p:nvPr/>
      </p:nvGrpSpPr>
      <p:grpSpPr>
        <a:xfrm>
          <a:off x="0" y="0"/>
          <a:ext cx="0" cy="0"/>
          <a:chOff x="0" y="0"/>
          <a:chExt cx="0" cy="0"/>
        </a:xfrm>
      </p:grpSpPr>
      <p:sp>
        <p:nvSpPr>
          <p:cNvPr id="20" name="Picture Placeholder 9"/>
          <p:cNvSpPr>
            <a:spLocks noGrp="1"/>
          </p:cNvSpPr>
          <p:nvPr userDrawn="1">
            <p:ph type="pic" sz="quarter" idx="14" hasCustomPrompt="1"/>
          </p:nvPr>
        </p:nvSpPr>
        <p:spPr>
          <a:xfrm>
            <a:off x="7765143" y="1004660"/>
            <a:ext cx="4426041" cy="4888684"/>
          </a:xfrm>
          <a:solidFill>
            <a:schemeClr val="bg1">
              <a:lumMod val="85000"/>
            </a:schemeClr>
          </a:solidFill>
        </p:spPr>
        <p:txBody>
          <a:bodyPr lIns="365760" tIns="3291840"/>
          <a:lstStyle>
            <a:lvl1pPr algn="ctr">
              <a:defRPr sz="1400" baseline="0"/>
            </a:lvl1pPr>
          </a:lstStyle>
          <a:p>
            <a:r>
              <a:rPr lang="en-US" dirty="0"/>
              <a:t>DRAG AND DROP PHOTO HERE</a:t>
            </a:r>
          </a:p>
        </p:txBody>
      </p:sp>
      <p:sp>
        <p:nvSpPr>
          <p:cNvPr id="23" name="Freeform 22"/>
          <p:cNvSpPr/>
          <p:nvPr userDrawn="1"/>
        </p:nvSpPr>
        <p:spPr>
          <a:xfrm>
            <a:off x="7152364" y="0"/>
            <a:ext cx="5039636" cy="6858000"/>
          </a:xfrm>
          <a:custGeom>
            <a:avLst/>
            <a:gdLst>
              <a:gd name="connsiteX0" fmla="*/ 0 w 5039636"/>
              <a:gd name="connsiteY0" fmla="*/ 0 h 6858000"/>
              <a:gd name="connsiteX1" fmla="*/ 5039636 w 5039636"/>
              <a:gd name="connsiteY1" fmla="*/ 0 h 6858000"/>
              <a:gd name="connsiteX2" fmla="*/ 5039636 w 5039636"/>
              <a:gd name="connsiteY2" fmla="*/ 2036676 h 6858000"/>
              <a:gd name="connsiteX3" fmla="*/ 5004414 w 5039636"/>
              <a:gd name="connsiteY3" fmla="*/ 1985534 h 6858000"/>
              <a:gd name="connsiteX4" fmla="*/ 3307834 w 5039636"/>
              <a:gd name="connsiteY4" fmla="*/ 1029956 h 6858000"/>
              <a:gd name="connsiteX5" fmla="*/ 3058428 w 5039636"/>
              <a:gd name="connsiteY5" fmla="*/ 1017362 h 6858000"/>
              <a:gd name="connsiteX6" fmla="*/ 3058401 w 5039636"/>
              <a:gd name="connsiteY6" fmla="*/ 1017362 h 6858000"/>
              <a:gd name="connsiteX7" fmla="*/ 2808998 w 5039636"/>
              <a:gd name="connsiteY7" fmla="*/ 1029956 h 6858000"/>
              <a:gd name="connsiteX8" fmla="*/ 618972 w 5039636"/>
              <a:gd name="connsiteY8" fmla="*/ 3456805 h 6858000"/>
              <a:gd name="connsiteX9" fmla="*/ 3058416 w 5039636"/>
              <a:gd name="connsiteY9" fmla="*/ 5896249 h 6858000"/>
              <a:gd name="connsiteX10" fmla="*/ 4940810 w 5039636"/>
              <a:gd name="connsiteY10" fmla="*/ 5008518 h 6858000"/>
              <a:gd name="connsiteX11" fmla="*/ 5039636 w 5039636"/>
              <a:gd name="connsiteY11" fmla="*/ 4876359 h 6858000"/>
              <a:gd name="connsiteX12" fmla="*/ 5039636 w 5039636"/>
              <a:gd name="connsiteY12" fmla="*/ 6858000 h 6858000"/>
              <a:gd name="connsiteX13" fmla="*/ 0 w 5039636"/>
              <a:gd name="connsiteY13" fmla="*/ 6858000 h 6858000"/>
              <a:gd name="connsiteX14" fmla="*/ 0 w 5039636"/>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9636" h="6858000">
                <a:moveTo>
                  <a:pt x="0" y="0"/>
                </a:moveTo>
                <a:lnTo>
                  <a:pt x="5039636" y="0"/>
                </a:lnTo>
                <a:lnTo>
                  <a:pt x="5039636" y="2036676"/>
                </a:lnTo>
                <a:lnTo>
                  <a:pt x="5004414" y="1985534"/>
                </a:lnTo>
                <a:cubicBezTo>
                  <a:pt x="4606215" y="1459671"/>
                  <a:pt x="3999769" y="1100225"/>
                  <a:pt x="3307834" y="1029956"/>
                </a:cubicBezTo>
                <a:lnTo>
                  <a:pt x="3058428" y="1017362"/>
                </a:lnTo>
                <a:lnTo>
                  <a:pt x="3058401" y="1017362"/>
                </a:lnTo>
                <a:lnTo>
                  <a:pt x="2808998" y="1029956"/>
                </a:lnTo>
                <a:cubicBezTo>
                  <a:pt x="1578893" y="1154879"/>
                  <a:pt x="618972" y="2193742"/>
                  <a:pt x="618972" y="3456805"/>
                </a:cubicBezTo>
                <a:cubicBezTo>
                  <a:pt x="618972" y="4804073"/>
                  <a:pt x="1711148" y="5896249"/>
                  <a:pt x="3058416" y="5896249"/>
                </a:cubicBezTo>
                <a:cubicBezTo>
                  <a:pt x="3816254" y="5896249"/>
                  <a:pt x="4493380" y="5550678"/>
                  <a:pt x="4940810" y="5008518"/>
                </a:cubicBezTo>
                <a:lnTo>
                  <a:pt x="5039636" y="4876359"/>
                </a:lnTo>
                <a:lnTo>
                  <a:pt x="5039636"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cap="none" spc="0" dirty="0">
              <a:ln w="22225">
                <a:solidFill>
                  <a:schemeClr val="accent2"/>
                </a:solidFill>
                <a:prstDash val="solid"/>
              </a:ln>
              <a:solidFill>
                <a:schemeClr val="accent2">
                  <a:lumMod val="40000"/>
                  <a:lumOff val="60000"/>
                </a:schemeClr>
              </a:solidFill>
              <a:effectLst/>
            </a:endParaRPr>
          </a:p>
        </p:txBody>
      </p:sp>
      <p:sp>
        <p:nvSpPr>
          <p:cNvPr id="2" name="Title 1"/>
          <p:cNvSpPr>
            <a:spLocks noGrp="1"/>
          </p:cNvSpPr>
          <p:nvPr userDrawn="1">
            <p:ph type="title" hasCustomPrompt="1"/>
          </p:nvPr>
        </p:nvSpPr>
        <p:spPr>
          <a:xfrm>
            <a:off x="496890" y="0"/>
            <a:ext cx="7108933" cy="1366472"/>
          </a:xfrm>
        </p:spPr>
        <p:txBody>
          <a:bodyPr anchor="b" anchorCtr="0">
            <a:noAutofit/>
          </a:bodyPr>
          <a:lstStyle>
            <a:lvl1pPr>
              <a:defRPr sz="3600" b="1" i="0">
                <a:solidFill>
                  <a:srgbClr val="003DA5"/>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3" name="Content Placeholder 2"/>
          <p:cNvSpPr>
            <a:spLocks noGrp="1"/>
          </p:cNvSpPr>
          <p:nvPr userDrawn="1">
            <p:ph idx="1"/>
          </p:nvPr>
        </p:nvSpPr>
        <p:spPr>
          <a:xfrm>
            <a:off x="496890" y="1828937"/>
            <a:ext cx="7108933" cy="4253519"/>
          </a:xfrm>
        </p:spPr>
        <p:txBody>
          <a:bodyPr>
            <a:noAutofit/>
          </a:bodyPr>
          <a:lstStyle>
            <a:lvl1pPr>
              <a:lnSpc>
                <a:spcPct val="100000"/>
              </a:lnSpc>
              <a:defRPr sz="2000" b="0">
                <a:solidFill>
                  <a:schemeClr val="tx1"/>
                </a:solidFill>
              </a:defRPr>
            </a:lvl1pPr>
            <a:lvl2pPr>
              <a:lnSpc>
                <a:spcPct val="100000"/>
              </a:lnSpc>
              <a:defRPr sz="18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userDrawn="1">
            <p:ph type="body" sz="quarter" idx="13"/>
          </p:nvPr>
        </p:nvSpPr>
        <p:spPr>
          <a:xfrm>
            <a:off x="496890" y="1334499"/>
            <a:ext cx="7108933" cy="327025"/>
          </a:xfrm>
        </p:spPr>
        <p:txBody>
          <a:bodyPr/>
          <a:lstStyle>
            <a:lvl1pPr marL="0" indent="0">
              <a:buFontTx/>
              <a:buNone/>
              <a:defRPr sz="1400" b="1" cap="all" baseline="0">
                <a:solidFill>
                  <a:srgbClr val="00A3E0"/>
                </a:solidFill>
              </a:defRPr>
            </a:lvl1pPr>
          </a:lstStyle>
          <a:p>
            <a:pPr lvl="0"/>
            <a:r>
              <a:rPr lang="en-US" dirty="0"/>
              <a:t>Click to edit Master text styles</a:t>
            </a:r>
          </a:p>
        </p:txBody>
      </p:sp>
      <p:sp>
        <p:nvSpPr>
          <p:cNvPr id="13" name="Freeform 12"/>
          <p:cNvSpPr/>
          <p:nvPr userDrawn="1"/>
        </p:nvSpPr>
        <p:spPr>
          <a:xfrm>
            <a:off x="8271594" y="5893983"/>
            <a:ext cx="3878372" cy="964018"/>
          </a:xfrm>
          <a:custGeom>
            <a:avLst/>
            <a:gdLst>
              <a:gd name="connsiteX0" fmla="*/ 1939162 w 3878372"/>
              <a:gd name="connsiteY0" fmla="*/ 0 h 960843"/>
              <a:gd name="connsiteX1" fmla="*/ 1939210 w 3878372"/>
              <a:gd name="connsiteY1" fmla="*/ 0 h 960843"/>
              <a:gd name="connsiteX2" fmla="*/ 2188605 w 3878372"/>
              <a:gd name="connsiteY2" fmla="*/ 12594 h 960843"/>
              <a:gd name="connsiteX3" fmla="*/ 3858330 w 3878372"/>
              <a:gd name="connsiteY3" fmla="*/ 933362 h 960843"/>
              <a:gd name="connsiteX4" fmla="*/ 3878372 w 3878372"/>
              <a:gd name="connsiteY4" fmla="*/ 960843 h 960843"/>
              <a:gd name="connsiteX5" fmla="*/ 0 w 3878372"/>
              <a:gd name="connsiteY5" fmla="*/ 960843 h 960843"/>
              <a:gd name="connsiteX6" fmla="*/ 20042 w 3878372"/>
              <a:gd name="connsiteY6" fmla="*/ 933362 h 960843"/>
              <a:gd name="connsiteX7" fmla="*/ 1689768 w 3878372"/>
              <a:gd name="connsiteY7" fmla="*/ 12594 h 9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372" h="960843">
                <a:moveTo>
                  <a:pt x="1939162" y="0"/>
                </a:moveTo>
                <a:lnTo>
                  <a:pt x="1939210" y="0"/>
                </a:lnTo>
                <a:lnTo>
                  <a:pt x="2188605" y="12594"/>
                </a:lnTo>
                <a:cubicBezTo>
                  <a:pt x="2865163" y="81302"/>
                  <a:pt x="3459989" y="426476"/>
                  <a:pt x="3858330" y="933362"/>
                </a:cubicBezTo>
                <a:lnTo>
                  <a:pt x="3878372" y="960843"/>
                </a:lnTo>
                <a:lnTo>
                  <a:pt x="0" y="960843"/>
                </a:lnTo>
                <a:lnTo>
                  <a:pt x="20042" y="933362"/>
                </a:lnTo>
                <a:cubicBezTo>
                  <a:pt x="418383" y="426476"/>
                  <a:pt x="1013210" y="81302"/>
                  <a:pt x="1689768" y="12594"/>
                </a:cubicBezTo>
                <a:close/>
              </a:path>
            </a:pathLst>
          </a:cu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spcBef>
                <a:spcPts val="900"/>
              </a:spcBef>
            </a:pPr>
            <a:endParaRPr lang="en-US" sz="2000" b="1"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71081" y="-639"/>
            <a:ext cx="4420919" cy="1023688"/>
          </a:xfrm>
          <a:prstGeom prst="rect">
            <a:avLst/>
          </a:prstGeom>
        </p:spPr>
      </p:pic>
    </p:spTree>
    <p:extLst>
      <p:ext uri="{BB962C8B-B14F-4D97-AF65-F5344CB8AC3E}">
        <p14:creationId xmlns:p14="http://schemas.microsoft.com/office/powerpoint/2010/main" val="53389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ircle Photo ALT- Head + Sub">
    <p:bg>
      <p:bgPr>
        <a:solidFill>
          <a:schemeClr val="accent1"/>
        </a:solidFill>
        <a:effectLst/>
      </p:bgPr>
    </p:bg>
    <p:spTree>
      <p:nvGrpSpPr>
        <p:cNvPr id="1" name=""/>
        <p:cNvGrpSpPr/>
        <p:nvPr/>
      </p:nvGrpSpPr>
      <p:grpSpPr>
        <a:xfrm>
          <a:off x="0" y="0"/>
          <a:ext cx="0" cy="0"/>
          <a:chOff x="0" y="0"/>
          <a:chExt cx="0" cy="0"/>
        </a:xfrm>
      </p:grpSpPr>
      <p:sp>
        <p:nvSpPr>
          <p:cNvPr id="23" name="Picture Placeholder 9"/>
          <p:cNvSpPr>
            <a:spLocks noGrp="1"/>
          </p:cNvSpPr>
          <p:nvPr>
            <p:ph type="pic" sz="quarter" idx="14" hasCustomPrompt="1"/>
          </p:nvPr>
        </p:nvSpPr>
        <p:spPr>
          <a:xfrm>
            <a:off x="7765143" y="1004660"/>
            <a:ext cx="4426041" cy="4888684"/>
          </a:xfrm>
          <a:solidFill>
            <a:schemeClr val="bg1">
              <a:lumMod val="85000"/>
            </a:schemeClr>
          </a:solidFill>
        </p:spPr>
        <p:txBody>
          <a:bodyPr lIns="365760" tIns="3291840"/>
          <a:lstStyle>
            <a:lvl1pPr algn="ctr">
              <a:defRPr sz="1400" baseline="0"/>
            </a:lvl1pPr>
          </a:lstStyle>
          <a:p>
            <a:r>
              <a:rPr lang="en-US" dirty="0"/>
              <a:t>DRAG AND DROP PHOTO HERE</a:t>
            </a:r>
          </a:p>
        </p:txBody>
      </p:sp>
      <p:sp>
        <p:nvSpPr>
          <p:cNvPr id="12" name="Freeform 11"/>
          <p:cNvSpPr/>
          <p:nvPr userDrawn="1"/>
        </p:nvSpPr>
        <p:spPr>
          <a:xfrm>
            <a:off x="7152364" y="0"/>
            <a:ext cx="5039636" cy="6858000"/>
          </a:xfrm>
          <a:custGeom>
            <a:avLst/>
            <a:gdLst>
              <a:gd name="connsiteX0" fmla="*/ 0 w 5039636"/>
              <a:gd name="connsiteY0" fmla="*/ 0 h 6858000"/>
              <a:gd name="connsiteX1" fmla="*/ 5039636 w 5039636"/>
              <a:gd name="connsiteY1" fmla="*/ 0 h 6858000"/>
              <a:gd name="connsiteX2" fmla="*/ 5039636 w 5039636"/>
              <a:gd name="connsiteY2" fmla="*/ 2036676 h 6858000"/>
              <a:gd name="connsiteX3" fmla="*/ 5004414 w 5039636"/>
              <a:gd name="connsiteY3" fmla="*/ 1985534 h 6858000"/>
              <a:gd name="connsiteX4" fmla="*/ 3307834 w 5039636"/>
              <a:gd name="connsiteY4" fmla="*/ 1029956 h 6858000"/>
              <a:gd name="connsiteX5" fmla="*/ 3058428 w 5039636"/>
              <a:gd name="connsiteY5" fmla="*/ 1017362 h 6858000"/>
              <a:gd name="connsiteX6" fmla="*/ 3058401 w 5039636"/>
              <a:gd name="connsiteY6" fmla="*/ 1017362 h 6858000"/>
              <a:gd name="connsiteX7" fmla="*/ 2808998 w 5039636"/>
              <a:gd name="connsiteY7" fmla="*/ 1029956 h 6858000"/>
              <a:gd name="connsiteX8" fmla="*/ 618972 w 5039636"/>
              <a:gd name="connsiteY8" fmla="*/ 3456805 h 6858000"/>
              <a:gd name="connsiteX9" fmla="*/ 3058416 w 5039636"/>
              <a:gd name="connsiteY9" fmla="*/ 5896249 h 6858000"/>
              <a:gd name="connsiteX10" fmla="*/ 4940810 w 5039636"/>
              <a:gd name="connsiteY10" fmla="*/ 5008518 h 6858000"/>
              <a:gd name="connsiteX11" fmla="*/ 5039636 w 5039636"/>
              <a:gd name="connsiteY11" fmla="*/ 4876359 h 6858000"/>
              <a:gd name="connsiteX12" fmla="*/ 5039636 w 5039636"/>
              <a:gd name="connsiteY12" fmla="*/ 6858000 h 6858000"/>
              <a:gd name="connsiteX13" fmla="*/ 0 w 5039636"/>
              <a:gd name="connsiteY13" fmla="*/ 6858000 h 6858000"/>
              <a:gd name="connsiteX14" fmla="*/ 0 w 5039636"/>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9636" h="6858000">
                <a:moveTo>
                  <a:pt x="0" y="0"/>
                </a:moveTo>
                <a:lnTo>
                  <a:pt x="5039636" y="0"/>
                </a:lnTo>
                <a:lnTo>
                  <a:pt x="5039636" y="2036676"/>
                </a:lnTo>
                <a:lnTo>
                  <a:pt x="5004414" y="1985534"/>
                </a:lnTo>
                <a:cubicBezTo>
                  <a:pt x="4606215" y="1459671"/>
                  <a:pt x="3999769" y="1100225"/>
                  <a:pt x="3307834" y="1029956"/>
                </a:cubicBezTo>
                <a:lnTo>
                  <a:pt x="3058428" y="1017362"/>
                </a:lnTo>
                <a:lnTo>
                  <a:pt x="3058401" y="1017362"/>
                </a:lnTo>
                <a:lnTo>
                  <a:pt x="2808998" y="1029956"/>
                </a:lnTo>
                <a:cubicBezTo>
                  <a:pt x="1578893" y="1154879"/>
                  <a:pt x="618972" y="2193742"/>
                  <a:pt x="618972" y="3456805"/>
                </a:cubicBezTo>
                <a:cubicBezTo>
                  <a:pt x="618972" y="4804073"/>
                  <a:pt x="1711148" y="5896249"/>
                  <a:pt x="3058416" y="5896249"/>
                </a:cubicBezTo>
                <a:cubicBezTo>
                  <a:pt x="3816254" y="5896249"/>
                  <a:pt x="4493380" y="5550678"/>
                  <a:pt x="4940810" y="5008518"/>
                </a:cubicBezTo>
                <a:lnTo>
                  <a:pt x="5039636" y="4876359"/>
                </a:lnTo>
                <a:lnTo>
                  <a:pt x="5039636" y="6858000"/>
                </a:lnTo>
                <a:lnTo>
                  <a:pt x="0" y="6858000"/>
                </a:lnTo>
                <a:lnTo>
                  <a:pt x="0" y="0"/>
                </a:lnTo>
                <a:close/>
              </a:path>
            </a:pathLst>
          </a:cu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3" name="Freeform 12"/>
          <p:cNvSpPr/>
          <p:nvPr userDrawn="1"/>
        </p:nvSpPr>
        <p:spPr>
          <a:xfrm>
            <a:off x="8271594" y="5893983"/>
            <a:ext cx="3878372" cy="964018"/>
          </a:xfrm>
          <a:custGeom>
            <a:avLst/>
            <a:gdLst>
              <a:gd name="connsiteX0" fmla="*/ 1939162 w 3878372"/>
              <a:gd name="connsiteY0" fmla="*/ 0 h 960843"/>
              <a:gd name="connsiteX1" fmla="*/ 1939210 w 3878372"/>
              <a:gd name="connsiteY1" fmla="*/ 0 h 960843"/>
              <a:gd name="connsiteX2" fmla="*/ 2188605 w 3878372"/>
              <a:gd name="connsiteY2" fmla="*/ 12594 h 960843"/>
              <a:gd name="connsiteX3" fmla="*/ 3858330 w 3878372"/>
              <a:gd name="connsiteY3" fmla="*/ 933362 h 960843"/>
              <a:gd name="connsiteX4" fmla="*/ 3878372 w 3878372"/>
              <a:gd name="connsiteY4" fmla="*/ 960843 h 960843"/>
              <a:gd name="connsiteX5" fmla="*/ 0 w 3878372"/>
              <a:gd name="connsiteY5" fmla="*/ 960843 h 960843"/>
              <a:gd name="connsiteX6" fmla="*/ 20042 w 3878372"/>
              <a:gd name="connsiteY6" fmla="*/ 933362 h 960843"/>
              <a:gd name="connsiteX7" fmla="*/ 1689768 w 3878372"/>
              <a:gd name="connsiteY7" fmla="*/ 12594 h 9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372" h="960843">
                <a:moveTo>
                  <a:pt x="1939162" y="0"/>
                </a:moveTo>
                <a:lnTo>
                  <a:pt x="1939210" y="0"/>
                </a:lnTo>
                <a:lnTo>
                  <a:pt x="2188605" y="12594"/>
                </a:lnTo>
                <a:cubicBezTo>
                  <a:pt x="2865163" y="81302"/>
                  <a:pt x="3459989" y="426476"/>
                  <a:pt x="3858330" y="933362"/>
                </a:cubicBezTo>
                <a:lnTo>
                  <a:pt x="3878372" y="960843"/>
                </a:lnTo>
                <a:lnTo>
                  <a:pt x="0" y="960843"/>
                </a:lnTo>
                <a:lnTo>
                  <a:pt x="20042" y="933362"/>
                </a:lnTo>
                <a:cubicBezTo>
                  <a:pt x="418383" y="426476"/>
                  <a:pt x="1013210" y="81302"/>
                  <a:pt x="1689768" y="12594"/>
                </a:cubicBezTo>
                <a:close/>
              </a:path>
            </a:pathLst>
          </a:cu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spcBef>
                <a:spcPts val="900"/>
              </a:spcBef>
            </a:pPr>
            <a:endParaRPr lang="en-US" sz="2000" b="1" dirty="0"/>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71081" y="-1"/>
            <a:ext cx="4420919" cy="1023049"/>
          </a:xfrm>
          <a:prstGeom prst="rect">
            <a:avLst/>
          </a:prstGeom>
        </p:spPr>
      </p:pic>
      <p:sp>
        <p:nvSpPr>
          <p:cNvPr id="4" name="Rectangle 3">
            <a:extLst>
              <a:ext uri="{FF2B5EF4-FFF2-40B4-BE49-F238E27FC236}">
                <a16:creationId xmlns:a16="http://schemas.microsoft.com/office/drawing/2014/main" id="{F72563F3-DD0F-C840-B5EC-EC29B8383327}"/>
              </a:ext>
            </a:extLst>
          </p:cNvPr>
          <p:cNvSpPr/>
          <p:nvPr userDrawn="1"/>
        </p:nvSpPr>
        <p:spPr>
          <a:xfrm>
            <a:off x="0" y="-1"/>
            <a:ext cx="7304651" cy="6857999"/>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496889" y="0"/>
            <a:ext cx="7158551" cy="1366464"/>
          </a:xfrm>
        </p:spPr>
        <p:txBody>
          <a:bodyPr anchor="b" anchorCtr="0">
            <a:no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3" name="Content Placeholder 2"/>
          <p:cNvSpPr>
            <a:spLocks noGrp="1"/>
          </p:cNvSpPr>
          <p:nvPr userDrawn="1">
            <p:ph idx="1"/>
          </p:nvPr>
        </p:nvSpPr>
        <p:spPr>
          <a:xfrm>
            <a:off x="496890" y="1821849"/>
            <a:ext cx="7158552" cy="4209467"/>
          </a:xfrm>
        </p:spPr>
        <p:txBody>
          <a:bodyPr>
            <a:noAutofit/>
          </a:bodyPr>
          <a:lstStyle>
            <a:lvl1pPr>
              <a:lnSpc>
                <a:spcPct val="100000"/>
              </a:lnSpc>
              <a:defRPr sz="2000" b="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userDrawn="1">
            <p:ph type="body" sz="quarter" idx="13"/>
          </p:nvPr>
        </p:nvSpPr>
        <p:spPr>
          <a:xfrm>
            <a:off x="496890" y="1320323"/>
            <a:ext cx="7158550" cy="327025"/>
          </a:xfrm>
        </p:spPr>
        <p:txBody>
          <a:bodyPr/>
          <a:lstStyle>
            <a:lvl1pPr marL="0" indent="0">
              <a:buFontTx/>
              <a:buNone/>
              <a:defRPr sz="1400" b="1" cap="all"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4120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er + Subhead + Body (Dark Blue ALT)">
    <p:bg>
      <p:bgPr>
        <a:solidFill>
          <a:schemeClr val="bg1"/>
        </a:solidFill>
        <a:effectLst/>
      </p:bgPr>
    </p:bg>
    <p:spTree>
      <p:nvGrpSpPr>
        <p:cNvPr id="1" name=""/>
        <p:cNvGrpSpPr/>
        <p:nvPr/>
      </p:nvGrpSpPr>
      <p:grpSpPr>
        <a:xfrm>
          <a:off x="0" y="0"/>
          <a:ext cx="0" cy="0"/>
          <a:chOff x="0" y="0"/>
          <a:chExt cx="0" cy="0"/>
        </a:xfrm>
      </p:grpSpPr>
      <p:sp>
        <p:nvSpPr>
          <p:cNvPr id="16" name="Picture Placeholder 9"/>
          <p:cNvSpPr>
            <a:spLocks noGrp="1"/>
          </p:cNvSpPr>
          <p:nvPr>
            <p:ph type="pic" sz="quarter" idx="14" hasCustomPrompt="1"/>
          </p:nvPr>
        </p:nvSpPr>
        <p:spPr>
          <a:xfrm>
            <a:off x="8241467" y="0"/>
            <a:ext cx="3950533" cy="6858000"/>
          </a:xfrm>
          <a:solidFill>
            <a:schemeClr val="bg1">
              <a:lumMod val="85000"/>
            </a:schemeClr>
          </a:solidFill>
        </p:spPr>
        <p:txBody>
          <a:bodyPr lIns="640080" tIns="2926080"/>
          <a:lstStyle>
            <a:lvl1pPr algn="ctr">
              <a:defRPr sz="1400" baseline="0"/>
            </a:lvl1pPr>
          </a:lstStyle>
          <a:p>
            <a:r>
              <a:rPr lang="en-US" dirty="0"/>
              <a:t>DRAG AND DROP PHOTO HERE</a:t>
            </a:r>
          </a:p>
        </p:txBody>
      </p:sp>
      <p:grpSp>
        <p:nvGrpSpPr>
          <p:cNvPr id="6" name="Group 5"/>
          <p:cNvGrpSpPr/>
          <p:nvPr userDrawn="1"/>
        </p:nvGrpSpPr>
        <p:grpSpPr>
          <a:xfrm>
            <a:off x="0" y="0"/>
            <a:ext cx="9525546" cy="6858000"/>
            <a:chOff x="0" y="0"/>
            <a:chExt cx="9525546" cy="6858000"/>
          </a:xfrm>
        </p:grpSpPr>
        <p:sp>
          <p:nvSpPr>
            <p:cNvPr id="5" name="Rectangle 4"/>
            <p:cNvSpPr/>
            <p:nvPr userDrawn="1"/>
          </p:nvSpPr>
          <p:spPr>
            <a:xfrm>
              <a:off x="0" y="0"/>
              <a:ext cx="82414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dirty="0"/>
            </a:p>
          </p:txBody>
        </p:sp>
        <p:grpSp>
          <p:nvGrpSpPr>
            <p:cNvPr id="4" name="Group 3"/>
            <p:cNvGrpSpPr/>
            <p:nvPr userDrawn="1"/>
          </p:nvGrpSpPr>
          <p:grpSpPr>
            <a:xfrm flipH="1">
              <a:off x="0" y="0"/>
              <a:ext cx="9525546" cy="6858000"/>
              <a:chOff x="2666454" y="0"/>
              <a:chExt cx="9525546" cy="6858000"/>
            </a:xfrm>
          </p:grpSpPr>
          <p:sp>
            <p:nvSpPr>
              <p:cNvPr id="17" name="Rectangle 16"/>
              <p:cNvSpPr/>
              <p:nvPr userDrawn="1"/>
            </p:nvSpPr>
            <p:spPr>
              <a:xfrm>
                <a:off x="3950533" y="0"/>
                <a:ext cx="82414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dirty="0"/>
              </a:p>
            </p:txBody>
          </p:sp>
          <p:sp>
            <p:nvSpPr>
              <p:cNvPr id="20" name="Freeform 19">
                <a:extLst>
                  <a:ext uri="{FF2B5EF4-FFF2-40B4-BE49-F238E27FC236}">
                    <a16:creationId xmlns:a16="http://schemas.microsoft.com/office/drawing/2014/main" id="{13F88050-F4E8-44C5-80DE-675F85B83736}"/>
                  </a:ext>
                </a:extLst>
              </p:cNvPr>
              <p:cNvSpPr/>
              <p:nvPr userDrawn="1"/>
            </p:nvSpPr>
            <p:spPr>
              <a:xfrm flipH="1">
                <a:off x="2666454" y="0"/>
                <a:ext cx="2567545" cy="6858000"/>
              </a:xfrm>
              <a:custGeom>
                <a:avLst/>
                <a:gdLst>
                  <a:gd name="connsiteX0" fmla="*/ 2382262 w 2567545"/>
                  <a:gd name="connsiteY0" fmla="*/ 0 h 6858000"/>
                  <a:gd name="connsiteX1" fmla="*/ 185283 w 2567545"/>
                  <a:gd name="connsiteY1" fmla="*/ 0 h 6858000"/>
                  <a:gd name="connsiteX2" fmla="*/ 1283465 w 2567545"/>
                  <a:gd name="connsiteY2" fmla="*/ 3311946 h 6858000"/>
                  <a:gd name="connsiteX3" fmla="*/ 0 w 2567545"/>
                  <a:gd name="connsiteY3" fmla="*/ 6858000 h 6858000"/>
                  <a:gd name="connsiteX4" fmla="*/ 2567545 w 2567545"/>
                  <a:gd name="connsiteY4" fmla="*/ 6858000 h 6858000"/>
                  <a:gd name="connsiteX5" fmla="*/ 1284080 w 2567545"/>
                  <a:gd name="connsiteY5" fmla="*/ 3311946 h 6858000"/>
                  <a:gd name="connsiteX6" fmla="*/ 2382262 w 25675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7545" h="6858000">
                    <a:moveTo>
                      <a:pt x="2382262" y="0"/>
                    </a:moveTo>
                    <a:lnTo>
                      <a:pt x="185283" y="0"/>
                    </a:lnTo>
                    <a:cubicBezTo>
                      <a:pt x="874971" y="924224"/>
                      <a:pt x="1283465" y="2069912"/>
                      <a:pt x="1283465" y="3311946"/>
                    </a:cubicBezTo>
                    <a:cubicBezTo>
                      <a:pt x="1283465" y="4660354"/>
                      <a:pt x="801294" y="5896720"/>
                      <a:pt x="0" y="6858000"/>
                    </a:cubicBezTo>
                    <a:lnTo>
                      <a:pt x="2567545" y="6858000"/>
                    </a:lnTo>
                    <a:cubicBezTo>
                      <a:pt x="1766251" y="5896721"/>
                      <a:pt x="1284080" y="4660354"/>
                      <a:pt x="1284080" y="3311946"/>
                    </a:cubicBezTo>
                    <a:cubicBezTo>
                      <a:pt x="1284080" y="2069912"/>
                      <a:pt x="1692574" y="924224"/>
                      <a:pt x="2382262" y="0"/>
                    </a:cubicBezTo>
                    <a:close/>
                  </a:path>
                </a:pathLst>
              </a:custGeom>
              <a:solidFill>
                <a:srgbClr val="00A3E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Lucida Sans" pitchFamily="2"/>
                </a:endParaRPr>
              </a:p>
            </p:txBody>
          </p:sp>
        </p:grpSp>
      </p:grpSp>
      <p:sp>
        <p:nvSpPr>
          <p:cNvPr id="2" name="Title 1"/>
          <p:cNvSpPr>
            <a:spLocks noGrp="1"/>
          </p:cNvSpPr>
          <p:nvPr userDrawn="1">
            <p:ph type="title" hasCustomPrompt="1"/>
          </p:nvPr>
        </p:nvSpPr>
        <p:spPr>
          <a:xfrm>
            <a:off x="496889" y="1038160"/>
            <a:ext cx="6735762" cy="328304"/>
          </a:xfrm>
        </p:spPr>
        <p:txBody>
          <a:bodyPr anchor="b" anchorCtr="0">
            <a:noAutofit/>
          </a:bodyPr>
          <a:lstStyle>
            <a:lvl1pPr>
              <a:defRPr sz="3600" b="1" i="0">
                <a:solidFill>
                  <a:srgbClr val="003DA5"/>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userDrawn="1">
            <p:ph idx="1"/>
          </p:nvPr>
        </p:nvSpPr>
        <p:spPr>
          <a:xfrm>
            <a:off x="496888" y="1828937"/>
            <a:ext cx="6967168" cy="4253520"/>
          </a:xfrm>
        </p:spPr>
        <p:txBody>
          <a:bodyPr>
            <a:noAutofit/>
          </a:bodyPr>
          <a:lstStyle>
            <a:lvl1pPr>
              <a:lnSpc>
                <a:spcPct val="100000"/>
              </a:lnSpc>
              <a:defRPr sz="2000" b="0">
                <a:solidFill>
                  <a:schemeClr val="tx1"/>
                </a:solidFill>
              </a:defRPr>
            </a:lvl1pPr>
            <a:lvl2pPr>
              <a:lnSpc>
                <a:spcPct val="100000"/>
              </a:lnSpc>
              <a:defRPr sz="18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userDrawn="1">
            <p:ph type="body" sz="quarter" idx="13"/>
          </p:nvPr>
        </p:nvSpPr>
        <p:spPr>
          <a:xfrm>
            <a:off x="496888" y="1334498"/>
            <a:ext cx="6967167" cy="298890"/>
          </a:xfrm>
        </p:spPr>
        <p:txBody>
          <a:bodyPr/>
          <a:lstStyle>
            <a:lvl1pPr marL="0" indent="0">
              <a:buFontTx/>
              <a:buNone/>
              <a:defRPr sz="1400" b="1" cap="all" baseline="0">
                <a:solidFill>
                  <a:srgbClr val="00A3E0"/>
                </a:solidFill>
              </a:defRPr>
            </a:lvl1pPr>
          </a:lstStyle>
          <a:p>
            <a:pPr lvl="0"/>
            <a:r>
              <a:rPr lang="en-US" dirty="0"/>
              <a:t>Click to edit Master text styles</a:t>
            </a:r>
          </a:p>
        </p:txBody>
      </p:sp>
    </p:spTree>
    <p:extLst>
      <p:ext uri="{BB962C8B-B14F-4D97-AF65-F5344CB8AC3E}">
        <p14:creationId xmlns:p14="http://schemas.microsoft.com/office/powerpoint/2010/main" val="32622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ircle Photo ALT- Head + Su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2563F3-DD0F-C840-B5EC-EC29B8383327}"/>
              </a:ext>
            </a:extLst>
          </p:cNvPr>
          <p:cNvSpPr/>
          <p:nvPr userDrawn="1"/>
        </p:nvSpPr>
        <p:spPr>
          <a:xfrm>
            <a:off x="0" y="1"/>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A52620-B1FA-E247-9884-3A15C454D811}"/>
              </a:ext>
            </a:extLst>
          </p:cNvPr>
          <p:cNvPicPr>
            <a:picLocks noChangeAspect="1"/>
          </p:cNvPicPr>
          <p:nvPr userDrawn="1"/>
        </p:nvPicPr>
        <p:blipFill>
          <a:blip r:embed="rId2" cstate="print">
            <a:alphaModFix amt="25000"/>
            <a:extLst>
              <a:ext uri="{28A0092B-C50C-407E-A947-70E740481C1C}">
                <a14:useLocalDpi xmlns:a14="http://schemas.microsoft.com/office/drawing/2010/main"/>
              </a:ext>
            </a:extLst>
          </a:blip>
          <a:stretch>
            <a:fillRect/>
          </a:stretch>
        </p:blipFill>
        <p:spPr>
          <a:xfrm>
            <a:off x="1621318" y="131901"/>
            <a:ext cx="10376455" cy="6958012"/>
          </a:xfrm>
          <a:prstGeom prst="rect">
            <a:avLst/>
          </a:prstGeom>
        </p:spPr>
      </p:pic>
      <p:sp>
        <p:nvSpPr>
          <p:cNvPr id="2" name="Title 1"/>
          <p:cNvSpPr>
            <a:spLocks noGrp="1"/>
          </p:cNvSpPr>
          <p:nvPr userDrawn="1">
            <p:ph type="title" hasCustomPrompt="1"/>
          </p:nvPr>
        </p:nvSpPr>
        <p:spPr>
          <a:xfrm>
            <a:off x="496889" y="0"/>
            <a:ext cx="9835163" cy="1366464"/>
          </a:xfrm>
        </p:spPr>
        <p:txBody>
          <a:bodyPr anchor="b" anchorCtr="0">
            <a:no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3" name="Content Placeholder 2"/>
          <p:cNvSpPr>
            <a:spLocks noGrp="1"/>
          </p:cNvSpPr>
          <p:nvPr userDrawn="1">
            <p:ph idx="1"/>
          </p:nvPr>
        </p:nvSpPr>
        <p:spPr>
          <a:xfrm>
            <a:off x="1854686" y="2150470"/>
            <a:ext cx="9835163" cy="4343095"/>
          </a:xfrm>
        </p:spPr>
        <p:txBody>
          <a:bodyPr>
            <a:noAutofit/>
          </a:bodyPr>
          <a:lstStyle>
            <a:lvl1pPr>
              <a:lnSpc>
                <a:spcPct val="100000"/>
              </a:lnSpc>
              <a:defRPr sz="2000" b="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userDrawn="1">
            <p:ph type="body" sz="quarter" idx="13"/>
          </p:nvPr>
        </p:nvSpPr>
        <p:spPr>
          <a:xfrm>
            <a:off x="496889" y="1320323"/>
            <a:ext cx="9835163" cy="327025"/>
          </a:xfrm>
        </p:spPr>
        <p:txBody>
          <a:bodyPr/>
          <a:lstStyle>
            <a:lvl1pPr marL="0" indent="0">
              <a:buFontTx/>
              <a:buNone/>
              <a:defRPr sz="1400" b="1" cap="all" baseline="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0821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288509-7F9D-4751-ABFF-A6BDBE431C84}" type="datetime1">
              <a:rPr lang="en-US" smtClean="0"/>
              <a:t>5/4/2021</a:t>
            </a:fld>
            <a:endParaRPr lang="en-US" dirty="0"/>
          </a:p>
        </p:txBody>
      </p:sp>
      <p:sp>
        <p:nvSpPr>
          <p:cNvPr id="5" name="Footer Placeholder 4"/>
          <p:cNvSpPr>
            <a:spLocks noGrp="1"/>
          </p:cNvSpPr>
          <p:nvPr>
            <p:ph type="ftr" sz="quarter" idx="11"/>
          </p:nvPr>
        </p:nvSpPr>
        <p:spPr/>
        <p:txBody>
          <a:bodyPr/>
          <a:lstStyle/>
          <a:p>
            <a:r>
              <a:rPr lang="en-US"/>
              <a:t>NVBDC 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7792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CD84A-7AD4-4E37-9414-134DAC51C003}" type="datetime1">
              <a:rPr lang="en-US" smtClean="0"/>
              <a:t>5/4/2021</a:t>
            </a:fld>
            <a:endParaRPr lang="en-US" dirty="0"/>
          </a:p>
        </p:txBody>
      </p:sp>
      <p:sp>
        <p:nvSpPr>
          <p:cNvPr id="5" name="Footer Placeholder 4"/>
          <p:cNvSpPr>
            <a:spLocks noGrp="1"/>
          </p:cNvSpPr>
          <p:nvPr>
            <p:ph type="ftr" sz="quarter" idx="11"/>
          </p:nvPr>
        </p:nvSpPr>
        <p:spPr/>
        <p:txBody>
          <a:bodyPr/>
          <a:lstStyle/>
          <a:p>
            <a:r>
              <a:rPr lang="en-US"/>
              <a:t>NVBDC 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364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EABFC-A705-4B91-A903-AA720818DA56}" type="datetime1">
              <a:rPr lang="en-US" smtClean="0"/>
              <a:t>5/4/2021</a:t>
            </a:fld>
            <a:endParaRPr lang="en-US" dirty="0"/>
          </a:p>
        </p:txBody>
      </p:sp>
      <p:sp>
        <p:nvSpPr>
          <p:cNvPr id="5" name="Footer Placeholder 4"/>
          <p:cNvSpPr>
            <a:spLocks noGrp="1"/>
          </p:cNvSpPr>
          <p:nvPr>
            <p:ph type="ftr" sz="quarter" idx="11"/>
          </p:nvPr>
        </p:nvSpPr>
        <p:spPr/>
        <p:txBody>
          <a:bodyPr/>
          <a:lstStyle/>
          <a:p>
            <a:r>
              <a:rPr lang="en-US"/>
              <a:t>NVBDC 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3960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ADDCD4-506E-4E31-9A9B-B113D2A8B747}" type="datetime1">
              <a:rPr lang="en-US" smtClean="0"/>
              <a:t>5/4/2021</a:t>
            </a:fld>
            <a:endParaRPr lang="en-US" dirty="0"/>
          </a:p>
        </p:txBody>
      </p:sp>
      <p:sp>
        <p:nvSpPr>
          <p:cNvPr id="6" name="Footer Placeholder 5"/>
          <p:cNvSpPr>
            <a:spLocks noGrp="1"/>
          </p:cNvSpPr>
          <p:nvPr>
            <p:ph type="ftr" sz="quarter" idx="11"/>
          </p:nvPr>
        </p:nvSpPr>
        <p:spPr/>
        <p:txBody>
          <a:bodyPr/>
          <a:lstStyle/>
          <a:p>
            <a:r>
              <a:rPr lang="en-US"/>
              <a:t>NVBDC 2020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27599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790B3E-CE5E-439B-8CF6-40FBD5D1337C}" type="datetime1">
              <a:rPr lang="en-US" smtClean="0"/>
              <a:t>5/4/2021</a:t>
            </a:fld>
            <a:endParaRPr lang="en-US" dirty="0"/>
          </a:p>
        </p:txBody>
      </p:sp>
      <p:sp>
        <p:nvSpPr>
          <p:cNvPr id="8" name="Footer Placeholder 7"/>
          <p:cNvSpPr>
            <a:spLocks noGrp="1"/>
          </p:cNvSpPr>
          <p:nvPr>
            <p:ph type="ftr" sz="quarter" idx="11"/>
          </p:nvPr>
        </p:nvSpPr>
        <p:spPr/>
        <p:txBody>
          <a:bodyPr/>
          <a:lstStyle/>
          <a:p>
            <a:r>
              <a:rPr lang="en-US"/>
              <a:t>NVBDC 2020</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2415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63E546-855F-45EB-B656-4340026E58A5}" type="datetime1">
              <a:rPr lang="en-US" smtClean="0"/>
              <a:t>5/4/2021</a:t>
            </a:fld>
            <a:endParaRPr lang="en-US" dirty="0"/>
          </a:p>
        </p:txBody>
      </p:sp>
      <p:sp>
        <p:nvSpPr>
          <p:cNvPr id="4" name="Footer Placeholder 3"/>
          <p:cNvSpPr>
            <a:spLocks noGrp="1"/>
          </p:cNvSpPr>
          <p:nvPr>
            <p:ph type="ftr" sz="quarter" idx="11"/>
          </p:nvPr>
        </p:nvSpPr>
        <p:spPr/>
        <p:txBody>
          <a:bodyPr/>
          <a:lstStyle/>
          <a:p>
            <a:r>
              <a:rPr lang="en-US"/>
              <a:t>NVBDC 2020</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9767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11244568" cy="1527664"/>
          </a:xfrm>
        </p:spPr>
        <p:txBody>
          <a:bodyPr anchor="b" anchorCtr="0">
            <a:normAutofit/>
          </a:bodyPr>
          <a:lstStyle>
            <a:lvl1pPr>
              <a:defRPr sz="3600" b="1" i="0">
                <a:solidFill>
                  <a:srgbClr val="003DA5"/>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11244568" cy="4256832"/>
          </a:xfrm>
        </p:spPr>
        <p:txBody>
          <a:bodyPr>
            <a:noAutofit/>
          </a:bodyPr>
          <a:lstStyle>
            <a:lvl1pPr>
              <a:lnSpc>
                <a:spcPct val="100000"/>
              </a:lnSpc>
              <a:defRPr sz="2000"/>
            </a:lvl1pPr>
            <a:lvl2pPr>
              <a:lnSpc>
                <a:spcPct val="100000"/>
              </a:lnSpc>
              <a:defRPr sz="1800"/>
            </a:lvl2pPr>
            <a:lvl3pPr>
              <a:lnSpc>
                <a:spcPct val="100000"/>
              </a:lnSpc>
              <a:defRPr sz="16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05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9A60D-B577-491C-8A04-1A10EE47A3BA}" type="datetime1">
              <a:rPr lang="en-US" smtClean="0"/>
              <a:t>5/4/2021</a:t>
            </a:fld>
            <a:endParaRPr lang="en-US" dirty="0"/>
          </a:p>
        </p:txBody>
      </p:sp>
      <p:sp>
        <p:nvSpPr>
          <p:cNvPr id="3" name="Footer Placeholder 2"/>
          <p:cNvSpPr>
            <a:spLocks noGrp="1"/>
          </p:cNvSpPr>
          <p:nvPr>
            <p:ph type="ftr" sz="quarter" idx="11"/>
          </p:nvPr>
        </p:nvSpPr>
        <p:spPr/>
        <p:txBody>
          <a:bodyPr/>
          <a:lstStyle/>
          <a:p>
            <a:r>
              <a:rPr lang="en-US"/>
              <a:t>NVBDC 2020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3004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5310F-3B07-4E0C-BA4C-C4834E6595E2}" type="datetime1">
              <a:rPr lang="en-US" smtClean="0"/>
              <a:t>5/4/2021</a:t>
            </a:fld>
            <a:endParaRPr lang="en-US" dirty="0"/>
          </a:p>
        </p:txBody>
      </p:sp>
      <p:sp>
        <p:nvSpPr>
          <p:cNvPr id="6" name="Footer Placeholder 5"/>
          <p:cNvSpPr>
            <a:spLocks noGrp="1"/>
          </p:cNvSpPr>
          <p:nvPr>
            <p:ph type="ftr" sz="quarter" idx="11"/>
          </p:nvPr>
        </p:nvSpPr>
        <p:spPr/>
        <p:txBody>
          <a:bodyPr/>
          <a:lstStyle/>
          <a:p>
            <a:r>
              <a:rPr lang="en-US"/>
              <a:t>NVBDC 2020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624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A7F21-39E5-40FE-82F6-CFB4E57E2D45}" type="datetime1">
              <a:rPr lang="en-US" smtClean="0"/>
              <a:t>5/4/2021</a:t>
            </a:fld>
            <a:endParaRPr lang="en-US" dirty="0"/>
          </a:p>
        </p:txBody>
      </p:sp>
      <p:sp>
        <p:nvSpPr>
          <p:cNvPr id="6" name="Footer Placeholder 5"/>
          <p:cNvSpPr>
            <a:spLocks noGrp="1"/>
          </p:cNvSpPr>
          <p:nvPr>
            <p:ph type="ftr" sz="quarter" idx="11"/>
          </p:nvPr>
        </p:nvSpPr>
        <p:spPr/>
        <p:txBody>
          <a:bodyPr/>
          <a:lstStyle/>
          <a:p>
            <a:r>
              <a:rPr lang="en-US"/>
              <a:t>NVBDC 2020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3006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7D08-1B96-4046-9988-5E055DEDA655}" type="datetime1">
              <a:rPr lang="en-US" smtClean="0"/>
              <a:t>5/4/2021</a:t>
            </a:fld>
            <a:endParaRPr lang="en-US" dirty="0"/>
          </a:p>
        </p:txBody>
      </p:sp>
      <p:sp>
        <p:nvSpPr>
          <p:cNvPr id="5" name="Footer Placeholder 4"/>
          <p:cNvSpPr>
            <a:spLocks noGrp="1"/>
          </p:cNvSpPr>
          <p:nvPr>
            <p:ph type="ftr" sz="quarter" idx="11"/>
          </p:nvPr>
        </p:nvSpPr>
        <p:spPr/>
        <p:txBody>
          <a:bodyPr/>
          <a:lstStyle/>
          <a:p>
            <a:r>
              <a:rPr lang="en-US"/>
              <a:t>NVBDC 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102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824A1-7B19-4217-B383-344CA1690EED}" type="datetime1">
              <a:rPr lang="en-US" smtClean="0"/>
              <a:t>5/4/2021</a:t>
            </a:fld>
            <a:endParaRPr lang="en-US" dirty="0"/>
          </a:p>
        </p:txBody>
      </p:sp>
      <p:sp>
        <p:nvSpPr>
          <p:cNvPr id="5" name="Footer Placeholder 4"/>
          <p:cNvSpPr>
            <a:spLocks noGrp="1"/>
          </p:cNvSpPr>
          <p:nvPr>
            <p:ph type="ftr" sz="quarter" idx="11"/>
          </p:nvPr>
        </p:nvSpPr>
        <p:spPr/>
        <p:txBody>
          <a:bodyPr/>
          <a:lstStyle/>
          <a:p>
            <a:r>
              <a:rPr lang="en-US"/>
              <a:t>NVBDC 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60505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4F9675-0894-429A-AEA5-A211FB8F99DF}"/>
              </a:ext>
            </a:extLst>
          </p:cNvPr>
          <p:cNvSpPr/>
          <p:nvPr userDrawn="1"/>
        </p:nvSpPr>
        <p:spPr>
          <a:xfrm>
            <a:off x="466725" y="414338"/>
            <a:ext cx="11258550" cy="4532312"/>
          </a:xfrm>
          <a:prstGeom prst="rect">
            <a:avLst/>
          </a:prstGeom>
          <a:solidFill>
            <a:srgbClr val="25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252D65"/>
              </a:solidFill>
              <a:ea typeface="ＭＳ Ｐゴシック" charset="0"/>
              <a:cs typeface="ＭＳ Ｐゴシック" charset="0"/>
            </a:endParaRPr>
          </a:p>
        </p:txBody>
      </p:sp>
      <p:sp>
        <p:nvSpPr>
          <p:cNvPr id="7" name="Oval 6">
            <a:extLst>
              <a:ext uri="{FF2B5EF4-FFF2-40B4-BE49-F238E27FC236}">
                <a16:creationId xmlns:a16="http://schemas.microsoft.com/office/drawing/2014/main" id="{15CD63F5-4837-4575-9A96-F89B21C97E4C}"/>
              </a:ext>
            </a:extLst>
          </p:cNvPr>
          <p:cNvSpPr/>
          <p:nvPr userDrawn="1"/>
        </p:nvSpPr>
        <p:spPr>
          <a:xfrm>
            <a:off x="6207125" y="4460875"/>
            <a:ext cx="2049463" cy="2049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8" name="Picture 4">
            <a:extLst>
              <a:ext uri="{FF2B5EF4-FFF2-40B4-BE49-F238E27FC236}">
                <a16:creationId xmlns:a16="http://schemas.microsoft.com/office/drawing/2014/main" id="{BB5B3368-EC70-41D3-B40B-C4EC24287D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800777" y="4946650"/>
            <a:ext cx="6766361" cy="94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3C8276F-D9FA-4DFE-AD2B-200BC1B381D6}"/>
              </a:ext>
              <a:ext uri="{C183D7F6-B498-43B3-948B-1728B52AA6E4}">
                <adec:decorative xmlns:adec="http://schemas.microsoft.com/office/drawing/2017/decorative" val="1"/>
              </a:ext>
            </a:extLst>
          </p:cNvPr>
          <p:cNvPicPr>
            <a:picLocks noChangeAspect="1"/>
          </p:cNvPicPr>
          <p:nvPr userDrawn="1"/>
        </p:nvPicPr>
        <p:blipFill>
          <a:blip r:embed="rId3" cstate="email">
            <a:alphaModFix amt="5000"/>
            <a:extLst>
              <a:ext uri="{28A0092B-C50C-407E-A947-70E740481C1C}">
                <a14:useLocalDpi xmlns:a14="http://schemas.microsoft.com/office/drawing/2010/main"/>
              </a:ext>
            </a:extLst>
          </a:blip>
          <a:stretch>
            <a:fillRect/>
          </a:stretch>
        </p:blipFill>
        <p:spPr>
          <a:xfrm>
            <a:off x="8491389" y="-1398966"/>
            <a:ext cx="4643630" cy="4643630"/>
          </a:xfrm>
          <a:prstGeom prst="rect">
            <a:avLst/>
          </a:prstGeom>
        </p:spPr>
      </p:pic>
      <p:sp>
        <p:nvSpPr>
          <p:cNvPr id="10" name="Title 1">
            <a:extLst>
              <a:ext uri="{FF2B5EF4-FFF2-40B4-BE49-F238E27FC236}">
                <a16:creationId xmlns:a16="http://schemas.microsoft.com/office/drawing/2014/main" id="{BE326BC0-D208-4B38-9D6E-3B15A71CECA4}"/>
              </a:ext>
            </a:extLst>
          </p:cNvPr>
          <p:cNvSpPr>
            <a:spLocks noGrp="1"/>
          </p:cNvSpPr>
          <p:nvPr>
            <p:ph type="title"/>
          </p:nvPr>
        </p:nvSpPr>
        <p:spPr>
          <a:xfrm>
            <a:off x="752742" y="1933477"/>
            <a:ext cx="10515600" cy="1325563"/>
          </a:xfrm>
        </p:spPr>
        <p:txBody>
          <a:bodyPr/>
          <a:lstStyle>
            <a:lvl1pPr>
              <a:defRPr>
                <a:solidFill>
                  <a:schemeClr val="bg1"/>
                </a:solidFill>
                <a:latin typeface="Arial Black" panose="020B0A04020102020204" pitchFamily="34" charset="0"/>
              </a:defRPr>
            </a:lvl1pPr>
          </a:lstStyle>
          <a:p>
            <a:r>
              <a:rPr kumimoji="0" lang="en-US" sz="4400" b="0" i="0" u="none" strike="noStrike" kern="1200" cap="none" spc="0" normalizeH="0" baseline="0" noProof="0" dirty="0">
                <a:ln>
                  <a:noFill/>
                </a:ln>
                <a:solidFill>
                  <a:srgbClr val="242C65"/>
                </a:solidFill>
                <a:effectLst/>
                <a:uLnTx/>
                <a:uFillTx/>
                <a:latin typeface="Arial Black" panose="020B0A04020102020204"/>
                <a:ea typeface="+mj-ea"/>
                <a:cs typeface="+mj-cs"/>
              </a:rPr>
              <a:t>Click to edit Master title style</a:t>
            </a:r>
            <a:endParaRPr lang="en-US" dirty="0"/>
          </a:p>
        </p:txBody>
      </p:sp>
    </p:spTree>
    <p:extLst>
      <p:ext uri="{BB962C8B-B14F-4D97-AF65-F5344CB8AC3E}">
        <p14:creationId xmlns:p14="http://schemas.microsoft.com/office/powerpoint/2010/main" val="265001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21CD4-316F-E844-A418-BCB1AA1BE575}"/>
              </a:ext>
            </a:extLst>
          </p:cNvPr>
          <p:cNvSpPr/>
          <p:nvPr userDrawn="1"/>
        </p:nvSpPr>
        <p:spPr>
          <a:xfrm>
            <a:off x="0" y="0"/>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6658391" cy="1527664"/>
          </a:xfrm>
        </p:spPr>
        <p:txBody>
          <a:bodyPr anchor="b" anchorCtr="0">
            <a:norm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6658391" cy="4256831"/>
          </a:xfrm>
        </p:spPr>
        <p:txBody>
          <a:bodyPr>
            <a:noAutofit/>
          </a:bodyPr>
          <a:lstStyle>
            <a:lvl1pPr>
              <a:lnSpc>
                <a:spcPct val="100000"/>
              </a:lnSpc>
              <a:defRPr sz="200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746F4B6-45C8-A246-804E-17B6542066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7432"/>
          <a:stretch/>
        </p:blipFill>
        <p:spPr>
          <a:xfrm>
            <a:off x="7174370" y="408910"/>
            <a:ext cx="5017630" cy="6076950"/>
          </a:xfrm>
          <a:prstGeom prst="rect">
            <a:avLst/>
          </a:prstGeom>
        </p:spPr>
      </p:pic>
    </p:spTree>
    <p:extLst>
      <p:ext uri="{BB962C8B-B14F-4D97-AF65-F5344CB8AC3E}">
        <p14:creationId xmlns:p14="http://schemas.microsoft.com/office/powerpoint/2010/main" val="62209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8DCD3B-261B-F848-A2CF-530BDD330C96}"/>
              </a:ext>
            </a:extLst>
          </p:cNvPr>
          <p:cNvSpPr/>
          <p:nvPr userDrawn="1"/>
        </p:nvSpPr>
        <p:spPr>
          <a:xfrm>
            <a:off x="0" y="0"/>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6658391" cy="1527664"/>
          </a:xfrm>
        </p:spPr>
        <p:txBody>
          <a:bodyPr anchor="b" anchorCtr="0">
            <a:norm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6658391" cy="4256831"/>
          </a:xfrm>
        </p:spPr>
        <p:txBody>
          <a:bodyPr>
            <a:noAutofit/>
          </a:bodyPr>
          <a:lstStyle>
            <a:lvl1pPr>
              <a:lnSpc>
                <a:spcPct val="100000"/>
              </a:lnSpc>
              <a:defRPr sz="200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6B753C90-2B52-BC47-B7FE-AABFC44553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8284"/>
          <a:stretch/>
        </p:blipFill>
        <p:spPr>
          <a:xfrm>
            <a:off x="7103490" y="320671"/>
            <a:ext cx="5088510" cy="6245009"/>
          </a:xfrm>
          <a:prstGeom prst="rect">
            <a:avLst/>
          </a:prstGeom>
        </p:spPr>
      </p:pic>
    </p:spTree>
    <p:extLst>
      <p:ext uri="{BB962C8B-B14F-4D97-AF65-F5344CB8AC3E}">
        <p14:creationId xmlns:p14="http://schemas.microsoft.com/office/powerpoint/2010/main" val="41389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FE031F-1408-B848-9E05-92E50A2E9137}"/>
              </a:ext>
            </a:extLst>
          </p:cNvPr>
          <p:cNvSpPr/>
          <p:nvPr userDrawn="1"/>
        </p:nvSpPr>
        <p:spPr>
          <a:xfrm>
            <a:off x="0" y="0"/>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6658391" cy="1527664"/>
          </a:xfrm>
        </p:spPr>
        <p:txBody>
          <a:bodyPr anchor="b" anchorCtr="0">
            <a:norm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6658391" cy="4256831"/>
          </a:xfrm>
        </p:spPr>
        <p:txBody>
          <a:bodyPr>
            <a:noAutofit/>
          </a:bodyPr>
          <a:lstStyle>
            <a:lvl1pPr>
              <a:lnSpc>
                <a:spcPct val="100000"/>
              </a:lnSpc>
              <a:defRPr sz="200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13B438F-9751-874C-BA16-3C8164437F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8180"/>
          <a:stretch/>
        </p:blipFill>
        <p:spPr>
          <a:xfrm>
            <a:off x="7095463" y="305520"/>
            <a:ext cx="5096537" cy="6246959"/>
          </a:xfrm>
          <a:prstGeom prst="rect">
            <a:avLst/>
          </a:prstGeom>
        </p:spPr>
      </p:pic>
    </p:spTree>
    <p:extLst>
      <p:ext uri="{BB962C8B-B14F-4D97-AF65-F5344CB8AC3E}">
        <p14:creationId xmlns:p14="http://schemas.microsoft.com/office/powerpoint/2010/main" val="17594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0AEF06-4365-3546-A92B-304643AD0F5C}"/>
              </a:ext>
            </a:extLst>
          </p:cNvPr>
          <p:cNvSpPr/>
          <p:nvPr userDrawn="1"/>
        </p:nvSpPr>
        <p:spPr>
          <a:xfrm>
            <a:off x="0" y="0"/>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6658391" cy="1527664"/>
          </a:xfrm>
        </p:spPr>
        <p:txBody>
          <a:bodyPr anchor="b" anchorCtr="0">
            <a:norm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6658391" cy="4256831"/>
          </a:xfrm>
        </p:spPr>
        <p:txBody>
          <a:bodyPr>
            <a:noAutofit/>
          </a:bodyPr>
          <a:lstStyle>
            <a:lvl1pPr>
              <a:lnSpc>
                <a:spcPct val="100000"/>
              </a:lnSpc>
              <a:defRPr sz="200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1753233-04B4-3B41-BB09-A3F449F603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8110"/>
          <a:stretch/>
        </p:blipFill>
        <p:spPr>
          <a:xfrm>
            <a:off x="7091055" y="305520"/>
            <a:ext cx="5100946" cy="6246960"/>
          </a:xfrm>
          <a:prstGeom prst="rect">
            <a:avLst/>
          </a:prstGeom>
        </p:spPr>
      </p:pic>
    </p:spTree>
    <p:extLst>
      <p:ext uri="{BB962C8B-B14F-4D97-AF65-F5344CB8AC3E}">
        <p14:creationId xmlns:p14="http://schemas.microsoft.com/office/powerpoint/2010/main" val="122135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AE49F4-BCE6-AE42-8FE1-A6B10D03E2C7}"/>
              </a:ext>
            </a:extLst>
          </p:cNvPr>
          <p:cNvSpPr/>
          <p:nvPr userDrawn="1"/>
        </p:nvSpPr>
        <p:spPr>
          <a:xfrm>
            <a:off x="0" y="0"/>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6658391" cy="1527664"/>
          </a:xfrm>
        </p:spPr>
        <p:txBody>
          <a:bodyPr anchor="b" anchorCtr="0">
            <a:norm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6658391" cy="4256831"/>
          </a:xfrm>
        </p:spPr>
        <p:txBody>
          <a:bodyPr>
            <a:noAutofit/>
          </a:bodyPr>
          <a:lstStyle>
            <a:lvl1pPr>
              <a:lnSpc>
                <a:spcPct val="100000"/>
              </a:lnSpc>
              <a:defRPr sz="200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5DE994F-4AC9-3E49-8010-882B3247D7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7964"/>
          <a:stretch/>
        </p:blipFill>
        <p:spPr>
          <a:xfrm>
            <a:off x="7083338" y="312608"/>
            <a:ext cx="5108662" cy="6245352"/>
          </a:xfrm>
          <a:prstGeom prst="rect">
            <a:avLst/>
          </a:prstGeom>
        </p:spPr>
      </p:pic>
    </p:spTree>
    <p:extLst>
      <p:ext uri="{BB962C8B-B14F-4D97-AF65-F5344CB8AC3E}">
        <p14:creationId xmlns:p14="http://schemas.microsoft.com/office/powerpoint/2010/main" val="2852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AE49F4-BCE6-AE42-8FE1-A6B10D03E2C7}"/>
              </a:ext>
            </a:extLst>
          </p:cNvPr>
          <p:cNvSpPr/>
          <p:nvPr userDrawn="1"/>
        </p:nvSpPr>
        <p:spPr>
          <a:xfrm>
            <a:off x="0" y="0"/>
            <a:ext cx="12192000" cy="6857999"/>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FE0A3-36AB-4233-ADE4-D9FBD70A8024}"/>
              </a:ext>
            </a:extLst>
          </p:cNvPr>
          <p:cNvSpPr>
            <a:spLocks noGrp="1"/>
          </p:cNvSpPr>
          <p:nvPr>
            <p:ph type="title"/>
          </p:nvPr>
        </p:nvSpPr>
        <p:spPr>
          <a:xfrm>
            <a:off x="493776" y="1"/>
            <a:ext cx="6658391" cy="1527664"/>
          </a:xfrm>
        </p:spPr>
        <p:txBody>
          <a:bodyPr anchor="b" anchorCtr="0">
            <a:normAutofit/>
          </a:bodyPr>
          <a:lstStyle>
            <a:lvl1pPr>
              <a:defRPr sz="36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E32E6-01BA-46B2-812D-CBD79AAE6195}"/>
              </a:ext>
            </a:extLst>
          </p:cNvPr>
          <p:cNvSpPr>
            <a:spLocks noGrp="1"/>
          </p:cNvSpPr>
          <p:nvPr>
            <p:ph idx="1"/>
          </p:nvPr>
        </p:nvSpPr>
        <p:spPr>
          <a:xfrm>
            <a:off x="493776" y="1825625"/>
            <a:ext cx="6658391" cy="4256831"/>
          </a:xfrm>
        </p:spPr>
        <p:txBody>
          <a:bodyPr>
            <a:noAutofit/>
          </a:bodyPr>
          <a:lstStyle>
            <a:lvl1pPr>
              <a:lnSpc>
                <a:spcPct val="100000"/>
              </a:lnSpc>
              <a:defRPr sz="2000">
                <a:solidFill>
                  <a:schemeClr val="bg1"/>
                </a:solidFill>
              </a:defRPr>
            </a:lvl1pPr>
            <a:lvl2pPr>
              <a:lnSpc>
                <a:spcPct val="100000"/>
              </a:lnSpc>
              <a:defRPr sz="18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A862BB9-6879-7C41-9BC0-E47C0ABF7C51}"/>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7308797" y="515307"/>
            <a:ext cx="8302267" cy="5567149"/>
          </a:xfrm>
          <a:prstGeom prst="rect">
            <a:avLst/>
          </a:prstGeom>
        </p:spPr>
      </p:pic>
    </p:spTree>
    <p:extLst>
      <p:ext uri="{BB962C8B-B14F-4D97-AF65-F5344CB8AC3E}">
        <p14:creationId xmlns:p14="http://schemas.microsoft.com/office/powerpoint/2010/main" val="42630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rcle Photo - Head + Sub">
    <p:spTree>
      <p:nvGrpSpPr>
        <p:cNvPr id="1" name=""/>
        <p:cNvGrpSpPr/>
        <p:nvPr/>
      </p:nvGrpSpPr>
      <p:grpSpPr>
        <a:xfrm>
          <a:off x="0" y="0"/>
          <a:ext cx="0" cy="0"/>
          <a:chOff x="0" y="0"/>
          <a:chExt cx="0" cy="0"/>
        </a:xfrm>
      </p:grpSpPr>
      <p:sp>
        <p:nvSpPr>
          <p:cNvPr id="20" name="Picture Placeholder 9"/>
          <p:cNvSpPr>
            <a:spLocks noGrp="1"/>
          </p:cNvSpPr>
          <p:nvPr>
            <p:ph type="pic" sz="quarter" idx="14" hasCustomPrompt="1"/>
          </p:nvPr>
        </p:nvSpPr>
        <p:spPr>
          <a:xfrm>
            <a:off x="7074153" y="0"/>
            <a:ext cx="5117847" cy="6858000"/>
          </a:xfrm>
          <a:solidFill>
            <a:schemeClr val="bg1">
              <a:lumMod val="85000"/>
            </a:schemeClr>
          </a:solidFill>
        </p:spPr>
        <p:txBody>
          <a:bodyPr tIns="2926080"/>
          <a:lstStyle>
            <a:lvl1pPr algn="ctr">
              <a:defRPr sz="1400" baseline="0"/>
            </a:lvl1pPr>
          </a:lstStyle>
          <a:p>
            <a:r>
              <a:rPr lang="en-US" dirty="0"/>
              <a:t>DRAG AND DROP PHOTO HERE</a:t>
            </a:r>
          </a:p>
        </p:txBody>
      </p:sp>
      <p:sp>
        <p:nvSpPr>
          <p:cNvPr id="10" name="Freeform 9"/>
          <p:cNvSpPr/>
          <p:nvPr userDrawn="1"/>
        </p:nvSpPr>
        <p:spPr>
          <a:xfrm>
            <a:off x="0" y="0"/>
            <a:ext cx="8971963" cy="6858000"/>
          </a:xfrm>
          <a:custGeom>
            <a:avLst/>
            <a:gdLst>
              <a:gd name="connsiteX0" fmla="*/ 0 w 8971963"/>
              <a:gd name="connsiteY0" fmla="*/ 0 h 6858000"/>
              <a:gd name="connsiteX1" fmla="*/ 8807531 w 8971963"/>
              <a:gd name="connsiteY1" fmla="*/ 0 h 6858000"/>
              <a:gd name="connsiteX2" fmla="*/ 8693284 w 8971963"/>
              <a:gd name="connsiteY2" fmla="*/ 85432 h 6858000"/>
              <a:gd name="connsiteX3" fmla="*/ 7145461 w 8971963"/>
              <a:gd name="connsiteY3" fmla="*/ 3367520 h 6858000"/>
              <a:gd name="connsiteX4" fmla="*/ 8693284 w 8971963"/>
              <a:gd name="connsiteY4" fmla="*/ 6649608 h 6858000"/>
              <a:gd name="connsiteX5" fmla="*/ 8971963 w 8971963"/>
              <a:gd name="connsiteY5" fmla="*/ 6858000 h 6858000"/>
              <a:gd name="connsiteX6" fmla="*/ 0 w 8971963"/>
              <a:gd name="connsiteY6" fmla="*/ 6858000 h 6858000"/>
              <a:gd name="connsiteX7" fmla="*/ 0 w 897196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1963" h="6858000">
                <a:moveTo>
                  <a:pt x="0" y="0"/>
                </a:moveTo>
                <a:lnTo>
                  <a:pt x="8807531" y="0"/>
                </a:lnTo>
                <a:lnTo>
                  <a:pt x="8693284" y="85432"/>
                </a:lnTo>
                <a:cubicBezTo>
                  <a:pt x="7747990" y="865558"/>
                  <a:pt x="7145461" y="2046175"/>
                  <a:pt x="7145461" y="3367520"/>
                </a:cubicBezTo>
                <a:cubicBezTo>
                  <a:pt x="7145461" y="4688865"/>
                  <a:pt x="7747990" y="5869482"/>
                  <a:pt x="8693284" y="6649608"/>
                </a:cubicBezTo>
                <a:lnTo>
                  <a:pt x="8971963"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spcBef>
                <a:spcPts val="900"/>
              </a:spcBef>
            </a:pPr>
            <a:endParaRPr lang="en-US" sz="2000" b="1" dirty="0"/>
          </a:p>
        </p:txBody>
      </p:sp>
      <p:sp>
        <p:nvSpPr>
          <p:cNvPr id="2" name="Title 1"/>
          <p:cNvSpPr>
            <a:spLocks noGrp="1"/>
          </p:cNvSpPr>
          <p:nvPr>
            <p:ph type="title" hasCustomPrompt="1"/>
          </p:nvPr>
        </p:nvSpPr>
        <p:spPr>
          <a:xfrm>
            <a:off x="496890" y="0"/>
            <a:ext cx="6577263" cy="1366464"/>
          </a:xfrm>
        </p:spPr>
        <p:txBody>
          <a:bodyPr anchor="b" anchorCtr="0">
            <a:noAutofit/>
          </a:bodyPr>
          <a:lstStyle>
            <a:lvl1pPr>
              <a:defRPr sz="3600" b="1" i="0">
                <a:solidFill>
                  <a:srgbClr val="003DA5"/>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3" name="Content Placeholder 2"/>
          <p:cNvSpPr>
            <a:spLocks noGrp="1"/>
          </p:cNvSpPr>
          <p:nvPr>
            <p:ph idx="1"/>
          </p:nvPr>
        </p:nvSpPr>
        <p:spPr>
          <a:xfrm>
            <a:off x="496890" y="1828937"/>
            <a:ext cx="6577263" cy="4253520"/>
          </a:xfrm>
        </p:spPr>
        <p:txBody>
          <a:bodyPr>
            <a:noAutofit/>
          </a:bodyPr>
          <a:lstStyle>
            <a:lvl1pPr>
              <a:lnSpc>
                <a:spcPct val="100000"/>
              </a:lnSpc>
              <a:defRPr sz="2000" b="0">
                <a:solidFill>
                  <a:schemeClr val="tx1"/>
                </a:solidFill>
              </a:defRPr>
            </a:lvl1pPr>
            <a:lvl2pPr>
              <a:lnSpc>
                <a:spcPct val="100000"/>
              </a:lnSpc>
              <a:defRPr sz="18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p:nvPr>
        </p:nvSpPr>
        <p:spPr>
          <a:xfrm>
            <a:off x="496890" y="1334499"/>
            <a:ext cx="6577263" cy="327025"/>
          </a:xfrm>
        </p:spPr>
        <p:txBody>
          <a:bodyPr/>
          <a:lstStyle>
            <a:lvl1pPr marL="0" indent="0">
              <a:buFontTx/>
              <a:buNone/>
              <a:defRPr sz="1400" b="1" cap="all" baseline="0">
                <a:solidFill>
                  <a:srgbClr val="00A3E0"/>
                </a:solidFill>
              </a:defRPr>
            </a:lvl1pPr>
          </a:lstStyle>
          <a:p>
            <a:pPr lvl="0"/>
            <a:r>
              <a:rPr lang="en-US" dirty="0"/>
              <a:t>Click to edit Master text styles</a:t>
            </a:r>
          </a:p>
        </p:txBody>
      </p:sp>
    </p:spTree>
    <p:extLst>
      <p:ext uri="{BB962C8B-B14F-4D97-AF65-F5344CB8AC3E}">
        <p14:creationId xmlns:p14="http://schemas.microsoft.com/office/powerpoint/2010/main" val="19882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F223D0-08E4-45CA-B680-00CE1E8D8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BF4EBA-57C3-4E09-9605-A7F56ADF2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155247-CEB1-4C88-8288-86006A90D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8EE9-85E3-4F85-A0CB-F808AA152C83}" type="datetimeFigureOut">
              <a:rPr lang="en-US" smtClean="0"/>
              <a:t>5/4/2021</a:t>
            </a:fld>
            <a:endParaRPr lang="en-US"/>
          </a:p>
        </p:txBody>
      </p:sp>
      <p:sp>
        <p:nvSpPr>
          <p:cNvPr id="5" name="Footer Placeholder 4">
            <a:extLst>
              <a:ext uri="{FF2B5EF4-FFF2-40B4-BE49-F238E27FC236}">
                <a16:creationId xmlns:a16="http://schemas.microsoft.com/office/drawing/2014/main" id="{AA01558E-2DDE-46D9-8DF3-6B21D1664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355D15-FAC3-491A-8818-75048046E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3C40D-ADFD-40AF-B119-D582D2CB448D}" type="slidenum">
              <a:rPr lang="en-US" smtClean="0"/>
              <a:t>‹#›</a:t>
            </a:fld>
            <a:endParaRPr lang="en-US"/>
          </a:p>
        </p:txBody>
      </p:sp>
    </p:spTree>
    <p:extLst>
      <p:ext uri="{BB962C8B-B14F-4D97-AF65-F5344CB8AC3E}">
        <p14:creationId xmlns:p14="http://schemas.microsoft.com/office/powerpoint/2010/main" val="298539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7" r:id="rId5"/>
    <p:sldLayoutId id="2147483656" r:id="rId6"/>
    <p:sldLayoutId id="2147483660" r:id="rId7"/>
    <p:sldLayoutId id="2147483661" r:id="rId8"/>
    <p:sldLayoutId id="2147483651" r:id="rId9"/>
    <p:sldLayoutId id="2147483652" r:id="rId10"/>
    <p:sldLayoutId id="2147483654" r:id="rId11"/>
    <p:sldLayoutId id="2147483653" r:id="rId12"/>
    <p:sldLayoutId id="214748365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B8D6A-94C7-4839-9133-9C783E07963E}" type="datetime1">
              <a:rPr lang="en-US" smtClean="0"/>
              <a:t>5/4/2021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NVBDC 2020</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50031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mailto:kking@nvbdc.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urldefense.com/v3/__https:/disabilityin.org/what-we-do/supplier-diversity/__;!!NgSi4SaN6ydtRVQ-!jE9Wjb9rIOFlwDKMYTn4Nds5i7I9EjguDesCv-ZKrbjTvUEPFDpFJb0Ybh2T$" TargetMode="External"/><Relationship Id="rId4" Type="http://schemas.openxmlformats.org/officeDocument/2006/relationships/hyperlink" Target="https://nvbdc.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hyperlink" Target="mailto:citizenship.im.1@pg.com"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373B2E-E503-1647-9BC8-E5838CE8024B}"/>
              </a:ext>
            </a:extLst>
          </p:cNvPr>
          <p:cNvSpPr/>
          <p:nvPr/>
        </p:nvSpPr>
        <p:spPr>
          <a:xfrm>
            <a:off x="0" y="0"/>
            <a:ext cx="8026400" cy="685800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F5E135-3562-AF40-8B5B-36914DAF0E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91" y="1297532"/>
            <a:ext cx="5155744" cy="3456048"/>
          </a:xfrm>
          <a:prstGeom prst="rect">
            <a:avLst/>
          </a:prstGeom>
        </p:spPr>
      </p:pic>
      <p:sp>
        <p:nvSpPr>
          <p:cNvPr id="18" name="Oval 17">
            <a:extLst>
              <a:ext uri="{FF2B5EF4-FFF2-40B4-BE49-F238E27FC236}">
                <a16:creationId xmlns:a16="http://schemas.microsoft.com/office/drawing/2014/main" id="{A473C524-F9EB-E341-967F-817490001E7E}"/>
              </a:ext>
            </a:extLst>
          </p:cNvPr>
          <p:cNvSpPr/>
          <p:nvPr/>
        </p:nvSpPr>
        <p:spPr>
          <a:xfrm>
            <a:off x="5193606" y="-1229137"/>
            <a:ext cx="9314482" cy="9314482"/>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0CBCDF8-84AA-F648-885C-E6001FDE8200}"/>
              </a:ext>
            </a:extLst>
          </p:cNvPr>
          <p:cNvSpPr txBox="1">
            <a:spLocks/>
          </p:cNvSpPr>
          <p:nvPr/>
        </p:nvSpPr>
        <p:spPr>
          <a:xfrm>
            <a:off x="5039902" y="1491418"/>
            <a:ext cx="9621889"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latin typeface="Arial Black" panose="020B0604020202020204" pitchFamily="34" charset="0"/>
                <a:cs typeface="Arial Black" panose="020B0604020202020204" pitchFamily="34" charset="0"/>
              </a:rPr>
              <a:t>MEET THE US </a:t>
            </a:r>
          </a:p>
          <a:p>
            <a:r>
              <a:rPr lang="en-US" sz="3600" b="1" dirty="0">
                <a:solidFill>
                  <a:schemeClr val="bg1"/>
                </a:solidFill>
                <a:latin typeface="Arial Black" panose="020B0604020202020204" pitchFamily="34" charset="0"/>
                <a:cs typeface="Arial Black" panose="020B0604020202020204" pitchFamily="34" charset="0"/>
              </a:rPr>
              <a:t>SUPPLIER DIVERSITY</a:t>
            </a:r>
          </a:p>
          <a:p>
            <a:r>
              <a:rPr lang="en-US" sz="3600" b="1" dirty="0">
                <a:solidFill>
                  <a:schemeClr val="bg1"/>
                </a:solidFill>
                <a:latin typeface="Arial Black" panose="020B0604020202020204" pitchFamily="34" charset="0"/>
                <a:cs typeface="Arial Black" panose="020B0604020202020204" pitchFamily="34" charset="0"/>
              </a:rPr>
              <a:t>DEVELOPMENT </a:t>
            </a:r>
          </a:p>
          <a:p>
            <a:r>
              <a:rPr lang="en-US" sz="3600" b="1" dirty="0">
                <a:solidFill>
                  <a:schemeClr val="bg1"/>
                </a:solidFill>
                <a:latin typeface="Arial Black" panose="020B0604020202020204" pitchFamily="34" charset="0"/>
                <a:cs typeface="Arial Black" panose="020B0604020202020204" pitchFamily="34" charset="0"/>
              </a:rPr>
              <a:t>COUNCILS</a:t>
            </a:r>
          </a:p>
        </p:txBody>
      </p:sp>
      <p:sp>
        <p:nvSpPr>
          <p:cNvPr id="12" name="Title 1">
            <a:extLst>
              <a:ext uri="{FF2B5EF4-FFF2-40B4-BE49-F238E27FC236}">
                <a16:creationId xmlns:a16="http://schemas.microsoft.com/office/drawing/2014/main" id="{C46F2BA1-5FEA-B243-BDE2-1BDACB28AF4D}"/>
              </a:ext>
            </a:extLst>
          </p:cNvPr>
          <p:cNvSpPr txBox="1">
            <a:spLocks/>
          </p:cNvSpPr>
          <p:nvPr/>
        </p:nvSpPr>
        <p:spPr>
          <a:xfrm>
            <a:off x="9280073" y="4634529"/>
            <a:ext cx="3053044" cy="81631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Arial" panose="020B0604020202020204" pitchFamily="34" charset="0"/>
              </a:defRPr>
            </a:lvl1pPr>
          </a:lstStyle>
          <a:p>
            <a:pPr algn="l"/>
            <a:r>
              <a:rPr lang="en-US" sz="2400" b="1" dirty="0">
                <a:solidFill>
                  <a:srgbClr val="FEDB00"/>
                </a:solidFill>
              </a:rPr>
              <a:t>May 4, 2021</a:t>
            </a:r>
          </a:p>
        </p:txBody>
      </p:sp>
      <p:pic>
        <p:nvPicPr>
          <p:cNvPr id="20" name="Picture 19">
            <a:extLst>
              <a:ext uri="{FF2B5EF4-FFF2-40B4-BE49-F238E27FC236}">
                <a16:creationId xmlns:a16="http://schemas.microsoft.com/office/drawing/2014/main" id="{64BBF3F8-3C4C-CB4A-B6D9-D418315ADF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36597" y="6082457"/>
            <a:ext cx="825834" cy="554960"/>
          </a:xfrm>
          <a:prstGeom prst="rect">
            <a:avLst/>
          </a:prstGeom>
        </p:spPr>
      </p:pic>
      <p:pic>
        <p:nvPicPr>
          <p:cNvPr id="21" name="Picture 20">
            <a:extLst>
              <a:ext uri="{FF2B5EF4-FFF2-40B4-BE49-F238E27FC236}">
                <a16:creationId xmlns:a16="http://schemas.microsoft.com/office/drawing/2014/main" id="{F2A0A742-C8B4-B64B-9486-A7D5488A6F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87156" y="2507354"/>
            <a:ext cx="1841500" cy="1841500"/>
          </a:xfrm>
          <a:prstGeom prst="rect">
            <a:avLst/>
          </a:prstGeom>
        </p:spPr>
      </p:pic>
    </p:spTree>
    <p:extLst>
      <p:ext uri="{BB962C8B-B14F-4D97-AF65-F5344CB8AC3E}">
        <p14:creationId xmlns:p14="http://schemas.microsoft.com/office/powerpoint/2010/main" val="16880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 name="Title 3"/>
          <p:cNvSpPr>
            <a:spLocks noGrp="1"/>
          </p:cNvSpPr>
          <p:nvPr>
            <p:ph type="ctrTitle" idx="4294967295"/>
          </p:nvPr>
        </p:nvSpPr>
        <p:spPr>
          <a:xfrm>
            <a:off x="6583972" y="1783959"/>
            <a:ext cx="3483937" cy="2889114"/>
          </a:xfrm>
        </p:spPr>
        <p:txBody>
          <a:bodyPr vert="horz" lIns="91440" tIns="45720" rIns="91440" bIns="45720" rtlCol="0" anchor="b">
            <a:normAutofit/>
          </a:bodyPr>
          <a:lstStyle/>
          <a:p>
            <a:pPr algn="l">
              <a:lnSpc>
                <a:spcPct val="90000"/>
              </a:lnSpc>
            </a:pPr>
            <a:r>
              <a:rPr lang="en-US" sz="3800" b="1" dirty="0">
                <a:solidFill>
                  <a:schemeClr val="bg1"/>
                </a:solidFill>
              </a:rPr>
              <a:t>NATIONAL VETERAN BUSINESS DEVELOPMENT COUNCIL</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5" name="Picture 4" descr="A close up of a logo&#10;&#10;Description automatically generated">
            <a:extLst>
              <a:ext uri="{FF2B5EF4-FFF2-40B4-BE49-F238E27FC236}">
                <a16:creationId xmlns:a16="http://schemas.microsoft.com/office/drawing/2014/main" id="{BEC723B1-78DE-4312-9601-FDEEEE4C4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536" y="1993535"/>
            <a:ext cx="3035882" cy="1502761"/>
          </a:xfrm>
          <a:prstGeom prst="rect">
            <a:avLst/>
          </a:prstGeom>
        </p:spPr>
      </p:pic>
      <p:sp>
        <p:nvSpPr>
          <p:cNvPr id="8" name="Title 3">
            <a:extLst>
              <a:ext uri="{FF2B5EF4-FFF2-40B4-BE49-F238E27FC236}">
                <a16:creationId xmlns:a16="http://schemas.microsoft.com/office/drawing/2014/main" id="{DCF25DF2-8E73-4D72-BAC3-D2B278D3B49F}"/>
              </a:ext>
            </a:extLst>
          </p:cNvPr>
          <p:cNvSpPr txBox="1">
            <a:spLocks/>
          </p:cNvSpPr>
          <p:nvPr/>
        </p:nvSpPr>
        <p:spPr>
          <a:xfrm>
            <a:off x="4267201" y="4572390"/>
            <a:ext cx="5885561" cy="288911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defRPr/>
            </a:pPr>
            <a:r>
              <a:rPr lang="en-US" sz="1400" b="1">
                <a:solidFill>
                  <a:prstClr val="white"/>
                </a:solidFill>
                <a:latin typeface="Calibri"/>
              </a:rPr>
              <a:t>NATIONAL VETERAN BUSINESS DEVELOPMENT COUNCIL</a:t>
            </a:r>
            <a:endParaRPr lang="en-US" sz="1400" b="1" dirty="0">
              <a:solidFill>
                <a:prstClr val="white"/>
              </a:solidFill>
              <a:latin typeface="Calibri"/>
            </a:endParaRPr>
          </a:p>
        </p:txBody>
      </p:sp>
      <p:sp>
        <p:nvSpPr>
          <p:cNvPr id="9" name="Title 3">
            <a:extLst>
              <a:ext uri="{FF2B5EF4-FFF2-40B4-BE49-F238E27FC236}">
                <a16:creationId xmlns:a16="http://schemas.microsoft.com/office/drawing/2014/main" id="{31F7A468-A6B4-43C4-9DEE-26413C37C803}"/>
              </a:ext>
            </a:extLst>
          </p:cNvPr>
          <p:cNvSpPr txBox="1">
            <a:spLocks/>
          </p:cNvSpPr>
          <p:nvPr/>
        </p:nvSpPr>
        <p:spPr>
          <a:xfrm>
            <a:off x="4495800" y="6352672"/>
            <a:ext cx="6172201" cy="505328"/>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US" sz="2400" b="1" dirty="0">
                <a:solidFill>
                  <a:prstClr val="white"/>
                </a:solidFill>
                <a:latin typeface="Calibri"/>
              </a:rPr>
              <a:t>501(C)(3) Non-Profit Organization</a:t>
            </a:r>
          </a:p>
        </p:txBody>
      </p:sp>
      <p:sp>
        <p:nvSpPr>
          <p:cNvPr id="2" name="Footer Placeholder 1">
            <a:extLst>
              <a:ext uri="{FF2B5EF4-FFF2-40B4-BE49-F238E27FC236}">
                <a16:creationId xmlns:a16="http://schemas.microsoft.com/office/drawing/2014/main" id="{F9CF6C43-2DB5-45AE-9867-EE120E181AD5}"/>
              </a:ext>
            </a:extLst>
          </p:cNvPr>
          <p:cNvSpPr>
            <a:spLocks noGrp="1"/>
          </p:cNvSpPr>
          <p:nvPr>
            <p:ph type="ftr" sz="quarter" idx="11"/>
          </p:nvPr>
        </p:nvSpPr>
        <p:spPr/>
        <p:txBody>
          <a:bodyPr/>
          <a:lstStyle/>
          <a:p>
            <a:pPr>
              <a:defRPr/>
            </a:pPr>
            <a:r>
              <a:rPr lang="en-US">
                <a:solidFill>
                  <a:prstClr val="black">
                    <a:tint val="75000"/>
                  </a:prstClr>
                </a:solidFill>
                <a:latin typeface="Calibri"/>
              </a:rPr>
              <a:t>NVBDC 2020</a:t>
            </a:r>
            <a:endParaRPr lang="en-US" dirty="0">
              <a:solidFill>
                <a:prstClr val="black">
                  <a:tint val="75000"/>
                </a:prstClr>
              </a:solidFill>
              <a:latin typeface="Calibri"/>
            </a:endParaRPr>
          </a:p>
        </p:txBody>
      </p:sp>
      <p:sp>
        <p:nvSpPr>
          <p:cNvPr id="13" name="TextBox 12">
            <a:extLst>
              <a:ext uri="{FF2B5EF4-FFF2-40B4-BE49-F238E27FC236}">
                <a16:creationId xmlns:a16="http://schemas.microsoft.com/office/drawing/2014/main" id="{58CD0837-13A8-44DE-ACC3-D105BAA25FBF}"/>
              </a:ext>
            </a:extLst>
          </p:cNvPr>
          <p:cNvSpPr txBox="1"/>
          <p:nvPr/>
        </p:nvSpPr>
        <p:spPr>
          <a:xfrm>
            <a:off x="5580761" y="4757243"/>
            <a:ext cx="4572000" cy="904863"/>
          </a:xfrm>
          <a:prstGeom prst="rect">
            <a:avLst/>
          </a:prstGeom>
          <a:noFill/>
        </p:spPr>
        <p:txBody>
          <a:bodyPr wrap="square">
            <a:spAutoFit/>
          </a:bodyPr>
          <a:lstStyle/>
          <a:p>
            <a:pPr algn="ctr">
              <a:spcBef>
                <a:spcPct val="20000"/>
              </a:spcBef>
              <a:defRPr/>
            </a:pPr>
            <a:r>
              <a:rPr lang="en-US" sz="2400" b="1" i="1" dirty="0">
                <a:solidFill>
                  <a:srgbClr val="FF0000"/>
                </a:solidFill>
                <a:latin typeface="Calibri"/>
              </a:rPr>
              <a:t>Keith King –Founder &amp; CEO</a:t>
            </a:r>
          </a:p>
          <a:p>
            <a:pPr marL="257175" indent="-257175" algn="ctr">
              <a:spcBef>
                <a:spcPct val="20000"/>
              </a:spcBef>
              <a:buFont typeface="Arial" pitchFamily="34" charset="0"/>
              <a:buChar char="•"/>
              <a:defRPr/>
            </a:pPr>
            <a:r>
              <a:rPr lang="en-US" sz="2400" b="1" i="1" u="heavy" dirty="0">
                <a:solidFill>
                  <a:prstClr val="white"/>
                </a:solidFill>
                <a:latin typeface="Calibri"/>
                <a:hlinkClick r:id="rId4">
                  <a:extLst>
                    <a:ext uri="{A12FA001-AC4F-418D-AE19-62706E023703}">
                      <ahyp:hlinkClr xmlns:ahyp="http://schemas.microsoft.com/office/drawing/2018/hyperlinkcolor" val="tx"/>
                    </a:ext>
                  </a:extLst>
                </a:hlinkClick>
              </a:rPr>
              <a:t>kking@nvbdc.org</a:t>
            </a:r>
            <a:r>
              <a:rPr lang="en-US" sz="2400" b="1" i="1" u="heavy" dirty="0">
                <a:solidFill>
                  <a:prstClr val="white"/>
                </a:solidFill>
                <a:latin typeface="Calibri"/>
              </a:rPr>
              <a:t> </a:t>
            </a:r>
            <a:endParaRPr lang="en-US" sz="2400" b="1" i="1" dirty="0">
              <a:solidFill>
                <a:prstClr val="white"/>
              </a:solidFill>
              <a:latin typeface="Calibri"/>
            </a:endParaRPr>
          </a:p>
        </p:txBody>
      </p:sp>
    </p:spTree>
    <p:extLst>
      <p:ext uri="{BB962C8B-B14F-4D97-AF65-F5344CB8AC3E}">
        <p14:creationId xmlns:p14="http://schemas.microsoft.com/office/powerpoint/2010/main" val="357750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0879-8884-4EB4-B88D-B8368C3A5707}"/>
              </a:ext>
            </a:extLst>
          </p:cNvPr>
          <p:cNvSpPr>
            <a:spLocks noGrp="1"/>
          </p:cNvSpPr>
          <p:nvPr>
            <p:ph type="title"/>
          </p:nvPr>
        </p:nvSpPr>
        <p:spPr>
          <a:xfrm>
            <a:off x="688162" y="1170162"/>
            <a:ext cx="10815676" cy="1034046"/>
          </a:xfrm>
        </p:spPr>
        <p:txBody>
          <a:bodyPr>
            <a:normAutofit fontScale="90000"/>
          </a:bodyPr>
          <a:lstStyle/>
          <a:p>
            <a:r>
              <a:rPr lang="en-US" sz="2700" dirty="0"/>
              <a:t>Diversify with Disability-Owned Business Enterprises (DOBEs</a:t>
            </a:r>
            <a:r>
              <a:rPr lang="en-US" sz="2700" baseline="30000" dirty="0"/>
              <a:t> ®</a:t>
            </a:r>
            <a:r>
              <a:rPr lang="en-US" sz="2700" dirty="0"/>
              <a:t>) </a:t>
            </a:r>
            <a:r>
              <a:rPr lang="en-US" sz="2700" baseline="30000" dirty="0"/>
              <a:t> </a:t>
            </a:r>
            <a:br>
              <a:rPr lang="en-US" sz="2400" dirty="0"/>
            </a:br>
            <a:endParaRPr lang="en-US" sz="2400" dirty="0"/>
          </a:p>
        </p:txBody>
      </p:sp>
      <p:sp>
        <p:nvSpPr>
          <p:cNvPr id="3" name="TextBox 2">
            <a:extLst>
              <a:ext uri="{FF2B5EF4-FFF2-40B4-BE49-F238E27FC236}">
                <a16:creationId xmlns:a16="http://schemas.microsoft.com/office/drawing/2014/main" id="{1E8DB8A0-D03A-4260-8C9D-3C3F22587AB5}"/>
              </a:ext>
            </a:extLst>
          </p:cNvPr>
          <p:cNvSpPr txBox="1"/>
          <p:nvPr/>
        </p:nvSpPr>
        <p:spPr>
          <a:xfrm>
            <a:off x="822122" y="2103540"/>
            <a:ext cx="6979640" cy="2031325"/>
          </a:xfrm>
          <a:prstGeom prst="rect">
            <a:avLst/>
          </a:prstGeom>
          <a:noFill/>
        </p:spPr>
        <p:txBody>
          <a:bodyPr wrap="square" rtlCol="0">
            <a:spAutoFit/>
          </a:bodyPr>
          <a:lstStyle/>
          <a:p>
            <a:br>
              <a:rPr lang="en-US" sz="2800" dirty="0"/>
            </a:br>
            <a:r>
              <a:rPr lang="en-US" sz="2000" i="1" dirty="0">
                <a:solidFill>
                  <a:schemeClr val="bg1"/>
                </a:solidFill>
                <a:latin typeface="Arial Black" panose="020B0A04020102020204" pitchFamily="34" charset="0"/>
              </a:rPr>
              <a:t>Supplier Certification</a:t>
            </a:r>
            <a:br>
              <a:rPr lang="en-US" sz="2000" i="1" dirty="0">
                <a:solidFill>
                  <a:schemeClr val="bg1"/>
                </a:solidFill>
                <a:latin typeface="Arial Black" panose="020B0A04020102020204" pitchFamily="34" charset="0"/>
              </a:rPr>
            </a:br>
            <a:r>
              <a:rPr lang="en-US" sz="2000" i="1" dirty="0">
                <a:solidFill>
                  <a:schemeClr val="bg1"/>
                </a:solidFill>
                <a:latin typeface="Arial Black" panose="020B0A04020102020204" pitchFamily="34" charset="0"/>
              </a:rPr>
              <a:t>Network Access</a:t>
            </a:r>
          </a:p>
          <a:p>
            <a:r>
              <a:rPr lang="en-US" sz="2000" i="1" dirty="0">
                <a:solidFill>
                  <a:schemeClr val="bg1"/>
                </a:solidFill>
                <a:latin typeface="Arial Black" panose="020B0A04020102020204" pitchFamily="34" charset="0"/>
              </a:rPr>
              <a:t>Peer Collaboration</a:t>
            </a:r>
            <a:br>
              <a:rPr lang="en-US" sz="2000" i="1" dirty="0">
                <a:solidFill>
                  <a:schemeClr val="bg1"/>
                </a:solidFill>
                <a:latin typeface="Arial Black" panose="020B0A04020102020204" pitchFamily="34" charset="0"/>
              </a:rPr>
            </a:br>
            <a:r>
              <a:rPr lang="en-US" sz="2000" i="1" dirty="0">
                <a:solidFill>
                  <a:schemeClr val="bg1"/>
                </a:solidFill>
                <a:latin typeface="Arial Black" panose="020B0A04020102020204" pitchFamily="34" charset="0"/>
              </a:rPr>
              <a:t>Disability Inclusive Program Development</a:t>
            </a:r>
            <a:br>
              <a:rPr lang="en-US" dirty="0"/>
            </a:br>
            <a:endParaRPr lang="en-US" dirty="0"/>
          </a:p>
        </p:txBody>
      </p:sp>
      <p:sp>
        <p:nvSpPr>
          <p:cNvPr id="4" name="TextBox 3">
            <a:extLst>
              <a:ext uri="{FF2B5EF4-FFF2-40B4-BE49-F238E27FC236}">
                <a16:creationId xmlns:a16="http://schemas.microsoft.com/office/drawing/2014/main" id="{826B785E-560E-4BEE-8F97-A871CB37448D}"/>
              </a:ext>
            </a:extLst>
          </p:cNvPr>
          <p:cNvSpPr txBox="1"/>
          <p:nvPr/>
        </p:nvSpPr>
        <p:spPr>
          <a:xfrm>
            <a:off x="478172" y="6342077"/>
            <a:ext cx="4169329" cy="369332"/>
          </a:xfrm>
          <a:prstGeom prst="rect">
            <a:avLst/>
          </a:prstGeom>
          <a:noFill/>
        </p:spPr>
        <p:txBody>
          <a:bodyPr wrap="square" rtlCol="0">
            <a:spAutoFit/>
          </a:bodyPr>
          <a:lstStyle/>
          <a:p>
            <a:r>
              <a:rPr lang="en-US" dirty="0">
                <a:solidFill>
                  <a:srgbClr val="002060"/>
                </a:solidFill>
                <a:latin typeface="Arial Black" panose="020B0A04020102020204" pitchFamily="34" charset="0"/>
              </a:rPr>
              <a:t>Contact: Philip@DisabilityIN.org</a:t>
            </a:r>
          </a:p>
        </p:txBody>
      </p:sp>
    </p:spTree>
    <p:extLst>
      <p:ext uri="{BB962C8B-B14F-4D97-AF65-F5344CB8AC3E}">
        <p14:creationId xmlns:p14="http://schemas.microsoft.com/office/powerpoint/2010/main" val="147347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E09ACB-044E-D14C-82B9-729594D67941}"/>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95C17AF-699A-A145-A6FA-A2F3655BDDA4}"/>
              </a:ext>
            </a:extLst>
          </p:cNvPr>
          <p:cNvPicPr>
            <a:picLocks noChangeAspect="1"/>
          </p:cNvPicPr>
          <p:nvPr/>
        </p:nvPicPr>
        <p:blipFill>
          <a:blip r:embed="rId4"/>
          <a:stretch>
            <a:fillRect/>
          </a:stretch>
        </p:blipFill>
        <p:spPr>
          <a:xfrm>
            <a:off x="1361804" y="0"/>
            <a:ext cx="9468391" cy="6858000"/>
          </a:xfrm>
          <a:prstGeom prst="rect">
            <a:avLst/>
          </a:prstGeom>
        </p:spPr>
      </p:pic>
      <p:pic>
        <p:nvPicPr>
          <p:cNvPr id="4" name="Picture 3">
            <a:extLst>
              <a:ext uri="{FF2B5EF4-FFF2-40B4-BE49-F238E27FC236}">
                <a16:creationId xmlns:a16="http://schemas.microsoft.com/office/drawing/2014/main" id="{15E1B1FF-05FA-074F-BEFF-F2F9CEC68F03}"/>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710C520-3922-334A-95E1-89A3C55B9756}"/>
              </a:ext>
            </a:extLst>
          </p:cNvPr>
          <p:cNvPicPr>
            <a:picLocks noChangeAspect="1"/>
          </p:cNvPicPr>
          <p:nvPr/>
        </p:nvPicPr>
        <p:blipFill>
          <a:blip r:embed="rId5"/>
          <a:stretch>
            <a:fillRect/>
          </a:stretch>
        </p:blipFill>
        <p:spPr>
          <a:xfrm>
            <a:off x="0" y="360218"/>
            <a:ext cx="12192000" cy="5770788"/>
          </a:xfrm>
          <a:prstGeom prst="rect">
            <a:avLst/>
          </a:prstGeom>
        </p:spPr>
      </p:pic>
      <p:sp>
        <p:nvSpPr>
          <p:cNvPr id="7" name="Rectangle 6">
            <a:extLst>
              <a:ext uri="{FF2B5EF4-FFF2-40B4-BE49-F238E27FC236}">
                <a16:creationId xmlns:a16="http://schemas.microsoft.com/office/drawing/2014/main" id="{8F278B4D-D331-E547-B1A0-7076A6F9148D}"/>
              </a:ext>
            </a:extLst>
          </p:cNvPr>
          <p:cNvSpPr/>
          <p:nvPr/>
        </p:nvSpPr>
        <p:spPr>
          <a:xfrm>
            <a:off x="623299" y="815456"/>
            <a:ext cx="10976986" cy="4431983"/>
          </a:xfrm>
          <a:prstGeom prst="rect">
            <a:avLst/>
          </a:prstGeom>
        </p:spPr>
        <p:txBody>
          <a:bodyPr wrap="square">
            <a:spAutoFit/>
          </a:bodyPr>
          <a:lstStyle/>
          <a:p>
            <a:pPr algn="ctr"/>
            <a:r>
              <a:rPr lang="en-US" sz="2800" spc="300" dirty="0">
                <a:solidFill>
                  <a:srgbClr val="484848"/>
                </a:solidFill>
                <a:latin typeface="Futura Medium" panose="020B0602020204020303" pitchFamily="34" charset="-79"/>
                <a:ea typeface="Arial" charset="0"/>
                <a:cs typeface="Futura Medium" panose="020B0602020204020303" pitchFamily="34" charset="-79"/>
              </a:rPr>
              <a:t>Who is NGLCC</a:t>
            </a:r>
          </a:p>
          <a:p>
            <a:endParaRPr lang="en-US" sz="1400" dirty="0">
              <a:solidFill>
                <a:srgbClr val="A04A9C"/>
              </a:solidFill>
              <a:latin typeface="Futura Medium" panose="020B0602020204020303" pitchFamily="34" charset="-79"/>
              <a:ea typeface="Arial" charset="0"/>
              <a:cs typeface="Futura Medium" panose="020B0602020204020303" pitchFamily="34" charset="-79"/>
            </a:endParaRPr>
          </a:p>
          <a:p>
            <a:pPr marL="342900"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The </a:t>
            </a:r>
            <a:r>
              <a:rPr lang="en-US" sz="2000" dirty="0">
                <a:solidFill>
                  <a:srgbClr val="9D1D96"/>
                </a:solidFill>
                <a:latin typeface="Futura Medium" panose="020B0602020204020303" pitchFamily="34" charset="-79"/>
                <a:cs typeface="Futura Medium" panose="020B0602020204020303" pitchFamily="34" charset="-79"/>
              </a:rPr>
              <a:t>business voice of the LGBT community</a:t>
            </a:r>
          </a:p>
          <a:p>
            <a:pPr marL="685800" lvl="1"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Direct link between LGBT business owners, corporations, and government</a:t>
            </a:r>
          </a:p>
          <a:p>
            <a:pPr marL="685800" lvl="1"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Leading national policy advocates for LGBT economic inclusion</a:t>
            </a:r>
          </a:p>
          <a:p>
            <a:pPr marL="685800" lvl="1"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Founder of the National Business Inclusion Consortium (NBIC) in 2011</a:t>
            </a:r>
          </a:p>
          <a:p>
            <a:pPr marL="685800" lvl="1"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70 NGLCC affiliates in the U.S. and internationally</a:t>
            </a:r>
          </a:p>
          <a:p>
            <a:pPr marL="685800" lvl="1"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Offices in Washington, DC and New York City</a:t>
            </a:r>
          </a:p>
          <a:p>
            <a:pPr marL="685800" lvl="1"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Founded in 2002; NGLCC Global division established in 2014</a:t>
            </a:r>
          </a:p>
          <a:p>
            <a:pPr marL="514350" lvl="1" indent="-171450">
              <a:buFont typeface="Arial" panose="020B0604020202020204" pitchFamily="34" charset="0"/>
              <a:buChar char="•"/>
              <a:defRPr/>
            </a:pPr>
            <a:endParaRPr lang="en-US" sz="2000" dirty="0">
              <a:solidFill>
                <a:srgbClr val="474545"/>
              </a:solidFill>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Exclusive </a:t>
            </a:r>
            <a:r>
              <a:rPr lang="en-US" sz="2000" dirty="0">
                <a:solidFill>
                  <a:srgbClr val="9D1D96"/>
                </a:solidFill>
                <a:latin typeface="Futura Medium" panose="020B0602020204020303" pitchFamily="34" charset="-79"/>
                <a:cs typeface="Futura Medium" panose="020B0602020204020303" pitchFamily="34" charset="-79"/>
              </a:rPr>
              <a:t>certifying body for </a:t>
            </a:r>
            <a:r>
              <a:rPr lang="en-US" sz="2000" b="1" dirty="0">
                <a:solidFill>
                  <a:srgbClr val="9D1D96"/>
                </a:solidFill>
                <a:latin typeface="FUTURA MEDIUM" panose="020B0602020204020303" pitchFamily="34" charset="-79"/>
                <a:cs typeface="FUTURA MEDIUM" panose="020B0602020204020303" pitchFamily="34" charset="-79"/>
              </a:rPr>
              <a:t>LGBT Business Enterprises (LGBTBEs)</a:t>
            </a:r>
          </a:p>
          <a:p>
            <a:pPr>
              <a:defRPr/>
            </a:pPr>
            <a:endParaRPr lang="en-US" sz="2000" b="1" dirty="0">
              <a:solidFill>
                <a:srgbClr val="9D1D96"/>
              </a:solidFill>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defRPr/>
            </a:pPr>
            <a:r>
              <a:rPr lang="en-US" sz="2000" dirty="0">
                <a:solidFill>
                  <a:srgbClr val="474545"/>
                </a:solidFill>
                <a:latin typeface="Futura Medium" panose="020B0602020204020303" pitchFamily="34" charset="-79"/>
                <a:cs typeface="Futura Medium" panose="020B0602020204020303" pitchFamily="34" charset="-79"/>
              </a:rPr>
              <a:t>Hosts largest LGBT business event in the world, the </a:t>
            </a:r>
            <a:r>
              <a:rPr lang="en-US" sz="2000" dirty="0">
                <a:solidFill>
                  <a:srgbClr val="9D1D96"/>
                </a:solidFill>
                <a:latin typeface="Futura Medium" panose="020B0602020204020303" pitchFamily="34" charset="-79"/>
                <a:cs typeface="Futura Medium" panose="020B0602020204020303" pitchFamily="34" charset="-79"/>
              </a:rPr>
              <a:t>NGLCC International Business &amp; Leadership Conference</a:t>
            </a:r>
          </a:p>
        </p:txBody>
      </p:sp>
      <p:sp>
        <p:nvSpPr>
          <p:cNvPr id="10" name="Rectangle 9">
            <a:extLst>
              <a:ext uri="{FF2B5EF4-FFF2-40B4-BE49-F238E27FC236}">
                <a16:creationId xmlns:a16="http://schemas.microsoft.com/office/drawing/2014/main" id="{99984486-D16D-1C48-A1A1-7E7EABF3335A}"/>
              </a:ext>
            </a:extLst>
          </p:cNvPr>
          <p:cNvSpPr/>
          <p:nvPr/>
        </p:nvSpPr>
        <p:spPr>
          <a:xfrm rot="5400000" flipH="1">
            <a:off x="5743482" y="-3773962"/>
            <a:ext cx="52233" cy="10292598"/>
          </a:xfrm>
          <a:prstGeom prst="rect">
            <a:avLst/>
          </a:prstGeom>
          <a:solidFill>
            <a:srgbClr val="A04A9C"/>
          </a:solidFill>
          <a:ln>
            <a:solidFill>
              <a:srgbClr val="9D1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0A8445-7D1C-0B40-9F42-EE5333D4B660}"/>
              </a:ext>
            </a:extLst>
          </p:cNvPr>
          <p:cNvSpPr/>
          <p:nvPr/>
        </p:nvSpPr>
        <p:spPr>
          <a:xfrm>
            <a:off x="0" y="6412844"/>
            <a:ext cx="3435927" cy="726994"/>
          </a:xfrm>
          <a:prstGeom prst="rect">
            <a:avLst/>
          </a:prstGeom>
        </p:spPr>
        <p:txBody>
          <a:bodyPr wrap="square">
            <a:spAutoFit/>
          </a:bodyPr>
          <a:lstStyle/>
          <a:p>
            <a:pPr algn="ctr">
              <a:lnSpc>
                <a:spcPct val="120000"/>
              </a:lnSpc>
            </a:pPr>
            <a:r>
              <a:rPr lang="en-US" dirty="0">
                <a:solidFill>
                  <a:schemeClr val="bg1">
                    <a:alpha val="70000"/>
                  </a:schemeClr>
                </a:solidFill>
                <a:latin typeface="Trebuchet MS" charset="0"/>
                <a:ea typeface="Trebuchet MS" charset="0"/>
                <a:cs typeface="Trebuchet MS" charset="0"/>
              </a:rPr>
              <a:t>#</a:t>
            </a:r>
            <a:r>
              <a:rPr lang="en-US" dirty="0" err="1">
                <a:solidFill>
                  <a:schemeClr val="bg1">
                    <a:alpha val="70000"/>
                  </a:schemeClr>
                </a:solidFill>
                <a:latin typeface="Trebuchet MS" charset="0"/>
                <a:ea typeface="Trebuchet MS" charset="0"/>
                <a:cs typeface="Trebuchet MS" charset="0"/>
              </a:rPr>
              <a:t>LGBTBiz</a:t>
            </a:r>
            <a:r>
              <a:rPr lang="en-US" dirty="0">
                <a:solidFill>
                  <a:schemeClr val="bg1">
                    <a:alpha val="70000"/>
                  </a:schemeClr>
                </a:solidFill>
                <a:latin typeface="Trebuchet MS" charset="0"/>
                <a:ea typeface="Trebuchet MS" charset="0"/>
                <a:cs typeface="Trebuchet MS" charset="0"/>
              </a:rPr>
              <a:t> | @</a:t>
            </a:r>
            <a:r>
              <a:rPr lang="en-US" dirty="0" err="1">
                <a:solidFill>
                  <a:schemeClr val="bg1">
                    <a:alpha val="70000"/>
                  </a:schemeClr>
                </a:solidFill>
                <a:latin typeface="Trebuchet MS" charset="0"/>
                <a:ea typeface="Trebuchet MS" charset="0"/>
                <a:cs typeface="Trebuchet MS" charset="0"/>
              </a:rPr>
              <a:t>nglcc</a:t>
            </a:r>
            <a:r>
              <a:rPr lang="en-US" dirty="0">
                <a:solidFill>
                  <a:schemeClr val="bg1">
                    <a:alpha val="70000"/>
                  </a:schemeClr>
                </a:solidFill>
                <a:latin typeface="Trebuchet MS" charset="0"/>
                <a:ea typeface="Trebuchet MS" charset="0"/>
                <a:cs typeface="Trebuchet MS" charset="0"/>
              </a:rPr>
              <a:t> | </a:t>
            </a:r>
            <a:r>
              <a:rPr lang="en-US" dirty="0" err="1">
                <a:solidFill>
                  <a:schemeClr val="bg1">
                    <a:alpha val="70000"/>
                  </a:schemeClr>
                </a:solidFill>
                <a:latin typeface="Trebuchet MS" charset="0"/>
                <a:ea typeface="Trebuchet MS" charset="0"/>
                <a:cs typeface="Trebuchet MS" charset="0"/>
              </a:rPr>
              <a:t>nglcc.org</a:t>
            </a:r>
            <a:endParaRPr lang="en-US" dirty="0">
              <a:solidFill>
                <a:schemeClr val="bg1">
                  <a:alpha val="70000"/>
                </a:schemeClr>
              </a:solidFill>
              <a:latin typeface="Trebuchet MS" charset="0"/>
              <a:ea typeface="Trebuchet MS" charset="0"/>
              <a:cs typeface="Trebuchet MS" charset="0"/>
            </a:endParaRPr>
          </a:p>
          <a:p>
            <a:pPr algn="ctr">
              <a:lnSpc>
                <a:spcPct val="120000"/>
              </a:lnSpc>
            </a:pPr>
            <a:endParaRPr lang="en-US" dirty="0">
              <a:solidFill>
                <a:schemeClr val="bg1">
                  <a:alpha val="70000"/>
                </a:schemeClr>
              </a:solidFill>
              <a:latin typeface="Trebuchet MS" charset="0"/>
              <a:ea typeface="Trebuchet MS" charset="0"/>
              <a:cs typeface="Trebuchet MS" charset="0"/>
            </a:endParaRPr>
          </a:p>
        </p:txBody>
      </p:sp>
      <p:pic>
        <p:nvPicPr>
          <p:cNvPr id="12" name="Picture 11" descr="Logo&#10;&#10;Description automatically generated">
            <a:extLst>
              <a:ext uri="{FF2B5EF4-FFF2-40B4-BE49-F238E27FC236}">
                <a16:creationId xmlns:a16="http://schemas.microsoft.com/office/drawing/2014/main" id="{5A1ABE7E-2D1F-654F-A447-7537DD51A9ED}"/>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10456275" y="6052457"/>
            <a:ext cx="1611085" cy="805543"/>
          </a:xfrm>
          <a:prstGeom prst="rect">
            <a:avLst/>
          </a:prstGeom>
        </p:spPr>
      </p:pic>
    </p:spTree>
    <p:extLst>
      <p:ext uri="{BB962C8B-B14F-4D97-AF65-F5344CB8AC3E}">
        <p14:creationId xmlns:p14="http://schemas.microsoft.com/office/powerpoint/2010/main" val="408598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0D3D-D605-9147-84F9-B5CFB226B0C9}"/>
              </a:ext>
            </a:extLst>
          </p:cNvPr>
          <p:cNvSpPr>
            <a:spLocks noGrp="1"/>
          </p:cNvSpPr>
          <p:nvPr>
            <p:ph type="title"/>
          </p:nvPr>
        </p:nvSpPr>
        <p:spPr>
          <a:xfrm>
            <a:off x="1010063" y="0"/>
            <a:ext cx="10845053" cy="1366464"/>
          </a:xfrm>
        </p:spPr>
        <p:txBody>
          <a:bodyPr/>
          <a:lstStyle/>
          <a:p>
            <a:r>
              <a:rPr lang="en-US" dirty="0"/>
              <a:t>US Supplier Diversity Council Websites</a:t>
            </a:r>
          </a:p>
        </p:txBody>
      </p:sp>
      <p:pic>
        <p:nvPicPr>
          <p:cNvPr id="5" name="Picture 4">
            <a:extLst>
              <a:ext uri="{FF2B5EF4-FFF2-40B4-BE49-F238E27FC236}">
                <a16:creationId xmlns:a16="http://schemas.microsoft.com/office/drawing/2014/main" id="{41645D3E-9C5E-6A4A-895A-9B0097DEA7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648" y="6126619"/>
            <a:ext cx="794831" cy="532799"/>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DA188B52-BA7C-4D82-BCC0-7D4BFF1066D9}"/>
              </a:ext>
            </a:extLst>
          </p:cNvPr>
          <p:cNvSpPr/>
          <p:nvPr/>
        </p:nvSpPr>
        <p:spPr>
          <a:xfrm>
            <a:off x="240632" y="1868703"/>
            <a:ext cx="11951367" cy="4524315"/>
          </a:xfrm>
          <a:prstGeom prst="rect">
            <a:avLst/>
          </a:prstGeom>
        </p:spPr>
        <p:txBody>
          <a:bodyPr wrap="square">
            <a:spAutoFit/>
          </a:bodyPr>
          <a:lstStyle/>
          <a:p>
            <a:r>
              <a:rPr lang="en-US" sz="3200" b="1" dirty="0">
                <a:solidFill>
                  <a:srgbClr val="000000"/>
                </a:solidFill>
                <a:latin typeface="Frutiger 45 Light" pitchFamily="2" charset="0"/>
              </a:rPr>
              <a:t>National Minority Supplier Development Council (NMSDC)</a:t>
            </a:r>
            <a:r>
              <a:rPr lang="en-US" sz="3200" b="1" dirty="0">
                <a:solidFill>
                  <a:srgbClr val="000000"/>
                </a:solidFill>
              </a:rPr>
              <a:t>: </a:t>
            </a:r>
            <a:r>
              <a:rPr lang="en-US" sz="3200" dirty="0">
                <a:solidFill>
                  <a:schemeClr val="bg1"/>
                </a:solidFill>
              </a:rPr>
              <a:t>http://www.nmsdc.org  </a:t>
            </a:r>
          </a:p>
          <a:p>
            <a:r>
              <a:rPr lang="en-US" sz="3200" b="1" dirty="0">
                <a:solidFill>
                  <a:srgbClr val="000000"/>
                </a:solidFill>
                <a:latin typeface="Frutiger 45 Light" pitchFamily="2" charset="0"/>
              </a:rPr>
              <a:t>Women’s Business Enterprise National Council (WBENC): </a:t>
            </a:r>
            <a:r>
              <a:rPr lang="en-US" sz="3200" dirty="0">
                <a:solidFill>
                  <a:schemeClr val="bg1"/>
                </a:solidFill>
              </a:rPr>
              <a:t>http://www.wbenc.org  </a:t>
            </a:r>
          </a:p>
          <a:p>
            <a:r>
              <a:rPr lang="en-US" sz="3200" b="1" dirty="0">
                <a:solidFill>
                  <a:srgbClr val="000000"/>
                </a:solidFill>
                <a:latin typeface="Frutiger 45 Light" pitchFamily="2" charset="0"/>
              </a:rPr>
              <a:t>National Gay &amp; Lesbian Chamber of Commerce (NGLCC): </a:t>
            </a:r>
          </a:p>
          <a:p>
            <a:r>
              <a:rPr lang="en-US" sz="3200" dirty="0">
                <a:solidFill>
                  <a:schemeClr val="bg1"/>
                </a:solidFill>
              </a:rPr>
              <a:t>http://www.nglcc.org</a:t>
            </a:r>
            <a:endParaRPr lang="en-US" sz="3200" dirty="0">
              <a:solidFill>
                <a:schemeClr val="bg1"/>
              </a:solidFill>
              <a:latin typeface="Frutiger 45 Light" pitchFamily="2" charset="0"/>
            </a:endParaRPr>
          </a:p>
          <a:p>
            <a:r>
              <a:rPr lang="en-US" sz="3200" b="1" dirty="0">
                <a:solidFill>
                  <a:srgbClr val="000000"/>
                </a:solidFill>
              </a:rPr>
              <a:t>National Veterans Business Development Council (NVBDC): </a:t>
            </a:r>
            <a:r>
              <a:rPr lang="en-US" sz="3200" b="1" dirty="0">
                <a:solidFill>
                  <a:schemeClr val="bg1"/>
                </a:solidFill>
                <a:hlinkClick r:id="rId4">
                  <a:extLst>
                    <a:ext uri="{A12FA001-AC4F-418D-AE19-62706E023703}">
                      <ahyp:hlinkClr xmlns:ahyp="http://schemas.microsoft.com/office/drawing/2018/hyperlinkcolor" val="tx"/>
                    </a:ext>
                  </a:extLst>
                </a:hlinkClick>
              </a:rPr>
              <a:t>https://nvbdc.org/</a:t>
            </a:r>
            <a:endParaRPr lang="en-US" sz="3200" b="1" dirty="0">
              <a:solidFill>
                <a:schemeClr val="bg1"/>
              </a:solidFill>
            </a:endParaRPr>
          </a:p>
          <a:p>
            <a:r>
              <a:rPr lang="en-US" sz="3200" b="1" dirty="0" err="1">
                <a:solidFill>
                  <a:srgbClr val="000000"/>
                </a:solidFill>
              </a:rPr>
              <a:t>Disability:IN</a:t>
            </a:r>
            <a:r>
              <a:rPr lang="en-US" sz="3200" b="1" dirty="0">
                <a:solidFill>
                  <a:srgbClr val="000000"/>
                </a:solidFill>
              </a:rPr>
              <a:t>:  </a:t>
            </a:r>
            <a:r>
              <a:rPr lang="en-US" sz="3200" u="sng" dirty="0">
                <a:solidFill>
                  <a:schemeClr val="bg1"/>
                </a:solidFill>
                <a:hlinkClick r:id="rId5">
                  <a:extLst>
                    <a:ext uri="{A12FA001-AC4F-418D-AE19-62706E023703}">
                      <ahyp:hlinkClr xmlns:ahyp="http://schemas.microsoft.com/office/drawing/2018/hyperlinkcolor" val="tx"/>
                    </a:ext>
                  </a:extLst>
                </a:hlinkClick>
              </a:rPr>
              <a:t>https://disabilityin.org/what-we-do/supplier-diversity/</a:t>
            </a:r>
            <a:r>
              <a:rPr lang="en-US" sz="3200" b="1" dirty="0">
                <a:solidFill>
                  <a:schemeClr val="bg1"/>
                </a:solidFill>
              </a:rPr>
              <a:t> </a:t>
            </a:r>
            <a:endParaRPr lang="en-US" sz="3200" dirty="0">
              <a:solidFill>
                <a:schemeClr val="bg1"/>
              </a:solidFill>
              <a:latin typeface="Frutiger 45 Light" pitchFamily="2" charset="0"/>
            </a:endParaRPr>
          </a:p>
        </p:txBody>
      </p:sp>
    </p:spTree>
    <p:extLst>
      <p:ext uri="{BB962C8B-B14F-4D97-AF65-F5344CB8AC3E}">
        <p14:creationId xmlns:p14="http://schemas.microsoft.com/office/powerpoint/2010/main" val="239691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1BBC-BCB2-8546-9CB4-2C8F7706C4EC}"/>
              </a:ext>
            </a:extLst>
          </p:cNvPr>
          <p:cNvSpPr>
            <a:spLocks noGrp="1"/>
          </p:cNvSpPr>
          <p:nvPr>
            <p:ph type="title"/>
          </p:nvPr>
        </p:nvSpPr>
        <p:spPr>
          <a:xfrm>
            <a:off x="2766804" y="1748590"/>
            <a:ext cx="6658391" cy="1527664"/>
          </a:xfrm>
        </p:spPr>
        <p:txBody>
          <a:bodyPr/>
          <a:lstStyle/>
          <a:p>
            <a:r>
              <a:rPr lang="en-US" dirty="0"/>
              <a:t>Q&amp;A</a:t>
            </a:r>
          </a:p>
        </p:txBody>
      </p:sp>
      <p:pic>
        <p:nvPicPr>
          <p:cNvPr id="4" name="Picture 3">
            <a:extLst>
              <a:ext uri="{FF2B5EF4-FFF2-40B4-BE49-F238E27FC236}">
                <a16:creationId xmlns:a16="http://schemas.microsoft.com/office/drawing/2014/main" id="{713B43DB-3236-3647-B829-B7FB73C3E0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648" y="6126619"/>
            <a:ext cx="794831" cy="5327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2984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152364" y="-1"/>
            <a:ext cx="5039636" cy="6858002"/>
            <a:chOff x="7152364" y="-1"/>
            <a:chExt cx="5039636" cy="6858002"/>
          </a:xfrm>
        </p:grpSpPr>
        <p:sp>
          <p:nvSpPr>
            <p:cNvPr id="13" name="Freeform 12"/>
            <p:cNvSpPr/>
            <p:nvPr/>
          </p:nvSpPr>
          <p:spPr>
            <a:xfrm>
              <a:off x="7152364" y="0"/>
              <a:ext cx="5039636" cy="6858000"/>
            </a:xfrm>
            <a:custGeom>
              <a:avLst/>
              <a:gdLst>
                <a:gd name="connsiteX0" fmla="*/ 0 w 5039636"/>
                <a:gd name="connsiteY0" fmla="*/ 0 h 6858000"/>
                <a:gd name="connsiteX1" fmla="*/ 5039636 w 5039636"/>
                <a:gd name="connsiteY1" fmla="*/ 0 h 6858000"/>
                <a:gd name="connsiteX2" fmla="*/ 5039636 w 5039636"/>
                <a:gd name="connsiteY2" fmla="*/ 2036676 h 6858000"/>
                <a:gd name="connsiteX3" fmla="*/ 5004414 w 5039636"/>
                <a:gd name="connsiteY3" fmla="*/ 1985534 h 6858000"/>
                <a:gd name="connsiteX4" fmla="*/ 3307834 w 5039636"/>
                <a:gd name="connsiteY4" fmla="*/ 1029956 h 6858000"/>
                <a:gd name="connsiteX5" fmla="*/ 3058428 w 5039636"/>
                <a:gd name="connsiteY5" fmla="*/ 1017362 h 6858000"/>
                <a:gd name="connsiteX6" fmla="*/ 3058401 w 5039636"/>
                <a:gd name="connsiteY6" fmla="*/ 1017362 h 6858000"/>
                <a:gd name="connsiteX7" fmla="*/ 2808998 w 5039636"/>
                <a:gd name="connsiteY7" fmla="*/ 1029956 h 6858000"/>
                <a:gd name="connsiteX8" fmla="*/ 618972 w 5039636"/>
                <a:gd name="connsiteY8" fmla="*/ 3456805 h 6858000"/>
                <a:gd name="connsiteX9" fmla="*/ 3058416 w 5039636"/>
                <a:gd name="connsiteY9" fmla="*/ 5896249 h 6858000"/>
                <a:gd name="connsiteX10" fmla="*/ 4940810 w 5039636"/>
                <a:gd name="connsiteY10" fmla="*/ 5008518 h 6858000"/>
                <a:gd name="connsiteX11" fmla="*/ 5039636 w 5039636"/>
                <a:gd name="connsiteY11" fmla="*/ 4876359 h 6858000"/>
                <a:gd name="connsiteX12" fmla="*/ 5039636 w 5039636"/>
                <a:gd name="connsiteY12" fmla="*/ 6858000 h 6858000"/>
                <a:gd name="connsiteX13" fmla="*/ 0 w 5039636"/>
                <a:gd name="connsiteY13" fmla="*/ 6858000 h 6858000"/>
                <a:gd name="connsiteX14" fmla="*/ 0 w 5039636"/>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9636" h="6858000">
                  <a:moveTo>
                    <a:pt x="0" y="0"/>
                  </a:moveTo>
                  <a:lnTo>
                    <a:pt x="5039636" y="0"/>
                  </a:lnTo>
                  <a:lnTo>
                    <a:pt x="5039636" y="2036676"/>
                  </a:lnTo>
                  <a:lnTo>
                    <a:pt x="5004414" y="1985534"/>
                  </a:lnTo>
                  <a:cubicBezTo>
                    <a:pt x="4606215" y="1459671"/>
                    <a:pt x="3999769" y="1100225"/>
                    <a:pt x="3307834" y="1029956"/>
                  </a:cubicBezTo>
                  <a:lnTo>
                    <a:pt x="3058428" y="1017362"/>
                  </a:lnTo>
                  <a:lnTo>
                    <a:pt x="3058401" y="1017362"/>
                  </a:lnTo>
                  <a:lnTo>
                    <a:pt x="2808998" y="1029956"/>
                  </a:lnTo>
                  <a:cubicBezTo>
                    <a:pt x="1578893" y="1154879"/>
                    <a:pt x="618972" y="2193742"/>
                    <a:pt x="618972" y="3456805"/>
                  </a:cubicBezTo>
                  <a:cubicBezTo>
                    <a:pt x="618972" y="4804073"/>
                    <a:pt x="1711148" y="5896249"/>
                    <a:pt x="3058416" y="5896249"/>
                  </a:cubicBezTo>
                  <a:cubicBezTo>
                    <a:pt x="3816254" y="5896249"/>
                    <a:pt x="4493380" y="5550678"/>
                    <a:pt x="4940810" y="5008518"/>
                  </a:cubicBezTo>
                  <a:lnTo>
                    <a:pt x="5039636" y="4876359"/>
                  </a:lnTo>
                  <a:lnTo>
                    <a:pt x="5039636" y="6858000"/>
                  </a:lnTo>
                  <a:lnTo>
                    <a:pt x="0" y="6858000"/>
                  </a:lnTo>
                  <a:lnTo>
                    <a:pt x="0" y="0"/>
                  </a:lnTo>
                  <a:close/>
                </a:path>
              </a:pathLst>
            </a:cu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cap="none" spc="0" dirty="0">
                <a:ln w="22225">
                  <a:solidFill>
                    <a:schemeClr val="accent2"/>
                  </a:solidFill>
                  <a:prstDash val="solid"/>
                </a:ln>
                <a:solidFill>
                  <a:schemeClr val="accent2">
                    <a:lumMod val="40000"/>
                    <a:lumOff val="60000"/>
                  </a:schemeClr>
                </a:solidFill>
                <a:effectLst/>
              </a:endParaRPr>
            </a:p>
          </p:txBody>
        </p:sp>
        <p:sp>
          <p:nvSpPr>
            <p:cNvPr id="21" name="Freeform 20"/>
            <p:cNvSpPr/>
            <p:nvPr/>
          </p:nvSpPr>
          <p:spPr>
            <a:xfrm>
              <a:off x="8271594" y="5893983"/>
              <a:ext cx="3878372" cy="964018"/>
            </a:xfrm>
            <a:custGeom>
              <a:avLst/>
              <a:gdLst>
                <a:gd name="connsiteX0" fmla="*/ 1939162 w 3878372"/>
                <a:gd name="connsiteY0" fmla="*/ 0 h 960843"/>
                <a:gd name="connsiteX1" fmla="*/ 1939210 w 3878372"/>
                <a:gd name="connsiteY1" fmla="*/ 0 h 960843"/>
                <a:gd name="connsiteX2" fmla="*/ 2188605 w 3878372"/>
                <a:gd name="connsiteY2" fmla="*/ 12594 h 960843"/>
                <a:gd name="connsiteX3" fmla="*/ 3858330 w 3878372"/>
                <a:gd name="connsiteY3" fmla="*/ 933362 h 960843"/>
                <a:gd name="connsiteX4" fmla="*/ 3878372 w 3878372"/>
                <a:gd name="connsiteY4" fmla="*/ 960843 h 960843"/>
                <a:gd name="connsiteX5" fmla="*/ 0 w 3878372"/>
                <a:gd name="connsiteY5" fmla="*/ 960843 h 960843"/>
                <a:gd name="connsiteX6" fmla="*/ 20042 w 3878372"/>
                <a:gd name="connsiteY6" fmla="*/ 933362 h 960843"/>
                <a:gd name="connsiteX7" fmla="*/ 1689768 w 3878372"/>
                <a:gd name="connsiteY7" fmla="*/ 12594 h 9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372" h="960843">
                  <a:moveTo>
                    <a:pt x="1939162" y="0"/>
                  </a:moveTo>
                  <a:lnTo>
                    <a:pt x="1939210" y="0"/>
                  </a:lnTo>
                  <a:lnTo>
                    <a:pt x="2188605" y="12594"/>
                  </a:lnTo>
                  <a:cubicBezTo>
                    <a:pt x="2865163" y="81302"/>
                    <a:pt x="3459989" y="426476"/>
                    <a:pt x="3858330" y="933362"/>
                  </a:cubicBezTo>
                  <a:lnTo>
                    <a:pt x="3878372" y="960843"/>
                  </a:lnTo>
                  <a:lnTo>
                    <a:pt x="0" y="960843"/>
                  </a:lnTo>
                  <a:lnTo>
                    <a:pt x="20042" y="933362"/>
                  </a:lnTo>
                  <a:cubicBezTo>
                    <a:pt x="418383" y="426476"/>
                    <a:pt x="1013210" y="81302"/>
                    <a:pt x="1689768" y="12594"/>
                  </a:cubicBezTo>
                  <a:close/>
                </a:path>
              </a:pathLst>
            </a:cu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spcBef>
                  <a:spcPts val="900"/>
                </a:spcBef>
              </a:pPr>
              <a:endParaRPr lang="en-US" sz="2000" b="1" dirty="0"/>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1081" y="-1"/>
              <a:ext cx="4420919" cy="1023049"/>
            </a:xfrm>
            <a:prstGeom prst="rect">
              <a:avLst/>
            </a:prstGeom>
          </p:spPr>
        </p:pic>
      </p:grpSp>
      <p:pic>
        <p:nvPicPr>
          <p:cNvPr id="11" name="Picture 10">
            <a:extLst>
              <a:ext uri="{FF2B5EF4-FFF2-40B4-BE49-F238E27FC236}">
                <a16:creationId xmlns:a16="http://schemas.microsoft.com/office/drawing/2014/main" id="{EBBF8046-104C-1B4D-AB7F-B3ED348379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2648" y="6126619"/>
            <a:ext cx="794831" cy="532799"/>
          </a:xfrm>
          <a:prstGeom prst="rect">
            <a:avLst/>
          </a:prstGeom>
          <a:effectLst/>
        </p:spPr>
      </p:pic>
      <p:graphicFrame>
        <p:nvGraphicFramePr>
          <p:cNvPr id="9" name="Table 8">
            <a:extLst>
              <a:ext uri="{FF2B5EF4-FFF2-40B4-BE49-F238E27FC236}">
                <a16:creationId xmlns:a16="http://schemas.microsoft.com/office/drawing/2014/main" id="{781BE44C-4CD1-42EB-BAF4-10F4FDEE3937}"/>
              </a:ext>
            </a:extLst>
          </p:cNvPr>
          <p:cNvGraphicFramePr>
            <a:graphicFrameLocks noGrp="1"/>
          </p:cNvGraphicFramePr>
          <p:nvPr>
            <p:extLst>
              <p:ext uri="{D42A27DB-BD31-4B8C-83A1-F6EECF244321}">
                <p14:modId xmlns:p14="http://schemas.microsoft.com/office/powerpoint/2010/main" val="127419140"/>
              </p:ext>
            </p:extLst>
          </p:nvPr>
        </p:nvGraphicFramePr>
        <p:xfrm>
          <a:off x="1381573" y="1672674"/>
          <a:ext cx="8829207" cy="3101179"/>
        </p:xfrm>
        <a:graphic>
          <a:graphicData uri="http://schemas.openxmlformats.org/drawingml/2006/table">
            <a:tbl>
              <a:tblPr firstRow="1" firstCol="1" bandRow="1">
                <a:tableStyleId>{5C22544A-7EE6-4342-B048-85BDC9FD1C3A}</a:tableStyleId>
              </a:tblPr>
              <a:tblGrid>
                <a:gridCol w="5486400">
                  <a:extLst>
                    <a:ext uri="{9D8B030D-6E8A-4147-A177-3AD203B41FA5}">
                      <a16:colId xmlns:a16="http://schemas.microsoft.com/office/drawing/2014/main" val="115468316"/>
                    </a:ext>
                  </a:extLst>
                </a:gridCol>
                <a:gridCol w="3342807">
                  <a:extLst>
                    <a:ext uri="{9D8B030D-6E8A-4147-A177-3AD203B41FA5}">
                      <a16:colId xmlns:a16="http://schemas.microsoft.com/office/drawing/2014/main" val="3238434662"/>
                    </a:ext>
                  </a:extLst>
                </a:gridCol>
              </a:tblGrid>
              <a:tr h="754219">
                <a:tc>
                  <a:txBody>
                    <a:bodyPr/>
                    <a:lstStyle/>
                    <a:p>
                      <a:pPr marL="0" marR="0" algn="l">
                        <a:spcBef>
                          <a:spcPts val="0"/>
                        </a:spcBef>
                        <a:spcAft>
                          <a:spcPts val="0"/>
                        </a:spcAft>
                      </a:pPr>
                      <a:r>
                        <a:rPr lang="en-US" sz="1800" dirty="0">
                          <a:solidFill>
                            <a:schemeClr val="bg1"/>
                          </a:solidFill>
                          <a:effectLst/>
                        </a:rPr>
                        <a:t>Supplier Citizenship Workshops</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Date </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2949600774"/>
                  </a:ext>
                </a:extLst>
              </a:tr>
              <a:tr h="274910">
                <a:tc>
                  <a:txBody>
                    <a:bodyPr/>
                    <a:lstStyle/>
                    <a:p>
                      <a:pPr marL="0" marR="0" algn="l">
                        <a:spcBef>
                          <a:spcPts val="0"/>
                        </a:spcBef>
                        <a:spcAft>
                          <a:spcPts val="0"/>
                        </a:spcAft>
                      </a:pPr>
                      <a:r>
                        <a:rPr lang="en-US" sz="1800" dirty="0">
                          <a:solidFill>
                            <a:schemeClr val="bg1"/>
                          </a:solidFill>
                          <a:effectLst/>
                        </a:rPr>
                        <a:t>Meet the US Supplier Diversity Councils </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May 4th </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3322620921"/>
                  </a:ext>
                </a:extLst>
              </a:tr>
              <a:tr h="274910">
                <a:tc>
                  <a:txBody>
                    <a:bodyPr/>
                    <a:lstStyle/>
                    <a:p>
                      <a:pPr marL="0" marR="0" algn="l">
                        <a:spcBef>
                          <a:spcPts val="0"/>
                        </a:spcBef>
                        <a:spcAft>
                          <a:spcPts val="0"/>
                        </a:spcAft>
                      </a:pPr>
                      <a:r>
                        <a:rPr lang="en-US" sz="1800" dirty="0">
                          <a:solidFill>
                            <a:schemeClr val="bg1"/>
                          </a:solidFill>
                          <a:effectLst/>
                        </a:rPr>
                        <a:t>P&amp;G Responsible sourcing program - Social Audits</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May 11th</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2333725902"/>
                  </a:ext>
                </a:extLst>
              </a:tr>
              <a:tr h="280521">
                <a:tc>
                  <a:txBody>
                    <a:bodyPr/>
                    <a:lstStyle/>
                    <a:p>
                      <a:pPr marL="0" marR="0" algn="l">
                        <a:spcBef>
                          <a:spcPts val="0"/>
                        </a:spcBef>
                        <a:spcAft>
                          <a:spcPts val="0"/>
                        </a:spcAft>
                      </a:pPr>
                      <a:r>
                        <a:rPr lang="en-US" sz="1800" dirty="0">
                          <a:solidFill>
                            <a:schemeClr val="bg1"/>
                          </a:solidFill>
                          <a:effectLst/>
                        </a:rPr>
                        <a:t>P&amp;G's E&amp;I employee pillar </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May 18</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3469863998"/>
                  </a:ext>
                </a:extLst>
              </a:tr>
              <a:tr h="280521">
                <a:tc>
                  <a:txBody>
                    <a:bodyPr/>
                    <a:lstStyle/>
                    <a:p>
                      <a:pPr marL="0" marR="0" algn="l">
                        <a:spcBef>
                          <a:spcPts val="0"/>
                        </a:spcBef>
                        <a:spcAft>
                          <a:spcPts val="0"/>
                        </a:spcAft>
                      </a:pPr>
                      <a:r>
                        <a:rPr lang="en-US" sz="1800" dirty="0">
                          <a:solidFill>
                            <a:schemeClr val="bg1"/>
                          </a:solidFill>
                          <a:effectLst/>
                        </a:rPr>
                        <a:t>P&amp;G's Responsible Beauty </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May 25th </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3200083961"/>
                  </a:ext>
                </a:extLst>
              </a:tr>
              <a:tr h="280521">
                <a:tc>
                  <a:txBody>
                    <a:bodyPr/>
                    <a:lstStyle/>
                    <a:p>
                      <a:pPr marL="0" marR="0" algn="l">
                        <a:spcBef>
                          <a:spcPts val="0"/>
                        </a:spcBef>
                        <a:spcAft>
                          <a:spcPts val="0"/>
                        </a:spcAft>
                      </a:pPr>
                      <a:r>
                        <a:rPr lang="en-US" sz="1800" dirty="0">
                          <a:solidFill>
                            <a:schemeClr val="bg1"/>
                          </a:solidFill>
                          <a:effectLst/>
                        </a:rPr>
                        <a:t>P&amp;G's 50L Home Project (Frantz </a:t>
                      </a:r>
                      <a:r>
                        <a:rPr lang="en-US" sz="1800" dirty="0" err="1">
                          <a:solidFill>
                            <a:schemeClr val="bg1"/>
                          </a:solidFill>
                          <a:effectLst/>
                        </a:rPr>
                        <a:t>Beznik</a:t>
                      </a:r>
                      <a:r>
                        <a:rPr lang="en-US" sz="1800" dirty="0">
                          <a:solidFill>
                            <a:schemeClr val="bg1"/>
                          </a:solidFill>
                          <a:effectLst/>
                        </a:rPr>
                        <a:t>)</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June 8th </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3531153520"/>
                  </a:ext>
                </a:extLst>
              </a:tr>
              <a:tr h="280521">
                <a:tc>
                  <a:txBody>
                    <a:bodyPr/>
                    <a:lstStyle/>
                    <a:p>
                      <a:pPr marL="0" marR="0" algn="l">
                        <a:spcBef>
                          <a:spcPts val="0"/>
                        </a:spcBef>
                        <a:spcAft>
                          <a:spcPts val="0"/>
                        </a:spcAft>
                      </a:pPr>
                      <a:r>
                        <a:rPr lang="en-US" sz="1800" dirty="0">
                          <a:solidFill>
                            <a:schemeClr val="bg1"/>
                          </a:solidFill>
                          <a:effectLst/>
                        </a:rPr>
                        <a:t>Self assessment tool for inclusive sourcing by Kearney</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June 15th </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2586743711"/>
                  </a:ext>
                </a:extLst>
              </a:tr>
              <a:tr h="274910">
                <a:tc>
                  <a:txBody>
                    <a:bodyPr/>
                    <a:lstStyle/>
                    <a:p>
                      <a:pPr marL="0" marR="0" algn="l">
                        <a:spcBef>
                          <a:spcPts val="0"/>
                        </a:spcBef>
                        <a:spcAft>
                          <a:spcPts val="0"/>
                        </a:spcAft>
                      </a:pPr>
                      <a:r>
                        <a:rPr lang="en-US" sz="1800" dirty="0">
                          <a:solidFill>
                            <a:schemeClr val="bg1"/>
                          </a:solidFill>
                          <a:effectLst/>
                        </a:rPr>
                        <a:t>P&amp;G Responsible sourcing program - Human rights </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June 22nd</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2974787829"/>
                  </a:ext>
                </a:extLst>
              </a:tr>
              <a:tr h="274910">
                <a:tc>
                  <a:txBody>
                    <a:bodyPr/>
                    <a:lstStyle/>
                    <a:p>
                      <a:pPr marL="0" marR="0" algn="l">
                        <a:spcBef>
                          <a:spcPts val="0"/>
                        </a:spcBef>
                        <a:spcAft>
                          <a:spcPts val="0"/>
                        </a:spcAft>
                      </a:pPr>
                      <a:r>
                        <a:rPr lang="en-US" sz="1800" dirty="0">
                          <a:solidFill>
                            <a:schemeClr val="bg1"/>
                          </a:solidFill>
                          <a:effectLst/>
                        </a:rPr>
                        <a:t>P&amp;G's Carbon neutral goal </a:t>
                      </a:r>
                      <a:endParaRPr lang="en-US" sz="1800" dirty="0">
                        <a:solidFill>
                          <a:schemeClr val="bg1"/>
                        </a:solidFill>
                        <a:effectLst/>
                        <a:latin typeface="Calibri" panose="020F0502020204030204" pitchFamily="34" charset="0"/>
                        <a:ea typeface="Calibri" panose="020F0502020204030204" pitchFamily="34" charset="0"/>
                      </a:endParaRPr>
                    </a:p>
                  </a:txBody>
                  <a:tcPr marL="68580" marR="68580" marT="9525" marB="9525" anchor="ctr"/>
                </a:tc>
                <a:tc>
                  <a:txBody>
                    <a:bodyPr/>
                    <a:lstStyle/>
                    <a:p>
                      <a:pPr marL="0" marR="0" algn="ctr">
                        <a:spcBef>
                          <a:spcPts val="0"/>
                        </a:spcBef>
                        <a:spcAft>
                          <a:spcPts val="0"/>
                        </a:spcAft>
                      </a:pPr>
                      <a:r>
                        <a:rPr lang="en-US" sz="1800" dirty="0">
                          <a:effectLst/>
                        </a:rPr>
                        <a:t>June 29th </a:t>
                      </a:r>
                      <a:endParaRPr lang="en-US" sz="1800" dirty="0">
                        <a:effectLst/>
                        <a:latin typeface="Calibri" panose="020F0502020204030204" pitchFamily="34" charset="0"/>
                        <a:ea typeface="Calibri" panose="020F0502020204030204" pitchFamily="34" charset="0"/>
                      </a:endParaRPr>
                    </a:p>
                  </a:txBody>
                  <a:tcPr marL="68580" marR="68580" marT="9525" marB="9525" anchor="ctr"/>
                </a:tc>
                <a:extLst>
                  <a:ext uri="{0D108BD9-81ED-4DB2-BD59-A6C34878D82A}">
                    <a16:rowId xmlns:a16="http://schemas.microsoft.com/office/drawing/2014/main" val="863174388"/>
                  </a:ext>
                </a:extLst>
              </a:tr>
            </a:tbl>
          </a:graphicData>
        </a:graphic>
      </p:graphicFrame>
      <p:sp>
        <p:nvSpPr>
          <p:cNvPr id="3" name="Title 2">
            <a:extLst>
              <a:ext uri="{FF2B5EF4-FFF2-40B4-BE49-F238E27FC236}">
                <a16:creationId xmlns:a16="http://schemas.microsoft.com/office/drawing/2014/main" id="{660F8BC9-C89E-409D-89F7-3BC4FF870BAC}"/>
              </a:ext>
            </a:extLst>
          </p:cNvPr>
          <p:cNvSpPr>
            <a:spLocks noGrp="1"/>
          </p:cNvSpPr>
          <p:nvPr>
            <p:ph type="title"/>
          </p:nvPr>
        </p:nvSpPr>
        <p:spPr>
          <a:xfrm>
            <a:off x="164893" y="459099"/>
            <a:ext cx="10942818" cy="1366464"/>
          </a:xfrm>
        </p:spPr>
        <p:txBody>
          <a:bodyPr/>
          <a:lstStyle/>
          <a:p>
            <a:r>
              <a:rPr lang="en-US" dirty="0"/>
              <a:t>Upcoming Supplier Citizenship Workshops</a:t>
            </a:r>
            <a:br>
              <a:rPr lang="en-US" dirty="0"/>
            </a:br>
            <a:r>
              <a:rPr lang="en-US" sz="2000" dirty="0"/>
              <a:t>Registration open! 	(200 seats / session. P&amp;G suppliers only)</a:t>
            </a:r>
            <a:br>
              <a:rPr lang="en-US" dirty="0"/>
            </a:br>
            <a:endParaRPr lang="en-US" dirty="0"/>
          </a:p>
        </p:txBody>
      </p:sp>
      <p:sp>
        <p:nvSpPr>
          <p:cNvPr id="4" name="TextBox 3">
            <a:extLst>
              <a:ext uri="{FF2B5EF4-FFF2-40B4-BE49-F238E27FC236}">
                <a16:creationId xmlns:a16="http://schemas.microsoft.com/office/drawing/2014/main" id="{A8626BC9-5309-4023-830D-1C405D0D0D82}"/>
              </a:ext>
            </a:extLst>
          </p:cNvPr>
          <p:cNvSpPr txBox="1"/>
          <p:nvPr/>
        </p:nvSpPr>
        <p:spPr>
          <a:xfrm>
            <a:off x="1682020" y="5182090"/>
            <a:ext cx="7434263" cy="1477328"/>
          </a:xfrm>
          <a:prstGeom prst="rect">
            <a:avLst/>
          </a:prstGeom>
          <a:noFill/>
        </p:spPr>
        <p:txBody>
          <a:bodyPr wrap="square" rtlCol="0">
            <a:spAutoFit/>
          </a:bodyPr>
          <a:lstStyle/>
          <a:p>
            <a:r>
              <a:rPr lang="en-US" dirty="0">
                <a:solidFill>
                  <a:schemeClr val="bg1"/>
                </a:solidFill>
              </a:rPr>
              <a:t>To register up to 3 workshops, go to </a:t>
            </a:r>
            <a:r>
              <a:rPr lang="en-US" dirty="0" err="1">
                <a:solidFill>
                  <a:schemeClr val="bg1"/>
                </a:solidFill>
              </a:rPr>
              <a:t>IDloom</a:t>
            </a:r>
            <a:r>
              <a:rPr lang="en-US" dirty="0">
                <a:solidFill>
                  <a:schemeClr val="bg1"/>
                </a:solidFill>
              </a:rPr>
              <a:t> link:   https://proctergambleevents.events.idloom.com/p-and-g-workshops</a:t>
            </a:r>
          </a:p>
          <a:p>
            <a:endParaRPr lang="en-US" dirty="0">
              <a:solidFill>
                <a:schemeClr val="bg1"/>
              </a:solidFill>
            </a:endParaRPr>
          </a:p>
          <a:p>
            <a:r>
              <a:rPr lang="en-US" dirty="0">
                <a:solidFill>
                  <a:schemeClr val="bg1"/>
                </a:solidFill>
              </a:rPr>
              <a:t>email </a:t>
            </a:r>
            <a:r>
              <a:rPr lang="en-US" dirty="0">
                <a:solidFill>
                  <a:schemeClr val="bg1"/>
                </a:solidFill>
                <a:hlinkClick r:id="rId5">
                  <a:extLst>
                    <a:ext uri="{A12FA001-AC4F-418D-AE19-62706E023703}">
                      <ahyp:hlinkClr xmlns:ahyp="http://schemas.microsoft.com/office/drawing/2018/hyperlinkcolor" val="tx"/>
                    </a:ext>
                  </a:extLst>
                </a:hlinkClick>
              </a:rPr>
              <a:t>citizenship.im.1@pg.com</a:t>
            </a:r>
            <a:r>
              <a:rPr lang="en-US" dirty="0">
                <a:solidFill>
                  <a:schemeClr val="bg1"/>
                </a:solidFill>
              </a:rPr>
              <a:t> with questions</a:t>
            </a:r>
          </a:p>
          <a:p>
            <a:endParaRPr lang="en-US" dirty="0"/>
          </a:p>
        </p:txBody>
      </p:sp>
    </p:spTree>
    <p:extLst>
      <p:ext uri="{BB962C8B-B14F-4D97-AF65-F5344CB8AC3E}">
        <p14:creationId xmlns:p14="http://schemas.microsoft.com/office/powerpoint/2010/main" val="8876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5042" y="321428"/>
            <a:ext cx="7158551" cy="1366464"/>
          </a:xfrm>
        </p:spPr>
        <p:txBody>
          <a:bodyPr/>
          <a:lstStyle/>
          <a:p>
            <a:r>
              <a:rPr lang="en-US" dirty="0"/>
              <a:t>Back Up Questions:</a:t>
            </a:r>
            <a:br>
              <a:rPr lang="en-US" dirty="0"/>
            </a:br>
            <a:endParaRPr lang="en-US" dirty="0"/>
          </a:p>
        </p:txBody>
      </p:sp>
      <p:pic>
        <p:nvPicPr>
          <p:cNvPr id="11" name="Picture 10">
            <a:extLst>
              <a:ext uri="{FF2B5EF4-FFF2-40B4-BE49-F238E27FC236}">
                <a16:creationId xmlns:a16="http://schemas.microsoft.com/office/drawing/2014/main" id="{EBBF8046-104C-1B4D-AB7F-B3ED348379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648" y="6126619"/>
            <a:ext cx="794831" cy="532799"/>
          </a:xfrm>
          <a:prstGeom prst="rect">
            <a:avLst/>
          </a:prstGeom>
          <a:effectLst/>
        </p:spPr>
      </p:pic>
      <p:sp>
        <p:nvSpPr>
          <p:cNvPr id="2" name="Rectangle 1">
            <a:extLst>
              <a:ext uri="{FF2B5EF4-FFF2-40B4-BE49-F238E27FC236}">
                <a16:creationId xmlns:a16="http://schemas.microsoft.com/office/drawing/2014/main" id="{F97048B8-67D9-42E8-A5E3-DA31E7248A53}"/>
              </a:ext>
            </a:extLst>
          </p:cNvPr>
          <p:cNvSpPr>
            <a:spLocks noChangeArrowheads="1"/>
          </p:cNvSpPr>
          <p:nvPr/>
        </p:nvSpPr>
        <p:spPr bwMode="auto">
          <a:xfrm>
            <a:off x="378399" y="1687892"/>
            <a:ext cx="114352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Symbol" panose="05050102010706020507" pitchFamily="18" charset="2"/>
                <a:ea typeface="Calibri" panose="020F0502020204030204" pitchFamily="34" charset="0"/>
              </a:rPr>
              <a:t>·</a:t>
            </a:r>
            <a:r>
              <a:rPr kumimoji="0" lang="en-US" altLang="en-US" sz="3200" b="0" i="0" u="none" strike="noStrike" cap="none" normalizeH="0" baseline="0" dirty="0">
                <a:ln>
                  <a:noFill/>
                </a:ln>
                <a:solidFill>
                  <a:schemeClr val="bg1"/>
                </a:solidFill>
                <a:effectLst/>
                <a:ea typeface="Calibri" panose="020F0502020204030204" pitchFamily="34" charset="0"/>
              </a:rPr>
              <a:t>  </a:t>
            </a:r>
            <a:r>
              <a:rPr kumimoji="0" lang="en-US" altLang="en-US" sz="3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How long has P&amp;G been a member?</a:t>
            </a:r>
            <a:endParaRPr kumimoji="0" lang="en-US" altLang="en-US" sz="3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Symbol" panose="05050102010706020507" pitchFamily="18" charset="2"/>
                <a:ea typeface="Calibri" panose="020F0502020204030204" pitchFamily="34" charset="0"/>
              </a:rPr>
              <a:t>·</a:t>
            </a:r>
            <a:r>
              <a:rPr kumimoji="0" lang="en-US" altLang="en-US" sz="3200" b="0" i="0" u="none" strike="noStrike" cap="none" normalizeH="0" baseline="0" dirty="0">
                <a:ln>
                  <a:noFill/>
                </a:ln>
                <a:solidFill>
                  <a:schemeClr val="bg1"/>
                </a:solidFill>
                <a:effectLst/>
                <a:ea typeface="Calibri" panose="020F0502020204030204" pitchFamily="34" charset="0"/>
              </a:rPr>
              <a:t>  </a:t>
            </a:r>
            <a:r>
              <a:rPr kumimoji="0" lang="en-US" altLang="en-US" sz="3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What does it cost to become a member?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Symbol" panose="05050102010706020507" pitchFamily="18" charset="2"/>
                <a:ea typeface="Calibri" panose="020F0502020204030204" pitchFamily="34" charset="0"/>
              </a:rPr>
              <a:t>·</a:t>
            </a:r>
            <a:r>
              <a:rPr kumimoji="0" lang="en-US" altLang="en-US" sz="3200" b="0" i="0" u="none" strike="noStrike" cap="none" normalizeH="0" baseline="0" dirty="0">
                <a:ln>
                  <a:noFill/>
                </a:ln>
                <a:solidFill>
                  <a:schemeClr val="bg1"/>
                </a:solidFill>
                <a:effectLst/>
                <a:ea typeface="Calibri" panose="020F0502020204030204" pitchFamily="34" charset="0"/>
              </a:rPr>
              <a:t>  </a:t>
            </a:r>
            <a:r>
              <a:rPr kumimoji="0" lang="en-US" altLang="en-US" sz="3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How would I get involved in networking opportunities?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Symbol" panose="05050102010706020507" pitchFamily="18" charset="2"/>
                <a:ea typeface="Calibri" panose="020F0502020204030204" pitchFamily="34" charset="0"/>
              </a:rPr>
              <a:t>·</a:t>
            </a:r>
            <a:r>
              <a:rPr kumimoji="0" lang="en-US" altLang="en-US" sz="3200" b="0" i="0" u="none" strike="noStrike" cap="none" normalizeH="0" baseline="0" dirty="0">
                <a:ln>
                  <a:noFill/>
                </a:ln>
                <a:solidFill>
                  <a:schemeClr val="bg1"/>
                </a:solidFill>
                <a:effectLst/>
                <a:ea typeface="Calibri" panose="020F0502020204030204" pitchFamily="34" charset="0"/>
              </a:rPr>
              <a:t>  </a:t>
            </a:r>
            <a:r>
              <a:rPr kumimoji="0" lang="en-US" altLang="en-US" sz="3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What does it cost to certify and does that cost vary from one council to the next? </a:t>
            </a:r>
            <a:r>
              <a:rPr kumimoji="0" lang="en-US" altLang="en-US" sz="3200" b="0" i="0" u="none" strike="noStrike" cap="none" normalizeH="0" baseline="0" dirty="0">
                <a:ln>
                  <a:noFill/>
                </a:ln>
                <a:solidFill>
                  <a:schemeClr val="bg1"/>
                </a:solidFill>
                <a:effectLst/>
                <a:latin typeface="Trebuchet MS" panose="020B0603020202020204" pitchFamily="34" charset="0"/>
                <a:ea typeface="Calibri" panose="020F0502020204030204" pitchFamily="34" charset="0"/>
              </a:rPr>
              <a:t> </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70582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FDBCF2B-D9DE-4B44-B831-66D2943D626B}"/>
              </a:ext>
            </a:extLst>
          </p:cNvPr>
          <p:cNvSpPr>
            <a:spLocks noGrp="1"/>
          </p:cNvSpPr>
          <p:nvPr>
            <p:ph idx="1"/>
          </p:nvPr>
        </p:nvSpPr>
        <p:spPr>
          <a:xfrm>
            <a:off x="4173344" y="1927076"/>
            <a:ext cx="5264571" cy="4343095"/>
          </a:xfrm>
        </p:spPr>
        <p:txBody>
          <a:bodyPr/>
          <a:lstStyle/>
          <a:p>
            <a:pPr marL="0" indent="0" algn="ctr">
              <a:buNone/>
            </a:pPr>
            <a:r>
              <a:rPr lang="en-US" sz="3600" b="1" dirty="0"/>
              <a:t>Thanks to everyone that participated today and huge thanks to all the diversity council leaders!</a:t>
            </a:r>
          </a:p>
          <a:p>
            <a:pPr marL="0" indent="0" algn="ctr">
              <a:buNone/>
            </a:pPr>
            <a:endParaRPr lang="en-US" sz="3600" b="1" dirty="0"/>
          </a:p>
        </p:txBody>
      </p:sp>
    </p:spTree>
    <p:extLst>
      <p:ext uri="{BB962C8B-B14F-4D97-AF65-F5344CB8AC3E}">
        <p14:creationId xmlns:p14="http://schemas.microsoft.com/office/powerpoint/2010/main" val="728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3E541B-BF0F-2B42-A16A-434AB120FC0D}"/>
              </a:ext>
            </a:extLst>
          </p:cNvPr>
          <p:cNvSpPr/>
          <p:nvPr/>
        </p:nvSpPr>
        <p:spPr>
          <a:xfrm>
            <a:off x="-228600" y="1240466"/>
            <a:ext cx="12420600" cy="4118344"/>
          </a:xfrm>
          <a:prstGeom prst="rect">
            <a:avLst/>
          </a:prstGeom>
          <a:solidFill>
            <a:srgbClr val="9ADBE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0" name="Rectangle 9">
            <a:extLst>
              <a:ext uri="{FF2B5EF4-FFF2-40B4-BE49-F238E27FC236}">
                <a16:creationId xmlns:a16="http://schemas.microsoft.com/office/drawing/2014/main" id="{BD5C4230-803B-1D4D-80C3-82D01971E821}"/>
              </a:ext>
            </a:extLst>
          </p:cNvPr>
          <p:cNvSpPr/>
          <p:nvPr/>
        </p:nvSpPr>
        <p:spPr>
          <a:xfrm>
            <a:off x="2700670" y="2112334"/>
            <a:ext cx="9491330" cy="671979"/>
          </a:xfrm>
          <a:prstGeom prst="rect">
            <a:avLst/>
          </a:prstGeom>
          <a:solidFill>
            <a:srgbClr val="9ADBE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1" name="Rectangle 10">
            <a:extLst>
              <a:ext uri="{FF2B5EF4-FFF2-40B4-BE49-F238E27FC236}">
                <a16:creationId xmlns:a16="http://schemas.microsoft.com/office/drawing/2014/main" id="{E8694B98-283B-AC4C-AC8A-EBF78D0F97D2}"/>
              </a:ext>
            </a:extLst>
          </p:cNvPr>
          <p:cNvSpPr/>
          <p:nvPr/>
        </p:nvSpPr>
        <p:spPr>
          <a:xfrm>
            <a:off x="2757376" y="3773138"/>
            <a:ext cx="9434623" cy="671979"/>
          </a:xfrm>
          <a:prstGeom prst="rect">
            <a:avLst/>
          </a:prstGeom>
          <a:solidFill>
            <a:srgbClr val="9ADBE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7" name="Oval 6">
            <a:extLst>
              <a:ext uri="{FF2B5EF4-FFF2-40B4-BE49-F238E27FC236}">
                <a16:creationId xmlns:a16="http://schemas.microsoft.com/office/drawing/2014/main" id="{EA6E3788-8C82-294A-BE79-19FAB9C90FF9}"/>
              </a:ext>
            </a:extLst>
          </p:cNvPr>
          <p:cNvSpPr/>
          <p:nvPr/>
        </p:nvSpPr>
        <p:spPr>
          <a:xfrm>
            <a:off x="-9697980" y="-2971800"/>
            <a:ext cx="13024318" cy="1302431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TextBox 11">
            <a:extLst>
              <a:ext uri="{FF2B5EF4-FFF2-40B4-BE49-F238E27FC236}">
                <a16:creationId xmlns:a16="http://schemas.microsoft.com/office/drawing/2014/main" id="{DA9246BD-C6E3-4A1B-9C81-0257261EFF91}"/>
              </a:ext>
            </a:extLst>
          </p:cNvPr>
          <p:cNvSpPr txBox="1"/>
          <p:nvPr/>
        </p:nvSpPr>
        <p:spPr>
          <a:xfrm>
            <a:off x="3651382" y="1550706"/>
            <a:ext cx="8284892" cy="5170646"/>
          </a:xfrm>
          <a:prstGeom prst="rect">
            <a:avLst/>
          </a:prstGeom>
          <a:noFill/>
        </p:spPr>
        <p:txBody>
          <a:bodyPr wrap="square" rtlCol="0">
            <a:spAutoFit/>
          </a:bodyPr>
          <a:lstStyle/>
          <a:p>
            <a:pPr>
              <a:tabLst>
                <a:tab pos="5141913" algn="l"/>
              </a:tabLst>
            </a:pPr>
            <a:r>
              <a:rPr lang="en-US" sz="2200" b="1" dirty="0">
                <a:latin typeface="Arial" panose="020B0604020202020204" pitchFamily="34" charset="0"/>
                <a:cs typeface="Arial" panose="020B0604020202020204" pitchFamily="34" charset="0"/>
              </a:rPr>
              <a:t>Welcome</a:t>
            </a:r>
            <a:r>
              <a:rPr lang="en-US" sz="2200" dirty="0">
                <a:latin typeface="Arial" panose="020B0604020202020204" pitchFamily="34" charset="0"/>
                <a:cs typeface="Arial" panose="020B0604020202020204" pitchFamily="34" charset="0"/>
              </a:rPr>
              <a:t> 	</a:t>
            </a:r>
          </a:p>
          <a:p>
            <a:pPr>
              <a:tabLst>
                <a:tab pos="5141913" algn="l"/>
              </a:tabLst>
            </a:pPr>
            <a:endParaRPr lang="en-US" sz="2200"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Objective of Workshop</a:t>
            </a:r>
            <a:r>
              <a:rPr lang="en-US" sz="2200" dirty="0">
                <a:latin typeface="Arial" panose="020B0604020202020204" pitchFamily="34" charset="0"/>
                <a:cs typeface="Arial" panose="020B0604020202020204" pitchFamily="34" charset="0"/>
              </a:rPr>
              <a:t>	</a:t>
            </a:r>
          </a:p>
          <a:p>
            <a:pPr>
              <a:tabLst>
                <a:tab pos="5141913" algn="l"/>
              </a:tabLst>
            </a:pPr>
            <a:endParaRPr lang="en-US" sz="2200"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Introduction of External Council Members</a:t>
            </a:r>
          </a:p>
          <a:p>
            <a:pPr>
              <a:tabLst>
                <a:tab pos="5141913" algn="l"/>
              </a:tabLst>
            </a:pPr>
            <a:endParaRPr lang="en-US" sz="2200" b="1"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Supplier Diversity P&amp;G Priority</a:t>
            </a:r>
          </a:p>
          <a:p>
            <a:pPr>
              <a:tabLst>
                <a:tab pos="5141913" algn="l"/>
              </a:tabLst>
            </a:pPr>
            <a:endParaRPr lang="en-US" sz="2200" b="1"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Purpose of Supplier Diversity Councils</a:t>
            </a:r>
          </a:p>
          <a:p>
            <a:pPr>
              <a:tabLst>
                <a:tab pos="5141913" algn="l"/>
              </a:tabLst>
            </a:pPr>
            <a:endParaRPr lang="en-US" sz="2200" b="1"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External Council Presentations</a:t>
            </a:r>
            <a:r>
              <a:rPr lang="en-US" sz="2200" dirty="0">
                <a:latin typeface="Arial" panose="020B0604020202020204" pitchFamily="34" charset="0"/>
                <a:cs typeface="Arial" panose="020B0604020202020204" pitchFamily="34" charset="0"/>
              </a:rPr>
              <a:t>	</a:t>
            </a:r>
          </a:p>
          <a:p>
            <a:pPr>
              <a:tabLst>
                <a:tab pos="5141913" algn="l"/>
              </a:tabLst>
            </a:pPr>
            <a:endParaRPr lang="en-US" sz="2200" b="1"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Q&amp;A</a:t>
            </a:r>
          </a:p>
          <a:p>
            <a:pPr>
              <a:tabLst>
                <a:tab pos="5141913" algn="l"/>
              </a:tabLst>
            </a:pPr>
            <a:endParaRPr lang="en-US" sz="2200" b="1" dirty="0">
              <a:latin typeface="Arial" panose="020B0604020202020204" pitchFamily="34" charset="0"/>
              <a:cs typeface="Arial" panose="020B0604020202020204" pitchFamily="34" charset="0"/>
            </a:endParaRPr>
          </a:p>
          <a:p>
            <a:pPr>
              <a:tabLst>
                <a:tab pos="5141913" algn="l"/>
              </a:tabLst>
            </a:pPr>
            <a:r>
              <a:rPr lang="en-US" sz="2200" b="1" dirty="0">
                <a:latin typeface="Arial" panose="020B0604020202020204" pitchFamily="34" charset="0"/>
                <a:cs typeface="Arial" panose="020B0604020202020204" pitchFamily="34" charset="0"/>
              </a:rPr>
              <a:t>Close</a:t>
            </a:r>
            <a:r>
              <a:rPr lang="en-US" sz="22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C6D63AD7-F6C1-A14A-9643-D5022AC7A230}"/>
              </a:ext>
            </a:extLst>
          </p:cNvPr>
          <p:cNvSpPr txBox="1"/>
          <p:nvPr/>
        </p:nvSpPr>
        <p:spPr>
          <a:xfrm>
            <a:off x="457200" y="2750002"/>
            <a:ext cx="2869138" cy="830997"/>
          </a:xfrm>
          <a:prstGeom prst="rect">
            <a:avLst/>
          </a:prstGeom>
          <a:noFill/>
        </p:spPr>
        <p:txBody>
          <a:bodyPr wrap="square" lIns="45720" rIns="45720" rtlCol="0">
            <a:noAutofit/>
          </a:bodyPr>
          <a:lstStyle/>
          <a:p>
            <a:r>
              <a:rPr lang="en-US" sz="3200" b="1" dirty="0">
                <a:solidFill>
                  <a:schemeClr val="bg1"/>
                </a:solidFill>
                <a:latin typeface="Arial Black" panose="020B0604020202020204" pitchFamily="34" charset="0"/>
                <a:cs typeface="Arial Black" panose="020B0604020202020204" pitchFamily="34" charset="0"/>
              </a:rPr>
              <a:t>WORKSHOP </a:t>
            </a:r>
          </a:p>
          <a:p>
            <a:r>
              <a:rPr lang="en-US" sz="3200" b="1" dirty="0">
                <a:solidFill>
                  <a:schemeClr val="bg1"/>
                </a:solidFill>
                <a:latin typeface="Arial Black" panose="020B0604020202020204" pitchFamily="34" charset="0"/>
                <a:cs typeface="Arial Black" panose="020B0604020202020204" pitchFamily="34" charset="0"/>
              </a:rPr>
              <a:t>OVERVIEW</a:t>
            </a:r>
          </a:p>
        </p:txBody>
      </p:sp>
      <p:pic>
        <p:nvPicPr>
          <p:cNvPr id="13" name="Picture 12">
            <a:extLst>
              <a:ext uri="{FF2B5EF4-FFF2-40B4-BE49-F238E27FC236}">
                <a16:creationId xmlns:a16="http://schemas.microsoft.com/office/drawing/2014/main" id="{191C3E5E-5ACF-9C46-B3A8-1BEB0AF02F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73704" y="6126619"/>
            <a:ext cx="794831" cy="532799"/>
          </a:xfrm>
          <a:prstGeom prst="rect">
            <a:avLst/>
          </a:prstGeom>
          <a:effectLst/>
        </p:spPr>
      </p:pic>
    </p:spTree>
    <p:extLst>
      <p:ext uri="{BB962C8B-B14F-4D97-AF65-F5344CB8AC3E}">
        <p14:creationId xmlns:p14="http://schemas.microsoft.com/office/powerpoint/2010/main" val="84330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3E541B-BF0F-2B42-A16A-434AB120FC0D}"/>
              </a:ext>
            </a:extLst>
          </p:cNvPr>
          <p:cNvSpPr/>
          <p:nvPr/>
        </p:nvSpPr>
        <p:spPr>
          <a:xfrm>
            <a:off x="-228600" y="1240466"/>
            <a:ext cx="12420600" cy="4118344"/>
          </a:xfrm>
          <a:prstGeom prst="rect">
            <a:avLst/>
          </a:prstGeom>
          <a:solidFill>
            <a:srgbClr val="9ADBE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2" name="TextBox 11">
            <a:extLst>
              <a:ext uri="{FF2B5EF4-FFF2-40B4-BE49-F238E27FC236}">
                <a16:creationId xmlns:a16="http://schemas.microsoft.com/office/drawing/2014/main" id="{DA9246BD-C6E3-4A1B-9C81-0257261EFF91}"/>
              </a:ext>
            </a:extLst>
          </p:cNvPr>
          <p:cNvSpPr txBox="1"/>
          <p:nvPr/>
        </p:nvSpPr>
        <p:spPr>
          <a:xfrm>
            <a:off x="4178300" y="1804706"/>
            <a:ext cx="7696200" cy="3108543"/>
          </a:xfrm>
          <a:prstGeom prst="rect">
            <a:avLst/>
          </a:prstGeom>
          <a:noFill/>
        </p:spPr>
        <p:txBody>
          <a:bodyPr wrap="square" rtlCol="0">
            <a:spAutoFit/>
          </a:bodyPr>
          <a:lstStyle/>
          <a:p>
            <a:pPr>
              <a:tabLst>
                <a:tab pos="5141913" algn="l"/>
              </a:tabLst>
            </a:pPr>
            <a:r>
              <a:rPr lang="en-US" sz="2800" dirty="0">
                <a:latin typeface="Arial" panose="020B0604020202020204" pitchFamily="34" charset="0"/>
                <a:cs typeface="Arial" panose="020B0604020202020204" pitchFamily="34" charset="0"/>
              </a:rPr>
              <a:t>This workshop will provide you insights on how your company can connect and build relationships with diverse owned businesses. Learn how each council provides educational, certification information, outreach, and networking opportunities to diverse owned companies to enable them to grow. </a:t>
            </a:r>
          </a:p>
        </p:txBody>
      </p:sp>
      <p:sp>
        <p:nvSpPr>
          <p:cNvPr id="7" name="Oval 6">
            <a:extLst>
              <a:ext uri="{FF2B5EF4-FFF2-40B4-BE49-F238E27FC236}">
                <a16:creationId xmlns:a16="http://schemas.microsoft.com/office/drawing/2014/main" id="{EA6E3788-8C82-294A-BE79-19FAB9C90FF9}"/>
              </a:ext>
            </a:extLst>
          </p:cNvPr>
          <p:cNvSpPr/>
          <p:nvPr/>
        </p:nvSpPr>
        <p:spPr>
          <a:xfrm>
            <a:off x="-9050280" y="-2971800"/>
            <a:ext cx="13024318" cy="13024318"/>
          </a:xfrm>
          <a:prstGeom prst="ellipse">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9" name="TextBox 8">
            <a:extLst>
              <a:ext uri="{FF2B5EF4-FFF2-40B4-BE49-F238E27FC236}">
                <a16:creationId xmlns:a16="http://schemas.microsoft.com/office/drawing/2014/main" id="{C6D63AD7-F6C1-A14A-9643-D5022AC7A230}"/>
              </a:ext>
            </a:extLst>
          </p:cNvPr>
          <p:cNvSpPr txBox="1"/>
          <p:nvPr/>
        </p:nvSpPr>
        <p:spPr>
          <a:xfrm>
            <a:off x="457200" y="1189470"/>
            <a:ext cx="3721100" cy="830997"/>
          </a:xfrm>
          <a:prstGeom prst="rect">
            <a:avLst/>
          </a:prstGeom>
          <a:noFill/>
        </p:spPr>
        <p:txBody>
          <a:bodyPr wrap="square" lIns="45720" rIns="45720" rtlCol="0">
            <a:noAutofit/>
          </a:bodyPr>
          <a:lstStyle/>
          <a:p>
            <a:r>
              <a:rPr lang="en-US" sz="2000" b="1" dirty="0">
                <a:solidFill>
                  <a:srgbClr val="FEDB00"/>
                </a:solidFill>
                <a:latin typeface="Arial Black" panose="020B0604020202020204" pitchFamily="34" charset="0"/>
                <a:cs typeface="Arial Black" panose="020B0604020202020204" pitchFamily="34" charset="0"/>
              </a:rPr>
              <a:t>INTRODUCTION</a:t>
            </a:r>
          </a:p>
          <a:p>
            <a:r>
              <a:rPr lang="en-US" sz="3100" b="1" dirty="0">
                <a:solidFill>
                  <a:schemeClr val="bg1"/>
                </a:solidFill>
                <a:latin typeface="Arial Black" panose="020B0604020202020204" pitchFamily="34" charset="0"/>
                <a:cs typeface="Arial Black" panose="020B0604020202020204" pitchFamily="34" charset="0"/>
              </a:rPr>
              <a:t>MEET THE SUPPLIER DIVERSITY DEVELOPMENT COUNCILS</a:t>
            </a:r>
          </a:p>
        </p:txBody>
      </p:sp>
      <p:pic>
        <p:nvPicPr>
          <p:cNvPr id="10" name="Picture 9">
            <a:extLst>
              <a:ext uri="{FF2B5EF4-FFF2-40B4-BE49-F238E27FC236}">
                <a16:creationId xmlns:a16="http://schemas.microsoft.com/office/drawing/2014/main" id="{C6B87ECA-21D9-5C45-BD91-55F1E8E260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400" y="3945342"/>
            <a:ext cx="1934981" cy="1297075"/>
          </a:xfrm>
          <a:prstGeom prst="rect">
            <a:avLst/>
          </a:prstGeom>
        </p:spPr>
      </p:pic>
    </p:spTree>
    <p:extLst>
      <p:ext uri="{BB962C8B-B14F-4D97-AF65-F5344CB8AC3E}">
        <p14:creationId xmlns:p14="http://schemas.microsoft.com/office/powerpoint/2010/main" val="293211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9A6C-1A78-A549-A239-D68EDE2404A2}"/>
              </a:ext>
            </a:extLst>
          </p:cNvPr>
          <p:cNvSpPr>
            <a:spLocks noGrp="1"/>
          </p:cNvSpPr>
          <p:nvPr>
            <p:ph type="title"/>
          </p:nvPr>
        </p:nvSpPr>
        <p:spPr>
          <a:xfrm>
            <a:off x="641204" y="6058491"/>
            <a:ext cx="4232066" cy="981247"/>
          </a:xfrm>
        </p:spPr>
        <p:txBody>
          <a:bodyPr>
            <a:noAutofit/>
          </a:bodyPr>
          <a:lstStyle/>
          <a:p>
            <a:r>
              <a:rPr lang="en-US" sz="1600" dirty="0"/>
              <a:t>Pauline Gebon</a:t>
            </a:r>
            <a:br>
              <a:rPr lang="en-US" sz="1600" dirty="0"/>
            </a:br>
            <a:r>
              <a:rPr lang="en-US" sz="1600" dirty="0"/>
              <a:t>Vice President, Corporate Relations</a:t>
            </a:r>
            <a:br>
              <a:rPr lang="en-US" sz="1600" dirty="0"/>
            </a:br>
            <a:r>
              <a:rPr lang="en-US" sz="1600" dirty="0"/>
              <a:t>NMSDC</a:t>
            </a:r>
            <a:br>
              <a:rPr lang="en-US" sz="1600" dirty="0"/>
            </a:br>
            <a:br>
              <a:rPr lang="en-US" sz="1600" dirty="0"/>
            </a:br>
            <a:r>
              <a:rPr lang="en-US" sz="1600" dirty="0"/>
              <a:t>Jillian Schneeberger</a:t>
            </a:r>
            <a:br>
              <a:rPr lang="en-US" sz="1600" dirty="0"/>
            </a:br>
            <a:r>
              <a:rPr lang="en-US" sz="1600" i="1" dirty="0"/>
              <a:t>Senior Director- Marketing, </a:t>
            </a:r>
            <a:br>
              <a:rPr lang="en-US" sz="1600" i="1" dirty="0"/>
            </a:br>
            <a:r>
              <a:rPr lang="en-US" sz="1600" i="1" dirty="0"/>
              <a:t>Programs &amp; Business Development</a:t>
            </a:r>
            <a:br>
              <a:rPr lang="en-US" sz="1600" dirty="0"/>
            </a:br>
            <a:r>
              <a:rPr lang="en-US" sz="1600" dirty="0"/>
              <a:t>WBENC</a:t>
            </a:r>
            <a:br>
              <a:rPr lang="en-US" sz="1600" dirty="0"/>
            </a:br>
            <a:br>
              <a:rPr lang="en-US" sz="1600" dirty="0"/>
            </a:br>
            <a:r>
              <a:rPr lang="en-US" sz="1600" dirty="0"/>
              <a:t>Keith King</a:t>
            </a:r>
            <a:br>
              <a:rPr lang="en-US" sz="1600" dirty="0"/>
            </a:br>
            <a:r>
              <a:rPr lang="en-US" sz="1600" dirty="0"/>
              <a:t>Chief Executive Officer</a:t>
            </a:r>
            <a:br>
              <a:rPr lang="en-US" sz="1600" dirty="0"/>
            </a:br>
            <a:r>
              <a:rPr lang="en-US" sz="1600" dirty="0"/>
              <a:t>NVBDC</a:t>
            </a:r>
            <a:br>
              <a:rPr lang="en-US" sz="1600" dirty="0"/>
            </a:br>
            <a:br>
              <a:rPr lang="en-US" sz="1600" dirty="0"/>
            </a:br>
            <a:br>
              <a:rPr lang="en-US" sz="1600" dirty="0"/>
            </a:br>
            <a:r>
              <a:rPr lang="en-US" sz="1600" dirty="0"/>
              <a:t>Phillip DeVliegher</a:t>
            </a:r>
            <a:br>
              <a:rPr lang="en-US" sz="1600" dirty="0"/>
            </a:br>
            <a:r>
              <a:rPr lang="en-US" sz="1600" dirty="0"/>
              <a:t>Vice President, Supplier Diversity</a:t>
            </a:r>
            <a:br>
              <a:rPr lang="en-US" sz="1600" dirty="0"/>
            </a:br>
            <a:r>
              <a:rPr lang="en-US" sz="1600" dirty="0" err="1"/>
              <a:t>Disability:IN</a:t>
            </a:r>
            <a:br>
              <a:rPr lang="en-US" sz="1600" dirty="0"/>
            </a:br>
            <a:br>
              <a:rPr lang="en-US" sz="1600" dirty="0"/>
            </a:br>
            <a:br>
              <a:rPr lang="en-US" sz="1600" dirty="0"/>
            </a:br>
            <a:r>
              <a:rPr lang="en-US" sz="1600" dirty="0"/>
              <a:t>Greg Shinbur</a:t>
            </a:r>
            <a:br>
              <a:rPr lang="en-US" sz="1600" dirty="0"/>
            </a:br>
            <a:r>
              <a:rPr lang="en-US" sz="1600" dirty="0"/>
              <a:t>Vice President, Corporate Relations</a:t>
            </a:r>
            <a:br>
              <a:rPr lang="en-US" sz="1600" dirty="0"/>
            </a:br>
            <a:r>
              <a:rPr lang="en-US" sz="1600" dirty="0"/>
              <a:t>NGLCC</a:t>
            </a:r>
            <a:br>
              <a:rPr lang="en-US" sz="1200" dirty="0"/>
            </a:br>
            <a:br>
              <a:rPr lang="en-US" sz="1200" dirty="0"/>
            </a:br>
            <a:br>
              <a:rPr lang="en-US" sz="1200" dirty="0"/>
            </a:br>
            <a:br>
              <a:rPr lang="en-US" sz="1200" dirty="0"/>
            </a:br>
            <a:br>
              <a:rPr lang="en-US" sz="1200" dirty="0"/>
            </a:br>
            <a:br>
              <a:rPr lang="en-US" sz="1200" dirty="0"/>
            </a:br>
            <a:endParaRPr lang="en-US" sz="1200" dirty="0"/>
          </a:p>
        </p:txBody>
      </p:sp>
      <p:sp>
        <p:nvSpPr>
          <p:cNvPr id="9" name="Rectangle 8">
            <a:extLst>
              <a:ext uri="{FF2B5EF4-FFF2-40B4-BE49-F238E27FC236}">
                <a16:creationId xmlns:a16="http://schemas.microsoft.com/office/drawing/2014/main" id="{50484F8F-7ED3-4BB6-BF90-13A6C1CB308E}"/>
              </a:ext>
            </a:extLst>
          </p:cNvPr>
          <p:cNvSpPr/>
          <p:nvPr/>
        </p:nvSpPr>
        <p:spPr>
          <a:xfrm>
            <a:off x="143881" y="148711"/>
            <a:ext cx="11338723" cy="584775"/>
          </a:xfrm>
          <a:prstGeom prst="rect">
            <a:avLst/>
          </a:prstGeom>
        </p:spPr>
        <p:txBody>
          <a:bodyPr wrap="square">
            <a:spAutoFit/>
          </a:bodyPr>
          <a:lstStyle/>
          <a:p>
            <a:r>
              <a:rPr lang="en-US" sz="3200" b="1" dirty="0">
                <a:solidFill>
                  <a:schemeClr val="bg1"/>
                </a:solidFill>
                <a:latin typeface="Arial Black" panose="020B0604020202020204" pitchFamily="34" charset="0"/>
                <a:cs typeface="Arial Black" panose="020B0604020202020204" pitchFamily="34" charset="0"/>
              </a:rPr>
              <a:t>MEET THE US SUPPLIER DIVERSITY COUNCILS</a:t>
            </a:r>
          </a:p>
        </p:txBody>
      </p:sp>
      <p:pic>
        <p:nvPicPr>
          <p:cNvPr id="13" name="Picture 4">
            <a:extLst>
              <a:ext uri="{FF2B5EF4-FFF2-40B4-BE49-F238E27FC236}">
                <a16:creationId xmlns:a16="http://schemas.microsoft.com/office/drawing/2014/main" id="{54C7C197-1B3D-421B-9923-156689CD7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814" y="2792745"/>
            <a:ext cx="1375975" cy="839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4E29113-6EE6-4FE6-86A4-0F3B77772FB1}"/>
              </a:ext>
            </a:extLst>
          </p:cNvPr>
          <p:cNvPicPr>
            <a:picLocks noChangeAspect="1"/>
          </p:cNvPicPr>
          <p:nvPr/>
        </p:nvPicPr>
        <p:blipFill>
          <a:blip r:embed="rId4"/>
          <a:stretch>
            <a:fillRect/>
          </a:stretch>
        </p:blipFill>
        <p:spPr>
          <a:xfrm>
            <a:off x="5010825" y="906392"/>
            <a:ext cx="1471862" cy="750000"/>
          </a:xfrm>
          <a:prstGeom prst="rect">
            <a:avLst/>
          </a:prstGeom>
        </p:spPr>
      </p:pic>
      <p:pic>
        <p:nvPicPr>
          <p:cNvPr id="16" name="Picture 15">
            <a:extLst>
              <a:ext uri="{FF2B5EF4-FFF2-40B4-BE49-F238E27FC236}">
                <a16:creationId xmlns:a16="http://schemas.microsoft.com/office/drawing/2014/main" id="{C1DB8D0B-B229-4557-80EA-BCCDB59EC322}"/>
              </a:ext>
            </a:extLst>
          </p:cNvPr>
          <p:cNvPicPr>
            <a:picLocks noChangeAspect="1"/>
          </p:cNvPicPr>
          <p:nvPr/>
        </p:nvPicPr>
        <p:blipFill>
          <a:blip r:embed="rId5"/>
          <a:stretch>
            <a:fillRect/>
          </a:stretch>
        </p:blipFill>
        <p:spPr>
          <a:xfrm>
            <a:off x="5009506" y="4177662"/>
            <a:ext cx="1518477" cy="874129"/>
          </a:xfrm>
          <a:prstGeom prst="rect">
            <a:avLst/>
          </a:prstGeom>
        </p:spPr>
      </p:pic>
      <p:pic>
        <p:nvPicPr>
          <p:cNvPr id="10" name="Content Placeholder 5" descr="A picture containing text&#10;&#10;Description automatically generated">
            <a:extLst>
              <a:ext uri="{FF2B5EF4-FFF2-40B4-BE49-F238E27FC236}">
                <a16:creationId xmlns:a16="http://schemas.microsoft.com/office/drawing/2014/main" id="{74594C28-5DF8-4EFD-9481-DA2F0F802CC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028913" y="1930338"/>
            <a:ext cx="1453774" cy="750000"/>
          </a:xfrm>
        </p:spPr>
      </p:pic>
      <p:pic>
        <p:nvPicPr>
          <p:cNvPr id="11" name="Picture 10" descr="Logo&#10;&#10;Description automatically generated">
            <a:extLst>
              <a:ext uri="{FF2B5EF4-FFF2-40B4-BE49-F238E27FC236}">
                <a16:creationId xmlns:a16="http://schemas.microsoft.com/office/drawing/2014/main" id="{821EA7EA-E130-491C-B8CE-DCB317581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9506" y="5518901"/>
            <a:ext cx="1555536" cy="874129"/>
          </a:xfrm>
          <a:prstGeom prst="rect">
            <a:avLst/>
          </a:prstGeom>
        </p:spPr>
      </p:pic>
    </p:spTree>
    <p:extLst>
      <p:ext uri="{BB962C8B-B14F-4D97-AF65-F5344CB8AC3E}">
        <p14:creationId xmlns:p14="http://schemas.microsoft.com/office/powerpoint/2010/main" val="50990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C4DEFD-B3E9-47BF-ACAB-135B27950017}"/>
              </a:ext>
            </a:extLst>
          </p:cNvPr>
          <p:cNvSpPr/>
          <p:nvPr/>
        </p:nvSpPr>
        <p:spPr>
          <a:xfrm>
            <a:off x="320842" y="520511"/>
            <a:ext cx="8518358" cy="5816977"/>
          </a:xfrm>
          <a:prstGeom prst="rect">
            <a:avLst/>
          </a:prstGeom>
        </p:spPr>
        <p:txBody>
          <a:bodyPr wrap="square">
            <a:spAutoFit/>
          </a:bodyPr>
          <a:lstStyle/>
          <a:p>
            <a:r>
              <a:rPr lang="en-US" sz="3200" b="1" dirty="0">
                <a:solidFill>
                  <a:schemeClr val="bg1"/>
                </a:solidFill>
                <a:latin typeface="Arial" panose="020B0604020202020204" pitchFamily="34" charset="0"/>
              </a:rPr>
              <a:t>Supplier Diversity is a Priority at P&amp;G</a:t>
            </a:r>
          </a:p>
          <a:p>
            <a:endParaRPr lang="en-US" sz="2000" dirty="0">
              <a:solidFill>
                <a:schemeClr val="bg1"/>
              </a:solidFill>
              <a:latin typeface="Arial" pitchFamily="34" charset="0"/>
              <a:ea typeface="MS PGothic" pitchFamily="34" charset="-128"/>
              <a:cs typeface="Arial" pitchFamily="34" charset="0"/>
            </a:endParaRPr>
          </a:p>
          <a:p>
            <a:r>
              <a:rPr lang="en-US" sz="2000" dirty="0">
                <a:solidFill>
                  <a:schemeClr val="bg1"/>
                </a:solidFill>
                <a:latin typeface="Arial" pitchFamily="34" charset="0"/>
                <a:ea typeface="MS PGothic" pitchFamily="34" charset="-128"/>
                <a:cs typeface="Arial" pitchFamily="34" charset="0"/>
              </a:rPr>
              <a:t>P&amp;G’s Supplier Diversity efforts </a:t>
            </a:r>
            <a:r>
              <a:rPr lang="en-US" sz="2000" b="1" dirty="0">
                <a:highlight>
                  <a:srgbClr val="FFFF00"/>
                </a:highlight>
                <a:latin typeface="Arial" pitchFamily="34" charset="0"/>
                <a:ea typeface="MS PGothic" pitchFamily="34" charset="-128"/>
                <a:cs typeface="Arial" pitchFamily="34" charset="0"/>
              </a:rPr>
              <a:t>began in 1976</a:t>
            </a:r>
            <a:r>
              <a:rPr lang="en-US" sz="2000" dirty="0">
                <a:solidFill>
                  <a:schemeClr val="bg1"/>
                </a:solidFill>
                <a:latin typeface="Arial" pitchFamily="34" charset="0"/>
                <a:ea typeface="MS PGothic" pitchFamily="34" charset="-128"/>
                <a:cs typeface="Arial" pitchFamily="34" charset="0"/>
              </a:rPr>
              <a:t> and we started tracking 2</a:t>
            </a:r>
            <a:r>
              <a:rPr lang="en-US" sz="2000" baseline="30000" dirty="0">
                <a:solidFill>
                  <a:schemeClr val="bg1"/>
                </a:solidFill>
                <a:latin typeface="Arial" pitchFamily="34" charset="0"/>
                <a:ea typeface="MS PGothic" pitchFamily="34" charset="-128"/>
                <a:cs typeface="Arial" pitchFamily="34" charset="0"/>
              </a:rPr>
              <a:t>nd</a:t>
            </a:r>
            <a:r>
              <a:rPr lang="en-US" sz="2000" dirty="0">
                <a:solidFill>
                  <a:schemeClr val="bg1"/>
                </a:solidFill>
                <a:latin typeface="Arial" pitchFamily="34" charset="0"/>
                <a:ea typeface="MS PGothic" pitchFamily="34" charset="-128"/>
                <a:cs typeface="Arial" pitchFamily="34" charset="0"/>
              </a:rPr>
              <a:t> Tier spend in 1996.</a:t>
            </a:r>
          </a:p>
          <a:p>
            <a:endParaRPr lang="en-US" sz="2000" dirty="0">
              <a:solidFill>
                <a:schemeClr val="bg1"/>
              </a:solidFill>
              <a:latin typeface="Arial" pitchFamily="34" charset="0"/>
              <a:ea typeface="MS PGothic" pitchFamily="34" charset="-128"/>
              <a:cs typeface="Arial" pitchFamily="34" charset="0"/>
            </a:endParaRPr>
          </a:p>
          <a:p>
            <a:r>
              <a:rPr lang="en-US" sz="2000" dirty="0">
                <a:solidFill>
                  <a:schemeClr val="bg1"/>
                </a:solidFill>
                <a:latin typeface="Arial" pitchFamily="34" charset="0"/>
                <a:ea typeface="MS PGothic" pitchFamily="34" charset="-128"/>
                <a:cs typeface="Arial" pitchFamily="34" charset="0"/>
              </a:rPr>
              <a:t>Since 2008, P&amp;G has </a:t>
            </a:r>
            <a:r>
              <a:rPr lang="en-US" sz="2000" b="1" dirty="0">
                <a:highlight>
                  <a:srgbClr val="FFFF00"/>
                </a:highlight>
                <a:latin typeface="Arial" pitchFamily="34" charset="0"/>
                <a:ea typeface="MS PGothic" pitchFamily="34" charset="-128"/>
                <a:cs typeface="Arial" pitchFamily="34" charset="0"/>
              </a:rPr>
              <a:t>spent ~$2B with Diverse Owned Businesses</a:t>
            </a:r>
            <a:r>
              <a:rPr lang="en-US" sz="2000" dirty="0">
                <a:solidFill>
                  <a:schemeClr val="bg1"/>
                </a:solidFill>
                <a:latin typeface="Arial" pitchFamily="34" charset="0"/>
                <a:ea typeface="MS PGothic" pitchFamily="34" charset="-128"/>
                <a:cs typeface="Arial" pitchFamily="34" charset="0"/>
              </a:rPr>
              <a:t>.</a:t>
            </a:r>
          </a:p>
          <a:p>
            <a:endParaRPr lang="en-US" sz="2000" dirty="0">
              <a:solidFill>
                <a:schemeClr val="bg1"/>
              </a:solidFill>
              <a:latin typeface="Arial" panose="020B0604020202020204" pitchFamily="34" charset="0"/>
            </a:endParaRPr>
          </a:p>
          <a:p>
            <a:r>
              <a:rPr lang="en-US" sz="2000" dirty="0">
                <a:solidFill>
                  <a:schemeClr val="bg1"/>
                </a:solidFill>
                <a:latin typeface="Arial" panose="020B0604020202020204" pitchFamily="34" charset="0"/>
              </a:rPr>
              <a:t>P&amp;G believes investing with diverse suppliers it does the following:</a:t>
            </a:r>
          </a:p>
          <a:p>
            <a:endParaRPr lang="en-US" sz="2000" dirty="0">
              <a:solidFill>
                <a:schemeClr val="bg1"/>
              </a:solidFill>
              <a:latin typeface="Arial" panose="020B0604020202020204" pitchFamily="34" charset="0"/>
            </a:endParaRPr>
          </a:p>
          <a:p>
            <a:pPr marL="342900" indent="-342900">
              <a:buFont typeface="Wingdings" panose="05000000000000000000" pitchFamily="2" charset="2"/>
              <a:buChar char="Ø"/>
            </a:pPr>
            <a:r>
              <a:rPr lang="en-US" sz="2000" b="1" dirty="0">
                <a:highlight>
                  <a:srgbClr val="FFFF00"/>
                </a:highlight>
                <a:latin typeface="Arial" panose="020B0604020202020204" pitchFamily="34" charset="0"/>
              </a:rPr>
              <a:t>Strengthens our innovation and go-to-market capabilities. </a:t>
            </a:r>
          </a:p>
          <a:p>
            <a:pPr marL="342900" indent="-342900">
              <a:buFont typeface="Wingdings" panose="05000000000000000000" pitchFamily="2" charset="2"/>
              <a:buChar char="Ø"/>
            </a:pPr>
            <a:r>
              <a:rPr lang="en-US" sz="2000" b="1" dirty="0">
                <a:highlight>
                  <a:srgbClr val="FFFF00"/>
                </a:highlight>
                <a:latin typeface="Arial" panose="020B0604020202020204" pitchFamily="34" charset="0"/>
              </a:rPr>
              <a:t>Contributes to major employers of diverse groups</a:t>
            </a:r>
          </a:p>
          <a:p>
            <a:pPr marL="342900" indent="-342900">
              <a:buFont typeface="Wingdings" panose="05000000000000000000" pitchFamily="2" charset="2"/>
              <a:buChar char="Ø"/>
            </a:pPr>
            <a:r>
              <a:rPr lang="en-US" sz="2000" b="1" dirty="0">
                <a:highlight>
                  <a:srgbClr val="FFFF00"/>
                </a:highlight>
                <a:latin typeface="Arial" panose="020B0604020202020204" pitchFamily="34" charset="0"/>
              </a:rPr>
              <a:t>Touches and improves the lives of men and women who work in these companies and through them, their families and the communities in which they live and work. </a:t>
            </a:r>
          </a:p>
          <a:p>
            <a:endParaRPr lang="en-US" sz="2000" dirty="0">
              <a:solidFill>
                <a:schemeClr val="bg1"/>
              </a:solidFill>
              <a:latin typeface="Arial" panose="020B0604020202020204" pitchFamily="34" charset="0"/>
            </a:endParaRPr>
          </a:p>
          <a:p>
            <a:r>
              <a:rPr lang="en-US" sz="2000" dirty="0">
                <a:solidFill>
                  <a:schemeClr val="bg1"/>
                </a:solidFill>
                <a:latin typeface="Arial" panose="020B0604020202020204" pitchFamily="34" charset="0"/>
              </a:rPr>
              <a:t>Working with  our majority owned &amp; international supply partners to do business with diverse suppliers allows us to expand the impact of our Supplier Diversity strategy. </a:t>
            </a:r>
          </a:p>
        </p:txBody>
      </p:sp>
    </p:spTree>
    <p:extLst>
      <p:ext uri="{BB962C8B-B14F-4D97-AF65-F5344CB8AC3E}">
        <p14:creationId xmlns:p14="http://schemas.microsoft.com/office/powerpoint/2010/main" val="178545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44D6-E2AA-4ADC-8F52-AB9C1AE8010D}"/>
              </a:ext>
            </a:extLst>
          </p:cNvPr>
          <p:cNvSpPr>
            <a:spLocks noGrp="1"/>
          </p:cNvSpPr>
          <p:nvPr>
            <p:ph type="title"/>
          </p:nvPr>
        </p:nvSpPr>
        <p:spPr>
          <a:xfrm>
            <a:off x="156892" y="-240631"/>
            <a:ext cx="8778561" cy="1527664"/>
          </a:xfrm>
        </p:spPr>
        <p:txBody>
          <a:bodyPr/>
          <a:lstStyle/>
          <a:p>
            <a:r>
              <a:rPr lang="en-US" dirty="0"/>
              <a:t>Purpose of Supplier Diversity Development Councils</a:t>
            </a:r>
          </a:p>
        </p:txBody>
      </p:sp>
      <p:sp>
        <p:nvSpPr>
          <p:cNvPr id="3" name="Content Placeholder 2">
            <a:extLst>
              <a:ext uri="{FF2B5EF4-FFF2-40B4-BE49-F238E27FC236}">
                <a16:creationId xmlns:a16="http://schemas.microsoft.com/office/drawing/2014/main" id="{EC159B42-C529-49C2-B1ED-651293AFA3BD}"/>
              </a:ext>
            </a:extLst>
          </p:cNvPr>
          <p:cNvSpPr>
            <a:spLocks noGrp="1"/>
          </p:cNvSpPr>
          <p:nvPr>
            <p:ph idx="1"/>
          </p:nvPr>
        </p:nvSpPr>
        <p:spPr>
          <a:xfrm>
            <a:off x="359654" y="1481906"/>
            <a:ext cx="7013929" cy="4256831"/>
          </a:xfrm>
        </p:spPr>
        <p:txBody>
          <a:bodyPr/>
          <a:lstStyle/>
          <a:p>
            <a:pPr marL="0" indent="0">
              <a:buNone/>
            </a:pPr>
            <a:r>
              <a:rPr lang="en-US" sz="3200" b="1" dirty="0"/>
              <a:t>The purpose of a diversity development council is to </a:t>
            </a:r>
            <a:r>
              <a:rPr lang="en-US" sz="3200" b="1" dirty="0">
                <a:solidFill>
                  <a:schemeClr val="tx1"/>
                </a:solidFill>
                <a:highlight>
                  <a:srgbClr val="FFFF00"/>
                </a:highlight>
              </a:rPr>
              <a:t>Certify, Develop, and Connect</a:t>
            </a:r>
            <a:r>
              <a:rPr lang="en-US" sz="3200" b="1" dirty="0">
                <a:highlight>
                  <a:srgbClr val="FFFF00"/>
                </a:highlight>
              </a:rPr>
              <a:t> </a:t>
            </a:r>
            <a:r>
              <a:rPr lang="en-US" sz="3200" b="1" dirty="0"/>
              <a:t>diverse owned businesses with majority owned companies and to help grow and foster relationships, and provide real time opportunities between each other, corporations, and government entities.</a:t>
            </a:r>
          </a:p>
        </p:txBody>
      </p:sp>
    </p:spTree>
    <p:extLst>
      <p:ext uri="{BB962C8B-B14F-4D97-AF65-F5344CB8AC3E}">
        <p14:creationId xmlns:p14="http://schemas.microsoft.com/office/powerpoint/2010/main" val="284209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99"/>
            <a:ext cx="12192000" cy="10547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ctr" defTabSz="952302" eaLnBrk="1" hangingPunct="1"/>
            <a:r>
              <a:rPr lang="en-US" sz="3749" b="1" dirty="0">
                <a:solidFill>
                  <a:srgbClr val="0076C0"/>
                </a:solidFill>
                <a:latin typeface="D-DIN" panose="020B0504030202030204"/>
                <a:ea typeface="+mn-ea"/>
                <a:cs typeface="+mn-cs"/>
              </a:rPr>
              <a:t>History and Evolution of Supplier Diversity</a:t>
            </a:r>
            <a:br>
              <a:rPr lang="en-US" sz="3749" b="1" dirty="0">
                <a:solidFill>
                  <a:srgbClr val="0076C0"/>
                </a:solidFill>
                <a:latin typeface="D-DIN" panose="020B0504030202030204"/>
                <a:ea typeface="+mn-ea"/>
                <a:cs typeface="+mn-cs"/>
              </a:rPr>
            </a:br>
            <a:r>
              <a:rPr lang="en-US" sz="3200" dirty="0">
                <a:solidFill>
                  <a:srgbClr val="0076C0"/>
                </a:solidFill>
                <a:latin typeface="D-DIN" panose="020B0504030202030204"/>
                <a:ea typeface="+mn-ea"/>
                <a:cs typeface="+mn-cs"/>
              </a:rPr>
              <a:t>Minority Owned vs Diverse Suppliers</a:t>
            </a:r>
            <a:endParaRPr lang="en-US" sz="3749" dirty="0">
              <a:solidFill>
                <a:srgbClr val="0076C0"/>
              </a:solidFill>
              <a:latin typeface="D-DIN" panose="020B0504030202030204"/>
              <a:ea typeface="+mn-ea"/>
              <a:cs typeface="+mn-cs"/>
            </a:endParaRPr>
          </a:p>
        </p:txBody>
      </p:sp>
      <p:sp>
        <p:nvSpPr>
          <p:cNvPr id="10" name="Rectangle 9"/>
          <p:cNvSpPr/>
          <p:nvPr/>
        </p:nvSpPr>
        <p:spPr>
          <a:xfrm>
            <a:off x="-1706345" y="5526889"/>
            <a:ext cx="10287706" cy="913070"/>
          </a:xfrm>
          <a:prstGeom prst="rect">
            <a:avLst/>
          </a:prstGeom>
        </p:spPr>
        <p:txBody>
          <a:bodyPr wrap="square">
            <a:spAutoFit/>
          </a:bodyPr>
          <a:lstStyle/>
          <a:p>
            <a:pPr algn="ctr">
              <a:spcAft>
                <a:spcPts val="500"/>
              </a:spcAft>
            </a:pPr>
            <a:r>
              <a:rPr lang="en-US" sz="1500" b="1" dirty="0">
                <a:solidFill>
                  <a:srgbClr val="0A74D4"/>
                </a:solidFill>
                <a:ea typeface="Calibri" panose="020F0502020204030204" pitchFamily="34" charset="0"/>
              </a:rPr>
              <a:t>All diverse business are certified on the core gold standard …</a:t>
            </a:r>
          </a:p>
          <a:p>
            <a:pPr algn="ctr">
              <a:spcAft>
                <a:spcPts val="500"/>
              </a:spcAft>
            </a:pPr>
            <a:r>
              <a:rPr lang="en-US" sz="1500" b="1" dirty="0">
                <a:solidFill>
                  <a:srgbClr val="0A74D4"/>
                </a:solidFill>
                <a:ea typeface="Calibri" panose="020F0502020204030204" pitchFamily="34" charset="0"/>
              </a:rPr>
              <a:t>…  businesses who are 51% or greater Owned, Operated, and Controlled</a:t>
            </a:r>
          </a:p>
          <a:p>
            <a:pPr algn="ctr">
              <a:spcAft>
                <a:spcPts val="500"/>
              </a:spcAft>
            </a:pPr>
            <a:r>
              <a:rPr lang="en-US" sz="1500" b="1" dirty="0">
                <a:solidFill>
                  <a:srgbClr val="0A74D4"/>
                </a:solidFill>
                <a:ea typeface="Calibri" panose="020F0502020204030204" pitchFamily="34" charset="0"/>
              </a:rPr>
              <a:t>Established by NMSDC  </a:t>
            </a:r>
          </a:p>
        </p:txBody>
      </p:sp>
      <p:sp>
        <p:nvSpPr>
          <p:cNvPr id="12" name="Right Arrow 11"/>
          <p:cNvSpPr/>
          <p:nvPr/>
        </p:nvSpPr>
        <p:spPr>
          <a:xfrm>
            <a:off x="424671" y="2553215"/>
            <a:ext cx="11649428" cy="188114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881"/>
            <a:r>
              <a:rPr lang="en-US" sz="2000" b="1" dirty="0"/>
              <a:t>Mid 1960s	1969	1972	1997	2002	2003	2007	2013</a:t>
            </a:r>
          </a:p>
        </p:txBody>
      </p:sp>
      <p:pic>
        <p:nvPicPr>
          <p:cNvPr id="1026" name="Picture 2" descr="Disability:I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406" y="4096816"/>
            <a:ext cx="1074759" cy="408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VOB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2242" y="2644634"/>
            <a:ext cx="955842" cy="2354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nvbdc.org/wp-content/uploads/2020/01/white-logo-nvbdc.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950526" y="4000764"/>
            <a:ext cx="1093082" cy="5410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nglcc.org/sites/default/files/nglcc_global_ne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4972" y="2482620"/>
            <a:ext cx="1158089" cy="4815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13201" y="1415136"/>
            <a:ext cx="2320464" cy="1426416"/>
          </a:xfrm>
          <a:prstGeom prst="rect">
            <a:avLst/>
          </a:prstGeom>
          <a:ln>
            <a:solidFill>
              <a:schemeClr val="tx1">
                <a:lumMod val="50000"/>
                <a:lumOff val="50000"/>
              </a:schemeClr>
            </a:solidFill>
          </a:ln>
        </p:spPr>
        <p:txBody>
          <a:bodyPr wrap="square">
            <a:spAutoFit/>
          </a:bodyPr>
          <a:lstStyle/>
          <a:p>
            <a:pPr>
              <a:spcAft>
                <a:spcPts val="500"/>
              </a:spcAft>
            </a:pPr>
            <a:r>
              <a:rPr lang="en-US" sz="1167" b="1" u="sng" dirty="0">
                <a:ea typeface="Calibri" panose="020F0502020204030204" pitchFamily="34" charset="0"/>
              </a:rPr>
              <a:t>ETHNIC</a:t>
            </a:r>
            <a:r>
              <a:rPr lang="en-US" sz="1167" dirty="0">
                <a:ea typeface="Calibri" panose="020F0502020204030204" pitchFamily="34" charset="0"/>
              </a:rPr>
              <a:t> minority</a:t>
            </a:r>
          </a:p>
          <a:p>
            <a:pPr marL="285739" indent="-285739">
              <a:spcAft>
                <a:spcPts val="500"/>
              </a:spcAft>
              <a:buFont typeface="Arial" panose="020B0604020202020204" pitchFamily="34" charset="0"/>
              <a:buChar char="•"/>
            </a:pPr>
            <a:r>
              <a:rPr lang="en-US" sz="1167" dirty="0">
                <a:ea typeface="Calibri" panose="020F0502020204030204" pitchFamily="34" charset="0"/>
              </a:rPr>
              <a:t>Native American</a:t>
            </a:r>
          </a:p>
          <a:p>
            <a:pPr marL="285739" indent="-285739">
              <a:spcAft>
                <a:spcPts val="500"/>
              </a:spcAft>
              <a:buFont typeface="Arial" panose="020B0604020202020204" pitchFamily="34" charset="0"/>
              <a:buChar char="•"/>
            </a:pPr>
            <a:r>
              <a:rPr lang="en-US" sz="1167" dirty="0">
                <a:ea typeface="Calibri" panose="020F0502020204030204" pitchFamily="34" charset="0"/>
              </a:rPr>
              <a:t>African American</a:t>
            </a:r>
          </a:p>
          <a:p>
            <a:pPr marL="285739" indent="-285739">
              <a:spcAft>
                <a:spcPts val="500"/>
              </a:spcAft>
              <a:buFont typeface="Arial" panose="020B0604020202020204" pitchFamily="34" charset="0"/>
              <a:buChar char="•"/>
            </a:pPr>
            <a:r>
              <a:rPr lang="en-US" sz="1167" dirty="0">
                <a:ea typeface="Calibri" panose="020F0502020204030204" pitchFamily="34" charset="0"/>
              </a:rPr>
              <a:t>Hispanic American</a:t>
            </a:r>
          </a:p>
          <a:p>
            <a:pPr marL="285739" indent="-285739">
              <a:spcAft>
                <a:spcPts val="500"/>
              </a:spcAft>
              <a:buFont typeface="Arial" panose="020B0604020202020204" pitchFamily="34" charset="0"/>
              <a:buChar char="•"/>
            </a:pPr>
            <a:r>
              <a:rPr lang="en-US" sz="1167" dirty="0">
                <a:ea typeface="Calibri" panose="020F0502020204030204" pitchFamily="34" charset="0"/>
              </a:rPr>
              <a:t>Asian Indian/Pacific Islander American</a:t>
            </a:r>
          </a:p>
        </p:txBody>
      </p:sp>
      <p:sp>
        <p:nvSpPr>
          <p:cNvPr id="14" name="TextBox 13"/>
          <p:cNvSpPr txBox="1"/>
          <p:nvPr/>
        </p:nvSpPr>
        <p:spPr>
          <a:xfrm>
            <a:off x="802026" y="3653929"/>
            <a:ext cx="1127873" cy="502573"/>
          </a:xfrm>
          <a:prstGeom prst="rect">
            <a:avLst/>
          </a:prstGeom>
          <a:noFill/>
        </p:spPr>
        <p:txBody>
          <a:bodyPr wrap="square" rtlCol="0">
            <a:spAutoFit/>
          </a:bodyPr>
          <a:lstStyle>
            <a:defPPr>
              <a:defRPr lang="en-US"/>
            </a:defPPr>
            <a:lvl1pPr algn="ctr">
              <a:defRPr sz="1600" b="1">
                <a:solidFill>
                  <a:schemeClr val="accent1"/>
                </a:solidFill>
              </a:defRPr>
            </a:lvl1pPr>
          </a:lstStyle>
          <a:p>
            <a:r>
              <a:rPr lang="en-US" sz="1333" dirty="0">
                <a:solidFill>
                  <a:schemeClr val="bg1"/>
                </a:solidFill>
              </a:rPr>
              <a:t>Social unrests</a:t>
            </a:r>
          </a:p>
        </p:txBody>
      </p:sp>
      <p:sp>
        <p:nvSpPr>
          <p:cNvPr id="23" name="TextBox 22"/>
          <p:cNvSpPr txBox="1"/>
          <p:nvPr/>
        </p:nvSpPr>
        <p:spPr>
          <a:xfrm>
            <a:off x="1843285" y="4004815"/>
            <a:ext cx="1354023" cy="1015663"/>
          </a:xfrm>
          <a:prstGeom prst="rect">
            <a:avLst/>
          </a:prstGeom>
          <a:noFill/>
          <a:ln>
            <a:solidFill>
              <a:schemeClr val="tx1">
                <a:lumMod val="50000"/>
                <a:lumOff val="50000"/>
              </a:schemeClr>
            </a:solidFill>
          </a:ln>
        </p:spPr>
        <p:txBody>
          <a:bodyPr wrap="square" rtlCol="0">
            <a:spAutoFit/>
          </a:bodyPr>
          <a:lstStyle/>
          <a:p>
            <a:pPr algn="ctr"/>
            <a:r>
              <a:rPr lang="en-US" sz="1500" dirty="0"/>
              <a:t>President Nixon Signed Executive Order 11458</a:t>
            </a:r>
          </a:p>
        </p:txBody>
      </p:sp>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2615" y="2191965"/>
            <a:ext cx="1143176" cy="798903"/>
          </a:xfrm>
          <a:prstGeom prst="rect">
            <a:avLst/>
          </a:prstGeom>
        </p:spPr>
      </p:pic>
      <p:pic>
        <p:nvPicPr>
          <p:cNvPr id="1038" name="Picture 14" descr="Image result for WBENC Logo"/>
          <p:cNvPicPr>
            <a:picLocks noChangeAspect="1" noChangeArrowheads="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800939" y="3977086"/>
            <a:ext cx="1216065" cy="6901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840252" y="4627028"/>
            <a:ext cx="1140056" cy="271934"/>
          </a:xfrm>
          <a:prstGeom prst="rect">
            <a:avLst/>
          </a:prstGeom>
          <a:noFill/>
        </p:spPr>
        <p:txBody>
          <a:bodyPr wrap="none" rtlCol="0">
            <a:spAutoFit/>
          </a:bodyPr>
          <a:lstStyle/>
          <a:p>
            <a:r>
              <a:rPr lang="en-US" sz="1167" dirty="0"/>
              <a:t>Women Owned</a:t>
            </a:r>
          </a:p>
        </p:txBody>
      </p:sp>
      <p:sp>
        <p:nvSpPr>
          <p:cNvPr id="34" name="TextBox 33"/>
          <p:cNvSpPr txBox="1"/>
          <p:nvPr/>
        </p:nvSpPr>
        <p:spPr>
          <a:xfrm>
            <a:off x="6319754" y="2217744"/>
            <a:ext cx="596638" cy="271934"/>
          </a:xfrm>
          <a:prstGeom prst="rect">
            <a:avLst/>
          </a:prstGeom>
          <a:noFill/>
        </p:spPr>
        <p:txBody>
          <a:bodyPr wrap="none" rtlCol="0">
            <a:spAutoFit/>
          </a:bodyPr>
          <a:lstStyle/>
          <a:p>
            <a:pPr algn="ctr"/>
            <a:r>
              <a:rPr lang="en-US" sz="1167" dirty="0"/>
              <a:t>LGBTQ</a:t>
            </a:r>
          </a:p>
        </p:txBody>
      </p:sp>
      <p:sp>
        <p:nvSpPr>
          <p:cNvPr id="35" name="TextBox 34"/>
          <p:cNvSpPr txBox="1"/>
          <p:nvPr/>
        </p:nvSpPr>
        <p:spPr>
          <a:xfrm>
            <a:off x="8524417" y="2264217"/>
            <a:ext cx="2347117" cy="271934"/>
          </a:xfrm>
          <a:prstGeom prst="rect">
            <a:avLst/>
          </a:prstGeom>
          <a:noFill/>
        </p:spPr>
        <p:txBody>
          <a:bodyPr wrap="none" rtlCol="0">
            <a:spAutoFit/>
          </a:bodyPr>
          <a:lstStyle/>
          <a:p>
            <a:pPr algn="ctr"/>
            <a:r>
              <a:rPr lang="en-US" sz="1167" dirty="0"/>
              <a:t>Veteran &amp; Service Disabled Veteran</a:t>
            </a:r>
          </a:p>
        </p:txBody>
      </p:sp>
      <p:sp>
        <p:nvSpPr>
          <p:cNvPr id="36" name="TextBox 35"/>
          <p:cNvSpPr txBox="1"/>
          <p:nvPr/>
        </p:nvSpPr>
        <p:spPr>
          <a:xfrm>
            <a:off x="7620635" y="4615955"/>
            <a:ext cx="1489510" cy="271934"/>
          </a:xfrm>
          <a:prstGeom prst="rect">
            <a:avLst/>
          </a:prstGeom>
          <a:noFill/>
        </p:spPr>
        <p:txBody>
          <a:bodyPr wrap="none" rtlCol="0">
            <a:spAutoFit/>
          </a:bodyPr>
          <a:lstStyle/>
          <a:p>
            <a:r>
              <a:rPr lang="en-US" sz="1167" dirty="0"/>
              <a:t>People with Disability</a:t>
            </a:r>
          </a:p>
        </p:txBody>
      </p:sp>
      <p:sp>
        <p:nvSpPr>
          <p:cNvPr id="38" name="TextBox 37"/>
          <p:cNvSpPr txBox="1"/>
          <p:nvPr/>
        </p:nvSpPr>
        <p:spPr>
          <a:xfrm>
            <a:off x="9866978" y="4456251"/>
            <a:ext cx="2347117" cy="271934"/>
          </a:xfrm>
          <a:prstGeom prst="rect">
            <a:avLst/>
          </a:prstGeom>
          <a:noFill/>
        </p:spPr>
        <p:txBody>
          <a:bodyPr wrap="none" rtlCol="0">
            <a:spAutoFit/>
          </a:bodyPr>
          <a:lstStyle/>
          <a:p>
            <a:pPr algn="ctr"/>
            <a:r>
              <a:rPr lang="en-US" sz="1167" dirty="0"/>
              <a:t>Veteran &amp; Service Disabled Veteran</a:t>
            </a:r>
          </a:p>
        </p:txBody>
      </p:sp>
      <p:cxnSp>
        <p:nvCxnSpPr>
          <p:cNvPr id="31" name="Elbow Connector 30"/>
          <p:cNvCxnSpPr>
            <a:stCxn id="20" idx="3"/>
            <a:endCxn id="16" idx="1"/>
          </p:cNvCxnSpPr>
          <p:nvPr/>
        </p:nvCxnSpPr>
        <p:spPr>
          <a:xfrm>
            <a:off x="2833665" y="2128344"/>
            <a:ext cx="498950" cy="46307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473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196471" y="137269"/>
            <a:ext cx="7828062" cy="1061612"/>
          </a:xfrm>
        </p:spPr>
        <p:txBody>
          <a:bodyPr>
            <a:noAutofit/>
          </a:bodyPr>
          <a:lstStyle/>
          <a:p>
            <a:pPr marL="0" indent="0" algn="ctr">
              <a:spcAft>
                <a:spcPts val="1000"/>
              </a:spcAft>
              <a:buNone/>
            </a:pPr>
            <a:r>
              <a:rPr lang="en-US" sz="1600" b="1" dirty="0"/>
              <a:t>Close to 50 Years in business</a:t>
            </a:r>
          </a:p>
          <a:p>
            <a:pPr marL="0" indent="0">
              <a:spcAft>
                <a:spcPts val="1000"/>
              </a:spcAft>
              <a:buNone/>
            </a:pPr>
            <a:r>
              <a:rPr lang="en-US" sz="1600" b="1" dirty="0"/>
              <a:t>Service offering built on four pillars:       </a:t>
            </a:r>
            <a:r>
              <a:rPr lang="en-US" sz="1200" b="1" dirty="0">
                <a:solidFill>
                  <a:srgbClr val="0A74D4"/>
                </a:solidFill>
              </a:rPr>
              <a:t>Certify  |  Develop  |  Connect  |  Advocate</a:t>
            </a:r>
          </a:p>
        </p:txBody>
      </p:sp>
      <p:graphicFrame>
        <p:nvGraphicFramePr>
          <p:cNvPr id="3" name="Diagram 2"/>
          <p:cNvGraphicFramePr/>
          <p:nvPr/>
        </p:nvGraphicFramePr>
        <p:xfrm>
          <a:off x="108372" y="797559"/>
          <a:ext cx="12083628" cy="606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20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5917DD-2F21-481C-8AD1-485D7ED719F4}"/>
              </a:ext>
            </a:extLst>
          </p:cNvPr>
          <p:cNvPicPr>
            <a:picLocks noChangeAspect="1"/>
          </p:cNvPicPr>
          <p:nvPr/>
        </p:nvPicPr>
        <p:blipFill>
          <a:blip r:embed="rId3"/>
          <a:stretch>
            <a:fillRect/>
          </a:stretch>
        </p:blipFill>
        <p:spPr>
          <a:xfrm>
            <a:off x="6666735" y="1163765"/>
            <a:ext cx="3527739" cy="944524"/>
          </a:xfrm>
          <a:prstGeom prst="rect">
            <a:avLst/>
          </a:prstGeom>
        </p:spPr>
      </p:pic>
      <p:sp>
        <p:nvSpPr>
          <p:cNvPr id="11" name="TextBox 10">
            <a:extLst>
              <a:ext uri="{FF2B5EF4-FFF2-40B4-BE49-F238E27FC236}">
                <a16:creationId xmlns:a16="http://schemas.microsoft.com/office/drawing/2014/main" id="{D8D7CD4C-38A6-4FD2-853C-DDC2EC3EABDD}"/>
              </a:ext>
            </a:extLst>
          </p:cNvPr>
          <p:cNvSpPr txBox="1"/>
          <p:nvPr/>
        </p:nvSpPr>
        <p:spPr>
          <a:xfrm>
            <a:off x="6549938" y="2633248"/>
            <a:ext cx="1736367" cy="276999"/>
          </a:xfrm>
          <a:prstGeom prst="rect">
            <a:avLst/>
          </a:prstGeom>
          <a:noFill/>
        </p:spPr>
        <p:txBody>
          <a:bodyPr wrap="square" lIns="91440" tIns="45720" rIns="91440" bIns="45720" rtlCol="0" anchor="t">
            <a:spAutoFit/>
          </a:bodyPr>
          <a:lstStyle/>
          <a:p>
            <a:r>
              <a:rPr lang="en-US" sz="1200" b="1">
                <a:solidFill>
                  <a:srgbClr val="7030A0"/>
                </a:solidFill>
                <a:latin typeface="Calibri"/>
                <a:cs typeface="Calibri"/>
              </a:rPr>
              <a:t>Executive Education</a:t>
            </a:r>
          </a:p>
        </p:txBody>
      </p:sp>
      <p:grpSp>
        <p:nvGrpSpPr>
          <p:cNvPr id="40" name="Group 39">
            <a:extLst>
              <a:ext uri="{FF2B5EF4-FFF2-40B4-BE49-F238E27FC236}">
                <a16:creationId xmlns:a16="http://schemas.microsoft.com/office/drawing/2014/main" id="{3B8C1336-E706-429A-98E0-ACBF2B8F3AA1}"/>
              </a:ext>
            </a:extLst>
          </p:cNvPr>
          <p:cNvGrpSpPr/>
          <p:nvPr/>
        </p:nvGrpSpPr>
        <p:grpSpPr>
          <a:xfrm>
            <a:off x="6744391" y="178647"/>
            <a:ext cx="3496746" cy="968424"/>
            <a:chOff x="4404603" y="169682"/>
            <a:chExt cx="3496746" cy="968424"/>
          </a:xfrm>
        </p:grpSpPr>
        <p:pic>
          <p:nvPicPr>
            <p:cNvPr id="9" name="Picture 8">
              <a:extLst>
                <a:ext uri="{FF2B5EF4-FFF2-40B4-BE49-F238E27FC236}">
                  <a16:creationId xmlns:a16="http://schemas.microsoft.com/office/drawing/2014/main" id="{D1C6A535-872E-4B16-B437-42E8AE68CB0D}"/>
                </a:ext>
              </a:extLst>
            </p:cNvPr>
            <p:cNvPicPr>
              <a:picLocks noChangeAspect="1"/>
            </p:cNvPicPr>
            <p:nvPr/>
          </p:nvPicPr>
          <p:blipFill rotWithShape="1">
            <a:blip r:embed="rId4"/>
            <a:srcRect r="73219"/>
            <a:stretch/>
          </p:blipFill>
          <p:spPr>
            <a:xfrm>
              <a:off x="4404603" y="501773"/>
              <a:ext cx="581866" cy="636333"/>
            </a:xfrm>
            <a:prstGeom prst="rect">
              <a:avLst/>
            </a:prstGeom>
          </p:spPr>
        </p:pic>
        <p:sp>
          <p:nvSpPr>
            <p:cNvPr id="10" name="TextBox 9">
              <a:extLst>
                <a:ext uri="{FF2B5EF4-FFF2-40B4-BE49-F238E27FC236}">
                  <a16:creationId xmlns:a16="http://schemas.microsoft.com/office/drawing/2014/main" id="{EFC9B1AE-5D28-484E-9F4D-44BE51CF23AD}"/>
                </a:ext>
              </a:extLst>
            </p:cNvPr>
            <p:cNvSpPr txBox="1"/>
            <p:nvPr/>
          </p:nvSpPr>
          <p:spPr>
            <a:xfrm>
              <a:off x="4984012" y="549786"/>
              <a:ext cx="2917337" cy="530915"/>
            </a:xfrm>
            <a:prstGeom prst="rect">
              <a:avLst/>
            </a:prstGeom>
            <a:noFill/>
          </p:spPr>
          <p:txBody>
            <a:bodyPr wrap="square" lIns="68580" tIns="34290" rIns="68580" bIns="34290" rtlCol="0" anchor="t">
              <a:spAutoFit/>
            </a:bodyPr>
            <a:lstStyle/>
            <a:p>
              <a:r>
                <a:rPr lang="en-US" sz="1000" b="1">
                  <a:solidFill>
                    <a:srgbClr val="7030A0"/>
                  </a:solidFill>
                  <a:latin typeface="Calibri"/>
                  <a:cs typeface="Calibri"/>
                </a:rPr>
                <a:t>- 17,000+ WBEs </a:t>
              </a:r>
              <a:endParaRPr lang="en-US" sz="1000">
                <a:cs typeface="Calibri"/>
              </a:endParaRPr>
            </a:p>
            <a:p>
              <a:r>
                <a:rPr lang="en-US" sz="1000" b="1">
                  <a:solidFill>
                    <a:srgbClr val="7030A0"/>
                  </a:solidFill>
                  <a:latin typeface="Calibri"/>
                  <a:cs typeface="Calibri"/>
                </a:rPr>
                <a:t>- 380 National Corporate &amp; Government Members  </a:t>
              </a:r>
            </a:p>
            <a:p>
              <a:r>
                <a:rPr lang="en-US" sz="1000" b="1">
                  <a:solidFill>
                    <a:srgbClr val="7030A0"/>
                  </a:solidFill>
                  <a:latin typeface="Calibri"/>
                  <a:cs typeface="Calibri"/>
                </a:rPr>
                <a:t>- 14 Regional Partner Organizations</a:t>
              </a:r>
            </a:p>
          </p:txBody>
        </p:sp>
        <p:pic>
          <p:nvPicPr>
            <p:cNvPr id="4" name="Picture 5">
              <a:extLst>
                <a:ext uri="{FF2B5EF4-FFF2-40B4-BE49-F238E27FC236}">
                  <a16:creationId xmlns:a16="http://schemas.microsoft.com/office/drawing/2014/main" id="{60B0943E-B336-4D30-B71E-ADD821A6E3DC}"/>
                </a:ext>
              </a:extLst>
            </p:cNvPr>
            <p:cNvPicPr>
              <a:picLocks noChangeAspect="1"/>
            </p:cNvPicPr>
            <p:nvPr/>
          </p:nvPicPr>
          <p:blipFill rotWithShape="1">
            <a:blip r:embed="rId5"/>
            <a:srcRect t="20370" b="1111"/>
            <a:stretch/>
          </p:blipFill>
          <p:spPr>
            <a:xfrm>
              <a:off x="4616822" y="169682"/>
              <a:ext cx="2743200" cy="374083"/>
            </a:xfrm>
            <a:prstGeom prst="rect">
              <a:avLst/>
            </a:prstGeom>
          </p:spPr>
        </p:pic>
      </p:grpSp>
      <p:sp>
        <p:nvSpPr>
          <p:cNvPr id="14" name="Rectangle: Rounded Corners 13">
            <a:extLst>
              <a:ext uri="{FF2B5EF4-FFF2-40B4-BE49-F238E27FC236}">
                <a16:creationId xmlns:a16="http://schemas.microsoft.com/office/drawing/2014/main" id="{9051953C-0585-44C5-A10A-E960D827C5C7}"/>
              </a:ext>
            </a:extLst>
          </p:cNvPr>
          <p:cNvSpPr/>
          <p:nvPr/>
        </p:nvSpPr>
        <p:spPr>
          <a:xfrm>
            <a:off x="6704480" y="2916892"/>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00">
              <a:solidFill>
                <a:schemeClr val="tx1"/>
              </a:solidFill>
              <a:latin typeface="Calibri"/>
              <a:ea typeface="+mn-lt"/>
              <a:cs typeface="+mn-lt"/>
            </a:endParaRPr>
          </a:p>
        </p:txBody>
      </p:sp>
      <p:pic>
        <p:nvPicPr>
          <p:cNvPr id="18" name="Picture 17" descr="Graphical user interface, application&#10;&#10;Description automatically generated">
            <a:extLst>
              <a:ext uri="{FF2B5EF4-FFF2-40B4-BE49-F238E27FC236}">
                <a16:creationId xmlns:a16="http://schemas.microsoft.com/office/drawing/2014/main" id="{3844DF36-C5CA-4B50-8E1A-3A3B38390BC8}"/>
              </a:ext>
            </a:extLst>
          </p:cNvPr>
          <p:cNvPicPr>
            <a:picLocks noChangeAspect="1"/>
          </p:cNvPicPr>
          <p:nvPr/>
        </p:nvPicPr>
        <p:blipFill>
          <a:blip r:embed="rId6"/>
          <a:stretch>
            <a:fillRect/>
          </a:stretch>
        </p:blipFill>
        <p:spPr>
          <a:xfrm>
            <a:off x="1527418" y="1185"/>
            <a:ext cx="4652430" cy="4003783"/>
          </a:xfrm>
          <a:prstGeom prst="rect">
            <a:avLst/>
          </a:prstGeom>
        </p:spPr>
      </p:pic>
      <p:pic>
        <p:nvPicPr>
          <p:cNvPr id="16" name="Picture 17" descr="Logo, company name&#10;&#10;Description automatically generated">
            <a:extLst>
              <a:ext uri="{FF2B5EF4-FFF2-40B4-BE49-F238E27FC236}">
                <a16:creationId xmlns:a16="http://schemas.microsoft.com/office/drawing/2014/main" id="{BDAB5337-F194-46ED-B4A3-09712E55CD25}"/>
              </a:ext>
            </a:extLst>
          </p:cNvPr>
          <p:cNvPicPr>
            <a:picLocks noChangeAspect="1"/>
          </p:cNvPicPr>
          <p:nvPr/>
        </p:nvPicPr>
        <p:blipFill rotWithShape="1">
          <a:blip r:embed="rId7"/>
          <a:srcRect t="59091" b="757"/>
          <a:stretch/>
        </p:blipFill>
        <p:spPr>
          <a:xfrm>
            <a:off x="1523999" y="3146247"/>
            <a:ext cx="3218328" cy="534578"/>
          </a:xfrm>
          <a:prstGeom prst="rect">
            <a:avLst/>
          </a:prstGeom>
        </p:spPr>
      </p:pic>
      <p:pic>
        <p:nvPicPr>
          <p:cNvPr id="3" name="Picture 3" descr="Graphical user interface, text, application, Word&#10;&#10;Description automatically generated">
            <a:extLst>
              <a:ext uri="{FF2B5EF4-FFF2-40B4-BE49-F238E27FC236}">
                <a16:creationId xmlns:a16="http://schemas.microsoft.com/office/drawing/2014/main" id="{7E96E4EE-739C-40BD-8030-C734080F8AF2}"/>
              </a:ext>
            </a:extLst>
          </p:cNvPr>
          <p:cNvPicPr>
            <a:picLocks noChangeAspect="1"/>
          </p:cNvPicPr>
          <p:nvPr/>
        </p:nvPicPr>
        <p:blipFill rotWithShape="1">
          <a:blip r:embed="rId8"/>
          <a:srcRect l="77" t="-122" r="-202" b="672"/>
          <a:stretch/>
        </p:blipFill>
        <p:spPr>
          <a:xfrm>
            <a:off x="1527419" y="3684130"/>
            <a:ext cx="4443093" cy="3175773"/>
          </a:xfrm>
          <a:prstGeom prst="rect">
            <a:avLst/>
          </a:prstGeom>
        </p:spPr>
      </p:pic>
      <p:pic>
        <p:nvPicPr>
          <p:cNvPr id="20" name="Picture 21" descr="A picture containing text&#10;&#10;Description automatically generated">
            <a:extLst>
              <a:ext uri="{FF2B5EF4-FFF2-40B4-BE49-F238E27FC236}">
                <a16:creationId xmlns:a16="http://schemas.microsoft.com/office/drawing/2014/main" id="{01DC6444-E219-4312-9421-7856F2E91764}"/>
              </a:ext>
            </a:extLst>
          </p:cNvPr>
          <p:cNvPicPr>
            <a:picLocks noChangeAspect="1"/>
          </p:cNvPicPr>
          <p:nvPr/>
        </p:nvPicPr>
        <p:blipFill>
          <a:blip r:embed="rId9"/>
          <a:stretch>
            <a:fillRect/>
          </a:stretch>
        </p:blipFill>
        <p:spPr>
          <a:xfrm>
            <a:off x="6804213" y="2089768"/>
            <a:ext cx="3254188" cy="455217"/>
          </a:xfrm>
          <a:prstGeom prst="rect">
            <a:avLst/>
          </a:prstGeom>
        </p:spPr>
      </p:pic>
      <p:sp>
        <p:nvSpPr>
          <p:cNvPr id="39" name="Rectangle: Rounded Corners 38">
            <a:extLst>
              <a:ext uri="{FF2B5EF4-FFF2-40B4-BE49-F238E27FC236}">
                <a16:creationId xmlns:a16="http://schemas.microsoft.com/office/drawing/2014/main" id="{811BD1E4-84A2-47D8-A67E-D805C8EC23E1}"/>
              </a:ext>
            </a:extLst>
          </p:cNvPr>
          <p:cNvSpPr/>
          <p:nvPr/>
        </p:nvSpPr>
        <p:spPr>
          <a:xfrm>
            <a:off x="6704479" y="3750608"/>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cs typeface="Calibri"/>
            </a:endParaRPr>
          </a:p>
        </p:txBody>
      </p:sp>
      <p:sp>
        <p:nvSpPr>
          <p:cNvPr id="41" name="TextBox 40">
            <a:extLst>
              <a:ext uri="{FF2B5EF4-FFF2-40B4-BE49-F238E27FC236}">
                <a16:creationId xmlns:a16="http://schemas.microsoft.com/office/drawing/2014/main" id="{5B9F58DF-CE02-4F7C-86B6-5E343C224A4D}"/>
              </a:ext>
            </a:extLst>
          </p:cNvPr>
          <p:cNvSpPr txBox="1"/>
          <p:nvPr/>
        </p:nvSpPr>
        <p:spPr>
          <a:xfrm>
            <a:off x="6553200" y="346934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7030A0"/>
                </a:solidFill>
                <a:cs typeface="Segoe UI"/>
              </a:rPr>
              <a:t>Network &amp; Engagement</a:t>
            </a:r>
            <a:r>
              <a:rPr lang="en-US" sz="1200">
                <a:cs typeface="Segoe UI"/>
              </a:rPr>
              <a:t>​</a:t>
            </a:r>
          </a:p>
        </p:txBody>
      </p:sp>
      <p:sp>
        <p:nvSpPr>
          <p:cNvPr id="42" name="TextBox 41">
            <a:extLst>
              <a:ext uri="{FF2B5EF4-FFF2-40B4-BE49-F238E27FC236}">
                <a16:creationId xmlns:a16="http://schemas.microsoft.com/office/drawing/2014/main" id="{9DAD5615-6490-4550-A032-EDACAA59F031}"/>
              </a:ext>
            </a:extLst>
          </p:cNvPr>
          <p:cNvSpPr txBox="1"/>
          <p:nvPr/>
        </p:nvSpPr>
        <p:spPr>
          <a:xfrm>
            <a:off x="6562165" y="4285130"/>
            <a:ext cx="2743200"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7030A0"/>
                </a:solidFill>
                <a:cs typeface="Segoe UI"/>
              </a:rPr>
              <a:t>Pitch Opportunities</a:t>
            </a:r>
            <a:r>
              <a:rPr lang="en-US" sz="1200">
                <a:cs typeface="Segoe UI"/>
              </a:rPr>
              <a:t>​​​​</a:t>
            </a:r>
            <a:endParaRPr lang="en-US" sz="1200">
              <a:cs typeface="Calibri" panose="020F0502020204030204"/>
            </a:endParaRPr>
          </a:p>
        </p:txBody>
      </p:sp>
      <p:sp>
        <p:nvSpPr>
          <p:cNvPr id="43" name="TextBox 42">
            <a:extLst>
              <a:ext uri="{FF2B5EF4-FFF2-40B4-BE49-F238E27FC236}">
                <a16:creationId xmlns:a16="http://schemas.microsoft.com/office/drawing/2014/main" id="{3B2BE1D2-6CFE-4492-9D58-7643E72AEEB7}"/>
              </a:ext>
            </a:extLst>
          </p:cNvPr>
          <p:cNvSpPr txBox="1"/>
          <p:nvPr/>
        </p:nvSpPr>
        <p:spPr>
          <a:xfrm>
            <a:off x="6544234" y="512781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7030A0"/>
                </a:solidFill>
                <a:cs typeface="Segoe UI"/>
              </a:rPr>
              <a:t>Procurement Opportunities</a:t>
            </a:r>
            <a:r>
              <a:rPr lang="en-US" sz="1200">
                <a:cs typeface="Segoe UI"/>
              </a:rPr>
              <a:t>​​​​​​</a:t>
            </a:r>
            <a:endParaRPr lang="en-US" sz="1200">
              <a:cs typeface="Calibri"/>
            </a:endParaRPr>
          </a:p>
        </p:txBody>
      </p:sp>
      <p:sp>
        <p:nvSpPr>
          <p:cNvPr id="44" name="TextBox 43">
            <a:extLst>
              <a:ext uri="{FF2B5EF4-FFF2-40B4-BE49-F238E27FC236}">
                <a16:creationId xmlns:a16="http://schemas.microsoft.com/office/drawing/2014/main" id="{5BE7EA42-DCBC-4A50-9C10-147B1C3C4E57}"/>
              </a:ext>
            </a:extLst>
          </p:cNvPr>
          <p:cNvSpPr txBox="1"/>
          <p:nvPr/>
        </p:nvSpPr>
        <p:spPr>
          <a:xfrm>
            <a:off x="6562165" y="594360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7030A0"/>
                </a:solidFill>
              </a:rPr>
              <a:t>Scholarships &amp; Grants</a:t>
            </a:r>
            <a:r>
              <a:rPr lang="en-US" sz="1200"/>
              <a:t>​​​</a:t>
            </a:r>
            <a:r>
              <a:rPr lang="en-US" sz="1200">
                <a:cs typeface="Calibri"/>
              </a:rPr>
              <a:t>​</a:t>
            </a:r>
          </a:p>
        </p:txBody>
      </p:sp>
      <p:pic>
        <p:nvPicPr>
          <p:cNvPr id="45" name="Picture 45">
            <a:extLst>
              <a:ext uri="{FF2B5EF4-FFF2-40B4-BE49-F238E27FC236}">
                <a16:creationId xmlns:a16="http://schemas.microsoft.com/office/drawing/2014/main" id="{885E40C3-CFC6-47DA-A75F-65A5DC1727A3}"/>
              </a:ext>
            </a:extLst>
          </p:cNvPr>
          <p:cNvPicPr>
            <a:picLocks noChangeAspect="1"/>
          </p:cNvPicPr>
          <p:nvPr/>
        </p:nvPicPr>
        <p:blipFill>
          <a:blip r:embed="rId10"/>
          <a:stretch>
            <a:fillRect/>
          </a:stretch>
        </p:blipFill>
        <p:spPr>
          <a:xfrm rot="16200000">
            <a:off x="2855259" y="3406417"/>
            <a:ext cx="6606990" cy="53902"/>
          </a:xfrm>
          <a:prstGeom prst="rect">
            <a:avLst/>
          </a:prstGeom>
        </p:spPr>
      </p:pic>
      <p:sp>
        <p:nvSpPr>
          <p:cNvPr id="46" name="Rectangle: Rounded Corners 45">
            <a:extLst>
              <a:ext uri="{FF2B5EF4-FFF2-40B4-BE49-F238E27FC236}">
                <a16:creationId xmlns:a16="http://schemas.microsoft.com/office/drawing/2014/main" id="{22B1F516-FB32-44A1-93E5-470BFA961DDD}"/>
              </a:ext>
            </a:extLst>
          </p:cNvPr>
          <p:cNvSpPr/>
          <p:nvPr/>
        </p:nvSpPr>
        <p:spPr>
          <a:xfrm>
            <a:off x="6704478" y="5409079"/>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cs typeface="Calibri"/>
            </a:endParaRPr>
          </a:p>
          <a:p>
            <a:pPr algn="ctr"/>
            <a:r>
              <a:rPr lang="en-US" sz="1050">
                <a:solidFill>
                  <a:schemeClr val="tx1"/>
                </a:solidFill>
                <a:cs typeface="Calibri"/>
              </a:rPr>
              <a:t>1:1 </a:t>
            </a:r>
            <a:br>
              <a:rPr lang="en-US" sz="1050">
                <a:cs typeface="Calibri"/>
              </a:rPr>
            </a:br>
            <a:r>
              <a:rPr lang="en-US" sz="1050" err="1">
                <a:solidFill>
                  <a:schemeClr val="tx1"/>
                </a:solidFill>
                <a:cs typeface="Calibri"/>
              </a:rPr>
              <a:t>MatchMakers</a:t>
            </a:r>
            <a:endParaRPr lang="en-US" sz="1050">
              <a:solidFill>
                <a:schemeClr val="tx1"/>
              </a:solidFill>
              <a:ea typeface="+mn-lt"/>
              <a:cs typeface="+mn-lt"/>
            </a:endParaRPr>
          </a:p>
          <a:p>
            <a:pPr algn="ctr"/>
            <a:endParaRPr lang="en-US" sz="1100">
              <a:solidFill>
                <a:schemeClr val="tx1"/>
              </a:solidFill>
              <a:cs typeface="Calibri"/>
            </a:endParaRPr>
          </a:p>
        </p:txBody>
      </p:sp>
      <p:sp>
        <p:nvSpPr>
          <p:cNvPr id="47" name="Rectangle: Rounded Corners 46">
            <a:extLst>
              <a:ext uri="{FF2B5EF4-FFF2-40B4-BE49-F238E27FC236}">
                <a16:creationId xmlns:a16="http://schemas.microsoft.com/office/drawing/2014/main" id="{1C56AB76-C48A-441E-A9EC-44551F3B0E1C}"/>
              </a:ext>
            </a:extLst>
          </p:cNvPr>
          <p:cNvSpPr/>
          <p:nvPr/>
        </p:nvSpPr>
        <p:spPr>
          <a:xfrm>
            <a:off x="6713444" y="4566395"/>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cs typeface="Calibri"/>
            </a:endParaRPr>
          </a:p>
        </p:txBody>
      </p:sp>
      <p:sp>
        <p:nvSpPr>
          <p:cNvPr id="48" name="Rectangle: Rounded Corners 47">
            <a:extLst>
              <a:ext uri="{FF2B5EF4-FFF2-40B4-BE49-F238E27FC236}">
                <a16:creationId xmlns:a16="http://schemas.microsoft.com/office/drawing/2014/main" id="{F7C29329-4142-4C4C-83FF-42F3369BECFC}"/>
              </a:ext>
            </a:extLst>
          </p:cNvPr>
          <p:cNvSpPr/>
          <p:nvPr/>
        </p:nvSpPr>
        <p:spPr>
          <a:xfrm>
            <a:off x="6704479" y="6224867"/>
            <a:ext cx="1434351"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050">
                <a:solidFill>
                  <a:schemeClr val="tx1"/>
                </a:solidFill>
                <a:cs typeface="Calibri"/>
              </a:rPr>
              <a:t>Dorothy B. Brothers Scholarship</a:t>
            </a:r>
          </a:p>
        </p:txBody>
      </p:sp>
      <p:sp>
        <p:nvSpPr>
          <p:cNvPr id="49" name="Rectangle: Rounded Corners 48">
            <a:extLst>
              <a:ext uri="{FF2B5EF4-FFF2-40B4-BE49-F238E27FC236}">
                <a16:creationId xmlns:a16="http://schemas.microsoft.com/office/drawing/2014/main" id="{0FB990D7-C200-4035-8C4D-BE9FB4450273}"/>
              </a:ext>
            </a:extLst>
          </p:cNvPr>
          <p:cNvSpPr/>
          <p:nvPr/>
        </p:nvSpPr>
        <p:spPr>
          <a:xfrm>
            <a:off x="7914715" y="2916892"/>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latin typeface="Calibri"/>
              <a:ea typeface="+mn-lt"/>
              <a:cs typeface="+mn-lt"/>
            </a:endParaRPr>
          </a:p>
        </p:txBody>
      </p:sp>
      <p:sp>
        <p:nvSpPr>
          <p:cNvPr id="50" name="Rectangle: Rounded Corners 49">
            <a:extLst>
              <a:ext uri="{FF2B5EF4-FFF2-40B4-BE49-F238E27FC236}">
                <a16:creationId xmlns:a16="http://schemas.microsoft.com/office/drawing/2014/main" id="{D1E86843-A290-4FD2-8FBC-13E2668123D4}"/>
              </a:ext>
            </a:extLst>
          </p:cNvPr>
          <p:cNvSpPr/>
          <p:nvPr/>
        </p:nvSpPr>
        <p:spPr>
          <a:xfrm>
            <a:off x="9115985" y="2907927"/>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latin typeface="Calibri"/>
              <a:ea typeface="+mn-lt"/>
              <a:cs typeface="+mn-lt"/>
            </a:endParaRPr>
          </a:p>
        </p:txBody>
      </p:sp>
      <p:sp>
        <p:nvSpPr>
          <p:cNvPr id="51" name="Rectangle: Rounded Corners 50">
            <a:extLst>
              <a:ext uri="{FF2B5EF4-FFF2-40B4-BE49-F238E27FC236}">
                <a16:creationId xmlns:a16="http://schemas.microsoft.com/office/drawing/2014/main" id="{4D0ECC4C-FE62-43D5-8204-20AD8F070D30}"/>
              </a:ext>
            </a:extLst>
          </p:cNvPr>
          <p:cNvSpPr/>
          <p:nvPr/>
        </p:nvSpPr>
        <p:spPr>
          <a:xfrm>
            <a:off x="7914713" y="5409079"/>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050">
              <a:solidFill>
                <a:schemeClr val="tx1"/>
              </a:solidFill>
              <a:cs typeface="Calibri"/>
            </a:endParaRPr>
          </a:p>
          <a:p>
            <a:pPr algn="ctr"/>
            <a:r>
              <a:rPr lang="en-US" sz="1050">
                <a:solidFill>
                  <a:schemeClr val="tx1"/>
                </a:solidFill>
                <a:cs typeface="Calibri"/>
              </a:rPr>
              <a:t>Industry </a:t>
            </a:r>
          </a:p>
          <a:p>
            <a:pPr algn="ctr"/>
            <a:r>
              <a:rPr lang="en-US" sz="1050">
                <a:solidFill>
                  <a:schemeClr val="tx1"/>
                </a:solidFill>
                <a:cs typeface="Calibri"/>
              </a:rPr>
              <a:t>Match &amp; Meet</a:t>
            </a:r>
            <a:endParaRPr lang="en-US" sz="1050">
              <a:solidFill>
                <a:schemeClr val="tx1"/>
              </a:solidFill>
              <a:ea typeface="+mn-lt"/>
              <a:cs typeface="+mn-lt"/>
            </a:endParaRPr>
          </a:p>
          <a:p>
            <a:pPr algn="ctr"/>
            <a:endParaRPr lang="en-US" sz="1050">
              <a:solidFill>
                <a:schemeClr val="tx1"/>
              </a:solidFill>
              <a:cs typeface="Calibri"/>
            </a:endParaRPr>
          </a:p>
        </p:txBody>
      </p:sp>
      <p:sp>
        <p:nvSpPr>
          <p:cNvPr id="52" name="Rectangle: Rounded Corners 51">
            <a:extLst>
              <a:ext uri="{FF2B5EF4-FFF2-40B4-BE49-F238E27FC236}">
                <a16:creationId xmlns:a16="http://schemas.microsoft.com/office/drawing/2014/main" id="{199CF6F5-1C9B-4528-9A1F-E00A9BF74590}"/>
              </a:ext>
            </a:extLst>
          </p:cNvPr>
          <p:cNvSpPr/>
          <p:nvPr/>
        </p:nvSpPr>
        <p:spPr>
          <a:xfrm>
            <a:off x="9115983" y="5409079"/>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050">
                <a:solidFill>
                  <a:schemeClr val="tx1"/>
                </a:solidFill>
                <a:cs typeface="Calibri"/>
              </a:rPr>
              <a:t>Industry WBE Showcase</a:t>
            </a:r>
            <a:endParaRPr lang="en-US" sz="1050">
              <a:solidFill>
                <a:schemeClr val="tx1"/>
              </a:solidFill>
              <a:ea typeface="+mn-lt"/>
              <a:cs typeface="+mn-lt"/>
            </a:endParaRPr>
          </a:p>
        </p:txBody>
      </p:sp>
      <p:sp>
        <p:nvSpPr>
          <p:cNvPr id="55" name="Rectangle: Rounded Corners 54">
            <a:extLst>
              <a:ext uri="{FF2B5EF4-FFF2-40B4-BE49-F238E27FC236}">
                <a16:creationId xmlns:a16="http://schemas.microsoft.com/office/drawing/2014/main" id="{35BEB841-D254-4FCA-8599-985A8018E247}"/>
              </a:ext>
            </a:extLst>
          </p:cNvPr>
          <p:cNvSpPr/>
          <p:nvPr/>
        </p:nvSpPr>
        <p:spPr>
          <a:xfrm>
            <a:off x="7914712" y="4566396"/>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cs typeface="Calibri"/>
            </a:endParaRPr>
          </a:p>
        </p:txBody>
      </p:sp>
      <p:pic>
        <p:nvPicPr>
          <p:cNvPr id="27" name="Picture 26">
            <a:extLst>
              <a:ext uri="{FF2B5EF4-FFF2-40B4-BE49-F238E27FC236}">
                <a16:creationId xmlns:a16="http://schemas.microsoft.com/office/drawing/2014/main" id="{0AAA3EE7-BF58-4E93-8C3A-5D2FD943D855}"/>
              </a:ext>
            </a:extLst>
          </p:cNvPr>
          <p:cNvPicPr>
            <a:picLocks/>
          </p:cNvPicPr>
          <p:nvPr/>
        </p:nvPicPr>
        <p:blipFill rotWithShape="1">
          <a:blip r:embed="rId11"/>
          <a:srcRect l="8683" t="29630" r="4839" b="33333"/>
          <a:stretch/>
        </p:blipFill>
        <p:spPr>
          <a:xfrm>
            <a:off x="6789214" y="4658603"/>
            <a:ext cx="965544" cy="268854"/>
          </a:xfrm>
          <a:prstGeom prst="rect">
            <a:avLst/>
          </a:prstGeom>
        </p:spPr>
      </p:pic>
      <p:pic>
        <p:nvPicPr>
          <p:cNvPr id="25" name="Picture 24">
            <a:extLst>
              <a:ext uri="{FF2B5EF4-FFF2-40B4-BE49-F238E27FC236}">
                <a16:creationId xmlns:a16="http://schemas.microsoft.com/office/drawing/2014/main" id="{4EEF2637-B599-4B93-BEA8-465B21C0C29B}"/>
              </a:ext>
            </a:extLst>
          </p:cNvPr>
          <p:cNvPicPr>
            <a:picLocks/>
          </p:cNvPicPr>
          <p:nvPr/>
        </p:nvPicPr>
        <p:blipFill rotWithShape="1">
          <a:blip r:embed="rId12"/>
          <a:srcRect l="5564" t="22750" r="8310" b="17391"/>
          <a:stretch/>
        </p:blipFill>
        <p:spPr>
          <a:xfrm>
            <a:off x="8041369" y="4622745"/>
            <a:ext cx="826919" cy="369463"/>
          </a:xfrm>
          <a:prstGeom prst="rect">
            <a:avLst/>
          </a:prstGeom>
        </p:spPr>
      </p:pic>
      <p:sp>
        <p:nvSpPr>
          <p:cNvPr id="57" name="Rectangle: Rounded Corners 56">
            <a:extLst>
              <a:ext uri="{FF2B5EF4-FFF2-40B4-BE49-F238E27FC236}">
                <a16:creationId xmlns:a16="http://schemas.microsoft.com/office/drawing/2014/main" id="{BD3939B1-6A88-457B-BCB1-69366FA02D54}"/>
              </a:ext>
            </a:extLst>
          </p:cNvPr>
          <p:cNvSpPr/>
          <p:nvPr/>
        </p:nvSpPr>
        <p:spPr>
          <a:xfrm>
            <a:off x="7914715" y="3741645"/>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latin typeface="Calibri"/>
              <a:ea typeface="+mn-lt"/>
              <a:cs typeface="+mn-lt"/>
            </a:endParaRPr>
          </a:p>
        </p:txBody>
      </p:sp>
      <p:sp>
        <p:nvSpPr>
          <p:cNvPr id="58" name="Rectangle: Rounded Corners 57">
            <a:extLst>
              <a:ext uri="{FF2B5EF4-FFF2-40B4-BE49-F238E27FC236}">
                <a16:creationId xmlns:a16="http://schemas.microsoft.com/office/drawing/2014/main" id="{492567B7-76F6-48C4-A9A5-EDE49237D37B}"/>
              </a:ext>
            </a:extLst>
          </p:cNvPr>
          <p:cNvSpPr/>
          <p:nvPr/>
        </p:nvSpPr>
        <p:spPr>
          <a:xfrm>
            <a:off x="9115985" y="3732680"/>
            <a:ext cx="1084729" cy="466165"/>
          </a:xfrm>
          <a:prstGeom prst="roundRect">
            <a:avLst/>
          </a:prstGeom>
          <a:ln w="28575"/>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US" sz="1100">
              <a:solidFill>
                <a:schemeClr val="tx1"/>
              </a:solidFill>
              <a:latin typeface="Calibri"/>
              <a:ea typeface="+mn-lt"/>
              <a:cs typeface="+mn-lt"/>
            </a:endParaRPr>
          </a:p>
        </p:txBody>
      </p:sp>
      <p:pic>
        <p:nvPicPr>
          <p:cNvPr id="19" name="Picture 18">
            <a:extLst>
              <a:ext uri="{FF2B5EF4-FFF2-40B4-BE49-F238E27FC236}">
                <a16:creationId xmlns:a16="http://schemas.microsoft.com/office/drawing/2014/main" id="{26387870-20B8-4CD6-B90C-ADB3443A774C}"/>
              </a:ext>
            </a:extLst>
          </p:cNvPr>
          <p:cNvPicPr>
            <a:picLocks/>
          </p:cNvPicPr>
          <p:nvPr/>
        </p:nvPicPr>
        <p:blipFill rotWithShape="1">
          <a:blip r:embed="rId13"/>
          <a:srcRect l="9259" t="17254" r="11307" b="23093"/>
          <a:stretch/>
        </p:blipFill>
        <p:spPr>
          <a:xfrm>
            <a:off x="6875877" y="3796554"/>
            <a:ext cx="762663" cy="368191"/>
          </a:xfrm>
          <a:prstGeom prst="rect">
            <a:avLst/>
          </a:prstGeom>
        </p:spPr>
      </p:pic>
      <p:pic>
        <p:nvPicPr>
          <p:cNvPr id="21" name="Picture 20">
            <a:extLst>
              <a:ext uri="{FF2B5EF4-FFF2-40B4-BE49-F238E27FC236}">
                <a16:creationId xmlns:a16="http://schemas.microsoft.com/office/drawing/2014/main" id="{4590967C-B465-4378-AD81-722BBC0DB4E9}"/>
              </a:ext>
            </a:extLst>
          </p:cNvPr>
          <p:cNvPicPr>
            <a:picLocks/>
          </p:cNvPicPr>
          <p:nvPr/>
        </p:nvPicPr>
        <p:blipFill rotWithShape="1">
          <a:blip r:embed="rId14"/>
          <a:srcRect l="20388" t="13043" r="14523" b="11797"/>
          <a:stretch/>
        </p:blipFill>
        <p:spPr>
          <a:xfrm>
            <a:off x="8241923" y="3779877"/>
            <a:ext cx="499428" cy="419081"/>
          </a:xfrm>
          <a:prstGeom prst="rect">
            <a:avLst/>
          </a:prstGeom>
        </p:spPr>
      </p:pic>
      <p:pic>
        <p:nvPicPr>
          <p:cNvPr id="13" name="Picture 12">
            <a:extLst>
              <a:ext uri="{FF2B5EF4-FFF2-40B4-BE49-F238E27FC236}">
                <a16:creationId xmlns:a16="http://schemas.microsoft.com/office/drawing/2014/main" id="{FD5EF865-6A29-4AFB-8F6E-8A9137EBE9BC}"/>
              </a:ext>
            </a:extLst>
          </p:cNvPr>
          <p:cNvPicPr>
            <a:picLocks/>
          </p:cNvPicPr>
          <p:nvPr/>
        </p:nvPicPr>
        <p:blipFill rotWithShape="1">
          <a:blip r:embed="rId15"/>
          <a:srcRect l="19040" t="20513" r="20313" b="25641"/>
          <a:stretch/>
        </p:blipFill>
        <p:spPr>
          <a:xfrm>
            <a:off x="6879288" y="2943471"/>
            <a:ext cx="755623" cy="404055"/>
          </a:xfrm>
          <a:prstGeom prst="rect">
            <a:avLst/>
          </a:prstGeom>
        </p:spPr>
      </p:pic>
      <p:pic>
        <p:nvPicPr>
          <p:cNvPr id="17" name="Picture 16">
            <a:extLst>
              <a:ext uri="{FF2B5EF4-FFF2-40B4-BE49-F238E27FC236}">
                <a16:creationId xmlns:a16="http://schemas.microsoft.com/office/drawing/2014/main" id="{AB0B9BD3-2A89-45FC-BF54-8A6B94552E3C}"/>
              </a:ext>
            </a:extLst>
          </p:cNvPr>
          <p:cNvPicPr>
            <a:picLocks/>
          </p:cNvPicPr>
          <p:nvPr/>
        </p:nvPicPr>
        <p:blipFill rotWithShape="1">
          <a:blip r:embed="rId16"/>
          <a:srcRect l="14834" t="22785" r="17699" b="30494"/>
          <a:stretch/>
        </p:blipFill>
        <p:spPr>
          <a:xfrm>
            <a:off x="8048357" y="2979330"/>
            <a:ext cx="867596" cy="394948"/>
          </a:xfrm>
          <a:prstGeom prst="rect">
            <a:avLst/>
          </a:prstGeom>
        </p:spPr>
      </p:pic>
      <p:pic>
        <p:nvPicPr>
          <p:cNvPr id="15" name="Picture 14">
            <a:extLst>
              <a:ext uri="{FF2B5EF4-FFF2-40B4-BE49-F238E27FC236}">
                <a16:creationId xmlns:a16="http://schemas.microsoft.com/office/drawing/2014/main" id="{5822FE4C-61EE-42CF-9F37-63C33E0BEC21}"/>
              </a:ext>
            </a:extLst>
          </p:cNvPr>
          <p:cNvPicPr>
            <a:picLocks/>
          </p:cNvPicPr>
          <p:nvPr/>
        </p:nvPicPr>
        <p:blipFill rotWithShape="1">
          <a:blip r:embed="rId17"/>
          <a:srcRect l="11458" t="28378" r="11965" b="29730"/>
          <a:stretch/>
        </p:blipFill>
        <p:spPr>
          <a:xfrm>
            <a:off x="9195839" y="2979330"/>
            <a:ext cx="951134" cy="333616"/>
          </a:xfrm>
          <a:prstGeom prst="rect">
            <a:avLst/>
          </a:prstGeom>
        </p:spPr>
      </p:pic>
      <p:pic>
        <p:nvPicPr>
          <p:cNvPr id="23" name="Picture 22">
            <a:extLst>
              <a:ext uri="{FF2B5EF4-FFF2-40B4-BE49-F238E27FC236}">
                <a16:creationId xmlns:a16="http://schemas.microsoft.com/office/drawing/2014/main" id="{38B8194F-A35F-4FCE-B015-FD372ED013D5}"/>
              </a:ext>
            </a:extLst>
          </p:cNvPr>
          <p:cNvPicPr>
            <a:picLocks/>
          </p:cNvPicPr>
          <p:nvPr/>
        </p:nvPicPr>
        <p:blipFill rotWithShape="1">
          <a:blip r:embed="rId18"/>
          <a:srcRect l="14572" t="13043" r="14953" b="17760"/>
          <a:stretch/>
        </p:blipFill>
        <p:spPr>
          <a:xfrm>
            <a:off x="9353547" y="3752578"/>
            <a:ext cx="676645" cy="427094"/>
          </a:xfrm>
          <a:prstGeom prst="rect">
            <a:avLst/>
          </a:prstGeom>
        </p:spPr>
      </p:pic>
      <p:sp>
        <p:nvSpPr>
          <p:cNvPr id="59" name="TextBox 58">
            <a:extLst>
              <a:ext uri="{FF2B5EF4-FFF2-40B4-BE49-F238E27FC236}">
                <a16:creationId xmlns:a16="http://schemas.microsoft.com/office/drawing/2014/main" id="{091D6BE7-46E0-477D-903D-EB6D7DF28848}"/>
              </a:ext>
            </a:extLst>
          </p:cNvPr>
          <p:cNvSpPr txBox="1"/>
          <p:nvPr/>
        </p:nvSpPr>
        <p:spPr>
          <a:xfrm>
            <a:off x="8238565" y="630219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7030A0"/>
                </a:solidFill>
              </a:rPr>
              <a:t>&amp; more programs.</a:t>
            </a:r>
            <a:endParaRPr lang="en-US" sz="1400">
              <a:cs typeface="Calibri"/>
            </a:endParaRPr>
          </a:p>
        </p:txBody>
      </p:sp>
    </p:spTree>
    <p:extLst>
      <p:ext uri="{BB962C8B-B14F-4D97-AF65-F5344CB8AC3E}">
        <p14:creationId xmlns:p14="http://schemas.microsoft.com/office/powerpoint/2010/main" val="11478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6EFE897921E249B324C5447C79B6FE" ma:contentTypeVersion="0" ma:contentTypeDescription="Create a new document." ma:contentTypeScope="" ma:versionID="51df654edc2e8d9771f43b156004d9ee">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DA2807-74DD-4F1C-B514-236937FF3E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B474BCD-EE5C-4BC1-995B-9F568330655D}">
  <ds:schemaRefs>
    <ds:schemaRef ds:uri="http://schemas.microsoft.com/sharepoint/v3/contenttype/forms"/>
  </ds:schemaRefs>
</ds:datastoreItem>
</file>

<file path=customXml/itemProps3.xml><?xml version="1.0" encoding="utf-8"?>
<ds:datastoreItem xmlns:ds="http://schemas.openxmlformats.org/officeDocument/2006/customXml" ds:itemID="{25589FE0-4B7E-453F-805E-3C3C3A52C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27574</TotalTime>
  <Words>1511</Words>
  <Application>Microsoft Office PowerPoint</Application>
  <PresentationFormat>Widescreen</PresentationFormat>
  <Paragraphs>191</Paragraphs>
  <Slides>17</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Arial Black</vt:lpstr>
      <vt:lpstr>Calibri</vt:lpstr>
      <vt:lpstr>D-DIN</vt:lpstr>
      <vt:lpstr>Frutiger 45 Light</vt:lpstr>
      <vt:lpstr>Futura Medium</vt:lpstr>
      <vt:lpstr>Futura Medium</vt:lpstr>
      <vt:lpstr>Symbol</vt:lpstr>
      <vt:lpstr>Trebuchet MS</vt:lpstr>
      <vt:lpstr>Wingdings</vt:lpstr>
      <vt:lpstr>Office Theme</vt:lpstr>
      <vt:lpstr>1_Office Theme</vt:lpstr>
      <vt:lpstr>PowerPoint Presentation</vt:lpstr>
      <vt:lpstr>PowerPoint Presentation</vt:lpstr>
      <vt:lpstr>PowerPoint Presentation</vt:lpstr>
      <vt:lpstr>Pauline Gebon Vice President, Corporate Relations NMSDC  Jillian Schneeberger Senior Director- Marketing,  Programs &amp; Business Development WBENC  Keith King Chief Executive Officer NVBDC   Phillip DeVliegher Vice President, Supplier Diversity Disability:IN   Greg Shinbur Vice President, Corporate Relations NGLCC      </vt:lpstr>
      <vt:lpstr>PowerPoint Presentation</vt:lpstr>
      <vt:lpstr>Purpose of Supplier Diversity Development Councils</vt:lpstr>
      <vt:lpstr>History and Evolution of Supplier Diversity Minority Owned vs Diverse Suppliers</vt:lpstr>
      <vt:lpstr>PowerPoint Presentation</vt:lpstr>
      <vt:lpstr>PowerPoint Presentation</vt:lpstr>
      <vt:lpstr>NATIONAL VETERAN BUSINESS DEVELOPMENT COUNCIL</vt:lpstr>
      <vt:lpstr>Diversify with Disability-Owned Business Enterprises (DOBEs ®)   </vt:lpstr>
      <vt:lpstr>PowerPoint Presentation</vt:lpstr>
      <vt:lpstr>US Supplier Diversity Council Websites</vt:lpstr>
      <vt:lpstr>Q&amp;A</vt:lpstr>
      <vt:lpstr>Upcoming Supplier Citizenship Workshops Registration open!  (200 seats / session. P&amp;G suppliers only) </vt:lpstr>
      <vt:lpstr>Back Up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P&amp;G Supplier Citizenship Virtual Summit</dc:title>
  <dc:creator>Cobb, Carla</dc:creator>
  <cp:lastModifiedBy>Cobb, Carla</cp:lastModifiedBy>
  <cp:revision>162</cp:revision>
  <cp:lastPrinted>2021-04-28T19:48:48Z</cp:lastPrinted>
  <dcterms:created xsi:type="dcterms:W3CDTF">2021-01-21T17:07:47Z</dcterms:created>
  <dcterms:modified xsi:type="dcterms:W3CDTF">2021-05-04T12:57:01Z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0x010100EF6EFE897921E249B324C5447C79B6FE</vt:lpwstr>
  </property>
</Properties>
</file>