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349" r:id="rId4"/>
    <p:sldId id="259" r:id="rId5"/>
    <p:sldId id="351" r:id="rId6"/>
    <p:sldId id="333" r:id="rId7"/>
    <p:sldId id="292" r:id="rId8"/>
    <p:sldId id="332" r:id="rId9"/>
    <p:sldId id="257" r:id="rId10"/>
    <p:sldId id="294" r:id="rId11"/>
    <p:sldId id="258" r:id="rId12"/>
    <p:sldId id="260" r:id="rId13"/>
    <p:sldId id="335" r:id="rId14"/>
    <p:sldId id="285" r:id="rId15"/>
    <p:sldId id="279" r:id="rId16"/>
    <p:sldId id="302" r:id="rId17"/>
    <p:sldId id="348" r:id="rId18"/>
    <p:sldId id="286" r:id="rId19"/>
    <p:sldId id="345" r:id="rId20"/>
    <p:sldId id="346" r:id="rId21"/>
    <p:sldId id="347" r:id="rId22"/>
    <p:sldId id="296" r:id="rId23"/>
    <p:sldId id="340" r:id="rId24"/>
    <p:sldId id="289" r:id="rId25"/>
    <p:sldId id="350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Inter" panose="020B0604020202020204" charset="0"/>
      <p:regular r:id="rId35"/>
      <p:bold r:id="rId36"/>
    </p:embeddedFont>
    <p:embeddedFont>
      <p:font typeface="Inter Light" panose="020B0604020202020204" charset="0"/>
      <p:regular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Roboto Black" panose="020B0604020202020204" charset="0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E2F"/>
    <a:srgbClr val="FFFFFF"/>
    <a:srgbClr val="EA5F66"/>
    <a:srgbClr val="ED5122"/>
    <a:srgbClr val="064A75"/>
    <a:srgbClr val="094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0E262-E5CB-4C03-88A6-4AEB266DD825}" v="14" dt="2021-04-18T19:09:09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62177"/>
  </p:normalViewPr>
  <p:slideViewPr>
    <p:cSldViewPr snapToGrid="0">
      <p:cViewPr varScale="1">
        <p:scale>
          <a:sx n="38" d="100"/>
          <a:sy n="38" d="100"/>
        </p:scale>
        <p:origin x="190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2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A241-695A-42A4-93D8-C467F77117A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82153-1709-4520-A056-72C2B8B2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04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8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FC08B00-8CB2-400B-BF74-4B33A1689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6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80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6869C04-0B71-4B3D-A426-24557ED0B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17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20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6B260D3-B319-4ACD-823F-E831A68DB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6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21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DF69475-8C3D-4AE7-8F0D-B9DD0014D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61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1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607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80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22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comment: </a:t>
            </a:r>
            <a:r>
              <a:rPr lang="en-US" sz="1200" dirty="0"/>
              <a:t>We believe that 2</a:t>
            </a:r>
            <a:r>
              <a:rPr lang="en-US" sz="1200" baseline="30000" dirty="0"/>
              <a:t>nd</a:t>
            </a:r>
            <a:r>
              <a:rPr lang="en-US" sz="1200" dirty="0"/>
              <a:t> Tier Spending is the most sustainable way to provide opportunities for minority owned companies which may not be able to supply P&amp;G directly.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r>
              <a:rPr lang="en-US" sz="1200" dirty="0"/>
              <a:t>•Investing with diverse suppliers: </a:t>
            </a:r>
          </a:p>
          <a:p>
            <a:r>
              <a:rPr lang="en-US" sz="1200" dirty="0"/>
              <a:t>Strengthens our innovation and go-to-market capabilities. </a:t>
            </a:r>
          </a:p>
          <a:p>
            <a:r>
              <a:rPr lang="en-US" sz="1200" dirty="0"/>
              <a:t>Contributes to major employers of diverse groups</a:t>
            </a:r>
          </a:p>
          <a:p>
            <a:r>
              <a:rPr lang="en-US" sz="1200" dirty="0"/>
              <a:t>Touches and improves the lives of men and women who work in these companies and through them, their families and the communities in which they live and work.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3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2153-1709-4520-A056-72C2B8B24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9ED8-3E40-4ED3-8FA5-B4E3D5236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EEAFC-AC76-4D1C-99A3-1D90C8A82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88492-8505-40D7-9ED6-23750D72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87EF3-24E2-46AF-8114-B58E5A0F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90CF-5849-487C-A0A9-362BEC42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01B0-AD12-402A-ABD7-73238E8A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12DD9-79E4-4E1B-A66A-52309AD30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60EA0-C71A-4482-9EA5-FEB7A51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4752-4750-4E07-9706-B7119850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FD0B0-FC1C-489F-9A16-FD45541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6EA98-DE47-441E-892D-6FECAFEE1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64647-47FB-48E3-BD42-718F1176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5222-F364-4C19-9AFE-1CF8A96F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7794-1C09-4CE2-A5A4-892B8704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215B-4D70-42C9-9E3D-9234BF6D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photo burst">
  <p:cSld name="Quote with photo burs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A0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262" y="6075317"/>
            <a:ext cx="574768" cy="57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>
            <a:spLocks noGrp="1"/>
          </p:cNvSpPr>
          <p:nvPr>
            <p:ph type="sldNum" idx="12"/>
          </p:nvPr>
        </p:nvSpPr>
        <p:spPr>
          <a:xfrm>
            <a:off x="11345914" y="6180139"/>
            <a:ext cx="2250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23" descr="A picture containing speaker, de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25790" y="0"/>
            <a:ext cx="4482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 txBox="1">
            <a:spLocks noGrp="1"/>
          </p:cNvSpPr>
          <p:nvPr>
            <p:ph type="body" idx="1"/>
          </p:nvPr>
        </p:nvSpPr>
        <p:spPr>
          <a:xfrm>
            <a:off x="493713" y="1143000"/>
            <a:ext cx="5907087" cy="198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body" idx="2"/>
          </p:nvPr>
        </p:nvSpPr>
        <p:spPr>
          <a:xfrm>
            <a:off x="493713" y="3787878"/>
            <a:ext cx="5907087" cy="37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body" idx="3"/>
          </p:nvPr>
        </p:nvSpPr>
        <p:spPr>
          <a:xfrm>
            <a:off x="493713" y="4104961"/>
            <a:ext cx="5907087" cy="37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>
            <a:spLocks noGrp="1"/>
          </p:cNvSpPr>
          <p:nvPr>
            <p:ph type="pic" idx="4"/>
          </p:nvPr>
        </p:nvSpPr>
        <p:spPr>
          <a:xfrm>
            <a:off x="5325784" y="0"/>
            <a:ext cx="6858000" cy="685800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0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Subhead + Body +Callout+Image">
  <p:cSld name="3_Header + Subhead + Body +Callout+Imag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496889" y="400240"/>
            <a:ext cx="6120222" cy="32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496888" y="1280633"/>
            <a:ext cx="6120221" cy="420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2"/>
          </p:nvPr>
        </p:nvSpPr>
        <p:spPr>
          <a:xfrm>
            <a:off x="496889" y="774546"/>
            <a:ext cx="6120222" cy="29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1" cap="none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262" y="6075317"/>
            <a:ext cx="574768" cy="57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>
            <a:spLocks noGrp="1"/>
          </p:cNvSpPr>
          <p:nvPr>
            <p:ph type="sldNum" idx="12"/>
          </p:nvPr>
        </p:nvSpPr>
        <p:spPr>
          <a:xfrm>
            <a:off x="11345914" y="6180139"/>
            <a:ext cx="2250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336" y="-1309218"/>
            <a:ext cx="4735917" cy="473591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>
            <a:spLocks noGrp="1"/>
          </p:cNvSpPr>
          <p:nvPr>
            <p:ph type="pic" idx="3"/>
          </p:nvPr>
        </p:nvSpPr>
        <p:spPr>
          <a:xfrm>
            <a:off x="7771336" y="3429000"/>
            <a:ext cx="4419848" cy="487598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5750" tIns="3291825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0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ircle Photo ALT- Head + Sub">
  <p:cSld name="2_Circle Photo ALT- Head + Sub">
    <p:bg>
      <p:bgPr>
        <a:solidFill>
          <a:schemeClr val="accen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621318" y="131901"/>
            <a:ext cx="10376455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496889" y="0"/>
            <a:ext cx="9835163" cy="136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sz="36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1854686" y="2150470"/>
            <a:ext cx="9835163" cy="434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2"/>
          </p:nvPr>
        </p:nvSpPr>
        <p:spPr>
          <a:xfrm>
            <a:off x="496889" y="1320323"/>
            <a:ext cx="9835163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976" y="6082457"/>
            <a:ext cx="825834" cy="55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Subhead + Body (Light Blue Half)">
  <p:cSld name="3_Header + Subhead + Body (Light Blue Half)"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/>
          <p:nvPr/>
        </p:nvSpPr>
        <p:spPr>
          <a:xfrm>
            <a:off x="5326512" y="-2"/>
            <a:ext cx="5934025" cy="6858001"/>
          </a:xfrm>
          <a:custGeom>
            <a:avLst/>
            <a:gdLst/>
            <a:ahLst/>
            <a:cxnLst/>
            <a:rect l="l" t="t" r="r" b="b"/>
            <a:pathLst>
              <a:path w="5934025" h="6858001" extrusionOk="0">
                <a:moveTo>
                  <a:pt x="1292967" y="0"/>
                </a:moveTo>
                <a:lnTo>
                  <a:pt x="5934025" y="0"/>
                </a:lnTo>
                <a:lnTo>
                  <a:pt x="5934025" y="6858000"/>
                </a:lnTo>
                <a:lnTo>
                  <a:pt x="2382262" y="6858000"/>
                </a:lnTo>
                <a:lnTo>
                  <a:pt x="2382262" y="6858001"/>
                </a:lnTo>
                <a:lnTo>
                  <a:pt x="185283" y="6858001"/>
                </a:lnTo>
                <a:cubicBezTo>
                  <a:pt x="831866" y="5991541"/>
                  <a:pt x="1231305" y="4930435"/>
                  <a:pt x="1278709" y="3777777"/>
                </a:cubicBezTo>
                <a:lnTo>
                  <a:pt x="1282501" y="3593023"/>
                </a:lnTo>
                <a:lnTo>
                  <a:pt x="1282501" y="3502848"/>
                </a:lnTo>
                <a:lnTo>
                  <a:pt x="1277855" y="3294581"/>
                </a:lnTo>
                <a:cubicBezTo>
                  <a:pt x="1221947" y="2044176"/>
                  <a:pt x="751213" y="901200"/>
                  <a:pt x="0" y="1"/>
                </a:cubicBezTo>
                <a:lnTo>
                  <a:pt x="1292967" y="1"/>
                </a:lnTo>
                <a:close/>
              </a:path>
            </a:pathLst>
          </a:custGeom>
          <a:solidFill>
            <a:srgbClr val="03AA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5"/>
          <p:cNvSpPr txBox="1">
            <a:spLocks noGrp="1"/>
          </p:cNvSpPr>
          <p:nvPr>
            <p:ph type="sldNum" idx="12"/>
          </p:nvPr>
        </p:nvSpPr>
        <p:spPr>
          <a:xfrm>
            <a:off x="11345914" y="6180139"/>
            <a:ext cx="2250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5"/>
          <p:cNvSpPr>
            <a:spLocks noGrp="1"/>
          </p:cNvSpPr>
          <p:nvPr>
            <p:ph type="pic" idx="2"/>
          </p:nvPr>
        </p:nvSpPr>
        <p:spPr>
          <a:xfrm>
            <a:off x="6410325" y="0"/>
            <a:ext cx="578167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title"/>
          </p:nvPr>
        </p:nvSpPr>
        <p:spPr>
          <a:xfrm>
            <a:off x="496890" y="1645924"/>
            <a:ext cx="6080373" cy="32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496891" y="2611952"/>
            <a:ext cx="5599110" cy="420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5" name="Google Shape;33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262" y="6075317"/>
            <a:ext cx="574768" cy="574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7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4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2A73459-7683-4559-AFF2-4DDD091799A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628775"/>
            <a:ext cx="7993062" cy="496887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0DD256-15AA-4AE9-8D86-0A7A03252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2850" y="1628775"/>
            <a:ext cx="2808288" cy="496887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176" indent="0">
              <a:spcBef>
                <a:spcPts val="180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914353" indent="0">
              <a:spcBef>
                <a:spcPts val="1800"/>
              </a:spcBef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1371531" indent="0">
              <a:spcBef>
                <a:spcPts val="1800"/>
              </a:spcBef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 marL="1828709" indent="0">
              <a:spcBef>
                <a:spcPts val="1800"/>
              </a:spcBef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98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8797-5BC2-4E1E-9F1A-8CBD806A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07EE-65D4-4F12-8FE2-A006976C7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0F9F-A337-446F-96C8-0945C11C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CE30-CD56-47C6-89D7-BD726142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EE0C-959A-4E0F-B4F4-AEE6B5DD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4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09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3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05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23E0-A99D-4236-A5E3-B2807B4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38EEA-42DF-4C30-837C-1637E636C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AF484-CA14-4DAC-A351-940F60E2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F949-1C20-42E7-993C-2591D45B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995B-7EDA-45C6-9F49-30069FC4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4999-DCF3-44DE-A6CB-857D5EAC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F209-7C8B-48E2-A8C9-88314A856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2948D-5A4F-464F-A169-BCE941615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928BA-24E9-4CD3-8D06-B956FBC6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F28E4-A791-4656-A33B-BF3468B9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84E0-4144-47B5-9EC1-E809729C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1D32-6E80-480C-AD44-CCB0042E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419D-71ED-4864-BEFA-654A6A96A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FAD54-DFF1-4226-9668-74AEEA0C7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9CCCF-95B5-41EE-A545-B22335222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E8DD8-7F85-4D94-8C27-05A226700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61421-A2C9-422B-9F7F-03226409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0B4C5-ABCB-4856-8F87-F924CAD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27DB9-609B-4A13-A9BC-CF414943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1D57-979C-4157-A0D8-DF4993EA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3BB52-8EF0-4352-B5BF-90027F3A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A241-92EF-427B-B7D8-BA4CF4A8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94215-49BB-4BD7-A9BC-CA083BE9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27DA5-C20E-43FF-AF85-6B8FA4E8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0733-31A3-431D-8251-901DE25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FCDE4-8D37-45FC-88DE-F667D26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229D-2049-4228-B929-F60010E6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54A-6139-4EA7-BBD4-69E6316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B47B5-578E-4243-AEDD-DB87594D2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7C9F-DA66-4BB9-8210-BBD5F003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CFC51-A802-4B08-A1F5-1F0FB307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CA11-8165-4925-BF37-B56321D9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BC39-CA46-4AA0-9B20-BC0111FB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AB5C5-E055-4671-9FDE-DA6AFE3AE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1B02D-0002-4B0F-9575-58C314C5D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816EE-91CE-4062-9461-EDEB081E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F20E7-95D9-497A-871C-616C986E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962B-EB39-4FAD-8607-42E6789C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7CF78-DB76-4BA4-BA7D-A26B7BAC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425A-8983-4CCE-AB1D-17B0A0AF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390-386C-4995-ABD6-0C91E85A8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270D-1A7E-4F1F-A76C-07F7BCE7F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B0E90-A1FC-4FB2-87AC-EAC7D3E9A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314DD-EFE0-484C-B23E-996470CBB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7CE7-EFE8-41FE-827F-204F22C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903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gsupplier.com/supplier-diversit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lois.Eichacker@supplier.io" TargetMode="External"/><Relationship Id="rId4" Type="http://schemas.openxmlformats.org/officeDocument/2006/relationships/hyperlink" Target="mailto:alcalaspalazzi.ae@pg.co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/>
          <p:nvPr/>
        </p:nvSpPr>
        <p:spPr>
          <a:xfrm>
            <a:off x="4761806" y="-1229137"/>
            <a:ext cx="9314482" cy="9314482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1"/>
          <p:cNvSpPr txBox="1"/>
          <p:nvPr/>
        </p:nvSpPr>
        <p:spPr>
          <a:xfrm>
            <a:off x="5942539" y="2036840"/>
            <a:ext cx="8093599" cy="238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P&amp;G 2</a:t>
            </a:r>
            <a:r>
              <a:rPr lang="en-US" sz="4000" b="1" i="0" u="none" strike="noStrike" cap="none" baseline="30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nd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Tier Spending–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000" b="1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upplier.io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443" name="Google Shape;443;p51"/>
          <p:cNvSpPr txBox="1"/>
          <p:nvPr/>
        </p:nvSpPr>
        <p:spPr>
          <a:xfrm>
            <a:off x="5942539" y="4638749"/>
            <a:ext cx="3053044" cy="81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B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EDB00"/>
                </a:solidFill>
                <a:latin typeface="Arial"/>
                <a:ea typeface="Arial"/>
                <a:cs typeface="Arial"/>
                <a:sym typeface="Arial"/>
              </a:rPr>
              <a:t>April </a:t>
            </a:r>
            <a:r>
              <a:rPr lang="en-US" sz="2000" b="1" dirty="0">
                <a:solidFill>
                  <a:srgbClr val="FEDB00"/>
                </a:solidFill>
              </a:rPr>
              <a:t>20</a:t>
            </a:r>
            <a:r>
              <a:rPr lang="en-US" sz="2000" b="1" i="0" u="none" strike="noStrike" cap="none" dirty="0">
                <a:solidFill>
                  <a:srgbClr val="FEDB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dirty="0"/>
          </a:p>
        </p:txBody>
      </p:sp>
      <p:grpSp>
        <p:nvGrpSpPr>
          <p:cNvPr id="444" name="Google Shape;444;p51"/>
          <p:cNvGrpSpPr/>
          <p:nvPr/>
        </p:nvGrpSpPr>
        <p:grpSpPr>
          <a:xfrm>
            <a:off x="0" y="1396588"/>
            <a:ext cx="5752116" cy="4058474"/>
            <a:chOff x="0" y="1244491"/>
            <a:chExt cx="6180043" cy="4360403"/>
          </a:xfrm>
        </p:grpSpPr>
        <p:grpSp>
          <p:nvGrpSpPr>
            <p:cNvPr id="445" name="Google Shape;445;p51"/>
            <p:cNvGrpSpPr/>
            <p:nvPr/>
          </p:nvGrpSpPr>
          <p:grpSpPr>
            <a:xfrm>
              <a:off x="0" y="1244491"/>
              <a:ext cx="4352789" cy="4360403"/>
              <a:chOff x="1225372" y="-1795221"/>
              <a:chExt cx="8698426" cy="8713642"/>
            </a:xfrm>
          </p:grpSpPr>
          <p:pic>
            <p:nvPicPr>
              <p:cNvPr id="446" name="Google Shape;446;p5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35697" y="-1787663"/>
                <a:ext cx="4406900" cy="4419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7" name="Google Shape;447;p5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508103" y="2498821"/>
                <a:ext cx="4406900" cy="4419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8" name="Google Shape;448;p5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516898" y="-1795221"/>
                <a:ext cx="4406900" cy="4419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9" name="Google Shape;449;p5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225372" y="2498821"/>
                <a:ext cx="4406900" cy="441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0" name="Google Shape;450;p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35110" y="2355638"/>
              <a:ext cx="2144933" cy="21449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469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B1FC-E8CA-4BF4-BE90-AD4831AB5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1" y="935423"/>
            <a:ext cx="6627394" cy="106738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About supplier.io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4115-4427-4D4F-AA06-AB9B75C2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1" y="2038047"/>
            <a:ext cx="7138735" cy="199241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Leading provider of supplier diversity solutions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Experienced team - 18+ years Supplier Diversity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Used by over 350 companies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1 in 3 Fortune 100 companies use supplier.io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20E06-7398-486B-AD0E-5C836E2C73E0}"/>
              </a:ext>
            </a:extLst>
          </p:cNvPr>
          <p:cNvSpPr/>
          <p:nvPr/>
        </p:nvSpPr>
        <p:spPr>
          <a:xfrm>
            <a:off x="1409701" y="3976519"/>
            <a:ext cx="7331240" cy="212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+mj-ea"/>
                <a:cs typeface="Arial" panose="020B0604020202020204" pitchFamily="34" charset="0"/>
              </a:rPr>
              <a:t>Mission:</a:t>
            </a:r>
          </a:p>
          <a:p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Help supplier diversity programs increase spending with diverse suppliers through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+mj-ea"/>
                <a:cs typeface="Arial" panose="020B0604020202020204" pitchFamily="34" charset="0"/>
              </a:rPr>
              <a:t>innovation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 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+mj-ea"/>
                <a:cs typeface="Arial" panose="020B0604020202020204" pitchFamily="34" charset="0"/>
              </a:rPr>
              <a:t>strategic processes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CD9B830-3E1B-48A5-B378-4BD7270A9342}"/>
              </a:ext>
            </a:extLst>
          </p:cNvPr>
          <p:cNvSpPr txBox="1">
            <a:spLocks/>
          </p:cNvSpPr>
          <p:nvPr/>
        </p:nvSpPr>
        <p:spPr>
          <a:xfrm>
            <a:off x="9270332" y="800100"/>
            <a:ext cx="2921668" cy="5149516"/>
          </a:xfrm>
          <a:prstGeom prst="rect">
            <a:avLst/>
          </a:prstGeom>
          <a:solidFill>
            <a:srgbClr val="064A75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477D35-428C-4450-B3DD-02B60C1678F9}"/>
              </a:ext>
            </a:extLst>
          </p:cNvPr>
          <p:cNvSpPr txBox="1">
            <a:spLocks/>
          </p:cNvSpPr>
          <p:nvPr/>
        </p:nvSpPr>
        <p:spPr>
          <a:xfrm>
            <a:off x="9359566" y="1000920"/>
            <a:ext cx="2743200" cy="80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1,000,000+</a:t>
            </a:r>
          </a:p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</a:rPr>
              <a:t>Customer records updated every month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46CDEA4-6B35-49D4-B458-F3C1151F169E}"/>
              </a:ext>
            </a:extLst>
          </p:cNvPr>
          <p:cNvSpPr txBox="1">
            <a:spLocks/>
          </p:cNvSpPr>
          <p:nvPr/>
        </p:nvSpPr>
        <p:spPr>
          <a:xfrm>
            <a:off x="9359566" y="2303757"/>
            <a:ext cx="2743200" cy="85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$38 billion+</a:t>
            </a:r>
          </a:p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</a:rPr>
              <a:t>Annual Tier 2 Spending Tracked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6997127-810D-4F10-A0E4-773E6A305184}"/>
              </a:ext>
            </a:extLst>
          </p:cNvPr>
          <p:cNvSpPr txBox="1">
            <a:spLocks/>
          </p:cNvSpPr>
          <p:nvPr/>
        </p:nvSpPr>
        <p:spPr>
          <a:xfrm>
            <a:off x="9359566" y="3653007"/>
            <a:ext cx="2743200" cy="85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$42 billion+</a:t>
            </a:r>
          </a:p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</a:rPr>
              <a:t>Annual Diverse Tier 1 Spending supported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818EC5C-C552-4971-9A53-1BC5DC293043}"/>
              </a:ext>
            </a:extLst>
          </p:cNvPr>
          <p:cNvSpPr txBox="1">
            <a:spLocks/>
          </p:cNvSpPr>
          <p:nvPr/>
        </p:nvSpPr>
        <p:spPr>
          <a:xfrm>
            <a:off x="9359566" y="5002257"/>
            <a:ext cx="2743200" cy="85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200,000</a:t>
            </a:r>
          </a:p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</a:rPr>
              <a:t>Certifications updated every month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35C96F-B0B4-4673-9167-A8FEE5885849}"/>
              </a:ext>
            </a:extLst>
          </p:cNvPr>
          <p:cNvCxnSpPr/>
          <p:nvPr/>
        </p:nvCxnSpPr>
        <p:spPr>
          <a:xfrm>
            <a:off x="9726529" y="2054540"/>
            <a:ext cx="20092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78C7E8-9046-489E-BD4C-7501CC7BBCF9}"/>
              </a:ext>
            </a:extLst>
          </p:cNvPr>
          <p:cNvCxnSpPr/>
          <p:nvPr/>
        </p:nvCxnSpPr>
        <p:spPr>
          <a:xfrm>
            <a:off x="9726529" y="3403790"/>
            <a:ext cx="20092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419401-0356-4513-BF0B-80800E43E9AE}"/>
              </a:ext>
            </a:extLst>
          </p:cNvPr>
          <p:cNvCxnSpPr/>
          <p:nvPr/>
        </p:nvCxnSpPr>
        <p:spPr>
          <a:xfrm>
            <a:off x="9726529" y="4753040"/>
            <a:ext cx="20092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D27730E5-72E1-4193-9FAA-36C2305E5630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6531AD-4D48-42E5-A28D-359E322FFAD6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 1: About supplier.io</a:t>
            </a:r>
          </a:p>
        </p:txBody>
      </p:sp>
    </p:spTree>
    <p:extLst>
      <p:ext uri="{BB962C8B-B14F-4D97-AF65-F5344CB8AC3E}">
        <p14:creationId xmlns:p14="http://schemas.microsoft.com/office/powerpoint/2010/main" val="15857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B1FC-E8CA-4BF4-BE90-AD4831AB5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2" y="1617225"/>
            <a:ext cx="9418719" cy="106738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Solutions for every stage of your 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60CCF2-583A-4117-B00D-CAEE4C0750C3}"/>
              </a:ext>
            </a:extLst>
          </p:cNvPr>
          <p:cNvGrpSpPr/>
          <p:nvPr/>
        </p:nvGrpSpPr>
        <p:grpSpPr>
          <a:xfrm>
            <a:off x="1295402" y="3272152"/>
            <a:ext cx="2717130" cy="2373208"/>
            <a:chOff x="1295402" y="2771274"/>
            <a:chExt cx="2717130" cy="2373208"/>
          </a:xfrm>
        </p:grpSpPr>
        <p:pic>
          <p:nvPicPr>
            <p:cNvPr id="5122" name="Picture 2" descr="https://supplier.io/wp-content/uploads/brizy/3691/assets/images/iW=152&amp;iH=152&amp;oX=0&amp;oY=0&amp;cW=152&amp;cH=152/f0b21d9eb7fb9f66714a970ad31ceecd.png">
              <a:extLst>
                <a:ext uri="{FF2B5EF4-FFF2-40B4-BE49-F238E27FC236}">
                  <a16:creationId xmlns:a16="http://schemas.microsoft.com/office/drawing/2014/main" id="{D02876CB-EFA2-4524-8412-37DCDC393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99" y="2771274"/>
              <a:ext cx="585537" cy="58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3CD491-4B06-4845-A35F-3099B237221A}"/>
                </a:ext>
              </a:extLst>
            </p:cNvPr>
            <p:cNvSpPr/>
            <p:nvPr/>
          </p:nvSpPr>
          <p:spPr>
            <a:xfrm>
              <a:off x="1295402" y="3583990"/>
              <a:ext cx="2717130" cy="1560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+mj-ea"/>
                  <a:cs typeface="Arial" panose="020B0604020202020204" pitchFamily="34" charset="0"/>
                </a:rPr>
                <a:t>DISCOVER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+mj-ea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Supplier Explorer</a:t>
              </a: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Supplier Registration</a:t>
              </a: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Supplier Prequalification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E7DA6C-A96B-44E7-BC7D-2E0024A8E754}"/>
              </a:ext>
            </a:extLst>
          </p:cNvPr>
          <p:cNvGrpSpPr/>
          <p:nvPr/>
        </p:nvGrpSpPr>
        <p:grpSpPr>
          <a:xfrm>
            <a:off x="4591503" y="3272150"/>
            <a:ext cx="2717131" cy="2377249"/>
            <a:chOff x="4454605" y="2771272"/>
            <a:chExt cx="2717131" cy="2377249"/>
          </a:xfrm>
        </p:grpSpPr>
        <p:pic>
          <p:nvPicPr>
            <p:cNvPr id="5124" name="Picture 4" descr="https://supplier.io/wp-content/uploads/brizy/3691/assets/images/iW=217&amp;iH=217&amp;oX=0&amp;oY=27&amp;cW=217&amp;cH=163/b9caacd51d2111401bd8578f8629de61.png">
              <a:extLst>
                <a:ext uri="{FF2B5EF4-FFF2-40B4-BE49-F238E27FC236}">
                  <a16:creationId xmlns:a16="http://schemas.microsoft.com/office/drawing/2014/main" id="{B7F1A489-750D-45B6-91F6-E79A8CCCF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410" y="2771272"/>
              <a:ext cx="779520" cy="58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9F486-1946-4909-91F4-877F8AA22431}"/>
                </a:ext>
              </a:extLst>
            </p:cNvPr>
            <p:cNvSpPr/>
            <p:nvPr/>
          </p:nvSpPr>
          <p:spPr>
            <a:xfrm>
              <a:off x="4454605" y="3583990"/>
              <a:ext cx="2717131" cy="1564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+mj-ea"/>
                  <a:cs typeface="Arial" panose="020B0604020202020204" pitchFamily="34" charset="0"/>
                </a:rPr>
                <a:t>MANAGE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+mj-ea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Data Enrichment</a:t>
              </a: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Unitier Tier 2 Reporting</a:t>
              </a: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Tier 2 Program Management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B6E56-1EBE-4900-87C0-09BB3ED4D2E6}"/>
              </a:ext>
            </a:extLst>
          </p:cNvPr>
          <p:cNvGrpSpPr/>
          <p:nvPr/>
        </p:nvGrpSpPr>
        <p:grpSpPr>
          <a:xfrm>
            <a:off x="7887605" y="3272151"/>
            <a:ext cx="2717131" cy="2373209"/>
            <a:chOff x="7887605" y="2771273"/>
            <a:chExt cx="2717131" cy="2373209"/>
          </a:xfrm>
        </p:grpSpPr>
        <p:pic>
          <p:nvPicPr>
            <p:cNvPr id="5126" name="Picture 6" descr="https://supplier.io/wp-content/uploads/brizy/3691/assets/images/iW=197&amp;iH=197&amp;oX=0&amp;oY=19&amp;cW=197&amp;cH=158/beefc8724af1e2c4cbcb82db7fe382fe.png">
              <a:extLst>
                <a:ext uri="{FF2B5EF4-FFF2-40B4-BE49-F238E27FC236}">
                  <a16:creationId xmlns:a16="http://schemas.microsoft.com/office/drawing/2014/main" id="{2A5CF929-AFE0-4475-B11A-DB2CEEADF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136" y="2771273"/>
              <a:ext cx="730068" cy="58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169C56-04D8-4406-9134-1E9BE1078083}"/>
                </a:ext>
              </a:extLst>
            </p:cNvPr>
            <p:cNvSpPr/>
            <p:nvPr/>
          </p:nvSpPr>
          <p:spPr>
            <a:xfrm>
              <a:off x="7887605" y="3583990"/>
              <a:ext cx="2717131" cy="1560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+mj-ea"/>
                  <a:cs typeface="Arial" panose="020B0604020202020204" pitchFamily="34" charset="0"/>
                </a:rPr>
                <a:t>REPORT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+mj-ea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Economic Impact Reports</a:t>
              </a:r>
            </a:p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</a:rPr>
                <a:t>Small Business Compliance and Reports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E22904-2B91-45E4-AF6A-A1A6B633EE5A}"/>
              </a:ext>
            </a:extLst>
          </p:cNvPr>
          <p:cNvCxnSpPr/>
          <p:nvPr/>
        </p:nvCxnSpPr>
        <p:spPr>
          <a:xfrm>
            <a:off x="3974157" y="4356999"/>
            <a:ext cx="655721" cy="0"/>
          </a:xfrm>
          <a:prstGeom prst="straightConnector1">
            <a:avLst/>
          </a:prstGeom>
          <a:ln>
            <a:solidFill>
              <a:srgbClr val="064A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4E7C1F-F232-4412-91FB-899385DDAA8D}"/>
              </a:ext>
            </a:extLst>
          </p:cNvPr>
          <p:cNvCxnSpPr/>
          <p:nvPr/>
        </p:nvCxnSpPr>
        <p:spPr>
          <a:xfrm>
            <a:off x="7270259" y="4304862"/>
            <a:ext cx="655721" cy="0"/>
          </a:xfrm>
          <a:prstGeom prst="straightConnector1">
            <a:avLst/>
          </a:prstGeom>
          <a:ln>
            <a:solidFill>
              <a:srgbClr val="064A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7C63563D-E90E-4839-8E93-FF834C636E71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5EAB290B-F48E-49EA-BC5E-893B79E75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r="18684"/>
          <a:stretch/>
        </p:blipFill>
        <p:spPr bwMode="auto">
          <a:xfrm>
            <a:off x="10614009" y="0"/>
            <a:ext cx="1577991" cy="15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3315ED-EE92-41A2-9273-8192C71416CE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1: About supplier.io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FB51D3-F652-4D9E-BBFA-1210724B3FF9}"/>
              </a:ext>
            </a:extLst>
          </p:cNvPr>
          <p:cNvSpPr/>
          <p:nvPr/>
        </p:nvSpPr>
        <p:spPr>
          <a:xfrm>
            <a:off x="4385421" y="4958913"/>
            <a:ext cx="2842188" cy="99150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2962216"/>
            <a:ext cx="12197010" cy="1117306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TIER 2 DIVERSITY SPEND REPORTING</a:t>
            </a:r>
          </a:p>
        </p:txBody>
      </p:sp>
    </p:spTree>
    <p:extLst>
      <p:ext uri="{BB962C8B-B14F-4D97-AF65-F5344CB8AC3E}">
        <p14:creationId xmlns:p14="http://schemas.microsoft.com/office/powerpoint/2010/main" val="343905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B1FC-E8CA-4BF4-BE90-AD4831AB5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680" y="3900235"/>
            <a:ext cx="4420156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8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What is  </a:t>
            </a:r>
            <a:br>
              <a:rPr lang="en-US" sz="48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Tier 2</a:t>
            </a:r>
            <a:br>
              <a:rPr lang="en-US" sz="4800" b="1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Diverse Spend?</a:t>
            </a:r>
            <a:endParaRPr lang="en-US" sz="4800" b="1" dirty="0">
              <a:latin typeface="Inter" panose="020B05020300000000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91593-243F-4CEC-9F73-4400B4EC912A}"/>
              </a:ext>
            </a:extLst>
          </p:cNvPr>
          <p:cNvSpPr/>
          <p:nvPr/>
        </p:nvSpPr>
        <p:spPr>
          <a:xfrm>
            <a:off x="5400136" y="0"/>
            <a:ext cx="6791864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640080" rtlCol="0" anchor="ctr"/>
          <a:lstStyle/>
          <a:p>
            <a:pPr marL="742950" indent="-742950">
              <a:lnSpc>
                <a:spcPct val="114000"/>
              </a:lnSpc>
              <a:buAutoNum type="arabicPeriod"/>
              <a:tabLst>
                <a:tab pos="6573838" algn="l"/>
              </a:tabLst>
            </a:pPr>
            <a:endParaRPr lang="en-US" sz="2800" dirty="0">
              <a:solidFill>
                <a:prstClr val="white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4506F-CBE9-438F-9ECD-B7418C23BD78}"/>
              </a:ext>
            </a:extLst>
          </p:cNvPr>
          <p:cNvSpPr/>
          <p:nvPr/>
        </p:nvSpPr>
        <p:spPr>
          <a:xfrm>
            <a:off x="6490735" y="951874"/>
            <a:ext cx="1896255" cy="7570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PROCTER &amp; GAMBLE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B59BAB-7459-4245-9EC3-8F3BC8CE205F}"/>
              </a:ext>
            </a:extLst>
          </p:cNvPr>
          <p:cNvSpPr/>
          <p:nvPr/>
        </p:nvSpPr>
        <p:spPr>
          <a:xfrm>
            <a:off x="7947278" y="2333468"/>
            <a:ext cx="1896255" cy="7570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DIVERSE SUPPLIERS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0CFD5C-B329-4050-96A6-194EB9A0D69C}"/>
              </a:ext>
            </a:extLst>
          </p:cNvPr>
          <p:cNvSpPr/>
          <p:nvPr/>
        </p:nvSpPr>
        <p:spPr>
          <a:xfrm>
            <a:off x="7947278" y="3285342"/>
            <a:ext cx="1896255" cy="7570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NON-DIVERSE SUPPLIERS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E9F08A-388B-4330-AA2B-284E11B4BD2D}"/>
              </a:ext>
            </a:extLst>
          </p:cNvPr>
          <p:cNvSpPr/>
          <p:nvPr/>
        </p:nvSpPr>
        <p:spPr>
          <a:xfrm>
            <a:off x="9328213" y="4636957"/>
            <a:ext cx="1896255" cy="7570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DIVERSE SUPPLIERS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539A2BE4-E958-48AA-ADAF-D13824ED6822}"/>
              </a:ext>
            </a:extLst>
          </p:cNvPr>
          <p:cNvSpPr/>
          <p:nvPr/>
        </p:nvSpPr>
        <p:spPr>
          <a:xfrm flipV="1">
            <a:off x="7277718" y="1857529"/>
            <a:ext cx="494675" cy="10130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253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9AA79393-718E-4062-A148-BB2B47A71FF8}"/>
              </a:ext>
            </a:extLst>
          </p:cNvPr>
          <p:cNvSpPr/>
          <p:nvPr/>
        </p:nvSpPr>
        <p:spPr>
          <a:xfrm flipV="1">
            <a:off x="7277718" y="2711969"/>
            <a:ext cx="494675" cy="10130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253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CB879FFA-BF87-4D36-89ED-A983E6214EB3}"/>
              </a:ext>
            </a:extLst>
          </p:cNvPr>
          <p:cNvSpPr/>
          <p:nvPr/>
        </p:nvSpPr>
        <p:spPr>
          <a:xfrm flipV="1">
            <a:off x="8719895" y="4130414"/>
            <a:ext cx="494675" cy="10130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253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E1A2F-1186-4145-AF30-A6B4D7D3AA22}"/>
              </a:ext>
            </a:extLst>
          </p:cNvPr>
          <p:cNvCxnSpPr>
            <a:cxnSpLocks/>
          </p:cNvCxnSpPr>
          <p:nvPr/>
        </p:nvCxnSpPr>
        <p:spPr>
          <a:xfrm>
            <a:off x="5621310" y="2113613"/>
            <a:ext cx="6325850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171486-117E-4B23-9FE5-F9D846024195}"/>
              </a:ext>
            </a:extLst>
          </p:cNvPr>
          <p:cNvCxnSpPr>
            <a:cxnSpLocks/>
          </p:cNvCxnSpPr>
          <p:nvPr/>
        </p:nvCxnSpPr>
        <p:spPr>
          <a:xfrm>
            <a:off x="5621310" y="4387121"/>
            <a:ext cx="6325850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06E3A5-ADA4-4FAC-BAB1-985BB48B3DCE}"/>
              </a:ext>
            </a:extLst>
          </p:cNvPr>
          <p:cNvSpPr txBox="1"/>
          <p:nvPr/>
        </p:nvSpPr>
        <p:spPr>
          <a:xfrm rot="16200000">
            <a:off x="5300222" y="3065701"/>
            <a:ext cx="13167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TIER</a:t>
            </a:r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41706D-B5FA-46A4-B3C9-7A06386421E5}"/>
              </a:ext>
            </a:extLst>
          </p:cNvPr>
          <p:cNvSpPr txBox="1"/>
          <p:nvPr/>
        </p:nvSpPr>
        <p:spPr>
          <a:xfrm rot="16200000">
            <a:off x="5300060" y="4988190"/>
            <a:ext cx="1316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TIER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E65B04-D883-40B8-A713-CB391DF59C00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2: Tier 2 Diversity Spend Reporting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71E2B-0B05-4E5F-BCC4-CE98A4A49466}"/>
              </a:ext>
            </a:extLst>
          </p:cNvPr>
          <p:cNvSpPr txBox="1"/>
          <p:nvPr/>
        </p:nvSpPr>
        <p:spPr>
          <a:xfrm>
            <a:off x="492020" y="103531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What is it?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257CFE0B-CC0E-41B9-A0DA-08A6AB0CA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385A8FFE-4658-4C1E-967D-36D8E3E08248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C88FC98-963F-4FEF-B456-371CC347FEE5}"/>
              </a:ext>
            </a:extLst>
          </p:cNvPr>
          <p:cNvSpPr/>
          <p:nvPr/>
        </p:nvSpPr>
        <p:spPr>
          <a:xfrm>
            <a:off x="10069551" y="2333468"/>
            <a:ext cx="407282" cy="1708871"/>
          </a:xfrm>
          <a:prstGeom prst="rightBrace">
            <a:avLst/>
          </a:prstGeom>
          <a:ln w="25400">
            <a:solidFill>
              <a:schemeClr val="accent1">
                <a:lumMod val="50000"/>
              </a:schemeClr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358E8-73C8-4151-8511-7032A662BC99}"/>
              </a:ext>
            </a:extLst>
          </p:cNvPr>
          <p:cNvSpPr txBox="1"/>
          <p:nvPr/>
        </p:nvSpPr>
        <p:spPr>
          <a:xfrm>
            <a:off x="10805532" y="3001078"/>
            <a:ext cx="133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(This is you)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FB5D6-4C1A-4F2D-98E1-F5EAC32C9246}"/>
              </a:ext>
            </a:extLst>
          </p:cNvPr>
          <p:cNvSpPr txBox="1"/>
          <p:nvPr/>
        </p:nvSpPr>
        <p:spPr>
          <a:xfrm>
            <a:off x="6482480" y="4895503"/>
            <a:ext cx="168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(These are your suppliers)</a:t>
            </a:r>
          </a:p>
        </p:txBody>
      </p:sp>
    </p:spTree>
    <p:extLst>
      <p:ext uri="{BB962C8B-B14F-4D97-AF65-F5344CB8AC3E}">
        <p14:creationId xmlns:p14="http://schemas.microsoft.com/office/powerpoint/2010/main" val="75668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B1FC-E8CA-4BF4-BE90-AD4831AB5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680" y="3900235"/>
            <a:ext cx="4420156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business case </a:t>
            </a:r>
            <a:r>
              <a:rPr lang="en-US" sz="40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Tier 2 Diverse Spend mirrors the business case</a:t>
            </a:r>
            <a:br>
              <a:rPr lang="en-US" sz="4000" b="1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Tier 1 spend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91593-243F-4CEC-9F73-4400B4EC912A}"/>
              </a:ext>
            </a:extLst>
          </p:cNvPr>
          <p:cNvSpPr/>
          <p:nvPr/>
        </p:nvSpPr>
        <p:spPr>
          <a:xfrm>
            <a:off x="5887897" y="634073"/>
            <a:ext cx="5354739" cy="5653762"/>
          </a:xfrm>
          <a:prstGeom prst="rect">
            <a:avLst/>
          </a:prstGeom>
          <a:solidFill>
            <a:srgbClr val="064A7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640080" rtlCol="0" anchor="ctr"/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32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167B6-43F1-4F67-BC74-713DD5C7BC9B}"/>
              </a:ext>
            </a:extLst>
          </p:cNvPr>
          <p:cNvSpPr txBox="1"/>
          <p:nvPr/>
        </p:nvSpPr>
        <p:spPr>
          <a:xfrm>
            <a:off x="6057901" y="797511"/>
            <a:ext cx="53547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indent="-404813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8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Meet customer requirements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8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8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Win new business</a:t>
            </a:r>
          </a:p>
          <a:p>
            <a:pPr>
              <a:tabLst>
                <a:tab pos="6573838" algn="l"/>
              </a:tabLst>
            </a:pPr>
            <a:endParaRPr lang="en-US" sz="28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8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Access to Innovation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8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8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Access to Talent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8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8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Brand and Reputation Management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8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8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Reducing costs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101C3-98F2-4177-8655-FF9BAEA8E00D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2: Tier 2 Diversity Spend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07DC8-ADF2-4DF5-86C0-CBFFEA447214}"/>
              </a:ext>
            </a:extLst>
          </p:cNvPr>
          <p:cNvSpPr txBox="1"/>
          <p:nvPr/>
        </p:nvSpPr>
        <p:spPr>
          <a:xfrm>
            <a:off x="173171" y="94978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Why is it Important?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6E4F7-1CB8-4B55-9D36-3FDC7EB6B2D8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6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637DB9-7513-449A-BE19-4B21EC01E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67" y="3294115"/>
            <a:ext cx="6415216" cy="1302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B93E5B-C877-45E6-B5BE-D14936F75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655" y="4682785"/>
            <a:ext cx="5820256" cy="7451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720F06-4F54-4526-AC44-3E952B268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494" y="3311580"/>
            <a:ext cx="3625004" cy="12152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38407F-E5E2-43F6-8DA2-89E221155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775" y="2064773"/>
            <a:ext cx="4616301" cy="10244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813C37-E641-4A89-B376-E2CCB7785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80" y="4711342"/>
            <a:ext cx="3989696" cy="9225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3B36D-2ACB-41D6-AA29-9427296BD70E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2: Tier 2 Diversity Spend Reporting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6B54AD-D232-4CF9-8444-FADB57227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990" y="1052743"/>
            <a:ext cx="12087922" cy="9308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+mn-ea"/>
                <a:cs typeface="Arial" panose="020B0604020202020204" pitchFamily="34" charset="0"/>
              </a:rPr>
              <a:t>Your customers are increasing their focus on Supplier Diversity.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BDDAA-C47B-4C05-9193-CBD0C294675A}"/>
              </a:ext>
            </a:extLst>
          </p:cNvPr>
          <p:cNvSpPr txBox="1"/>
          <p:nvPr/>
        </p:nvSpPr>
        <p:spPr>
          <a:xfrm>
            <a:off x="237523" y="724237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Why is it Important?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1C27B-3A03-4FFE-9E43-00D81EA382A4}"/>
              </a:ext>
            </a:extLst>
          </p:cNvPr>
          <p:cNvSpPr txBox="1"/>
          <p:nvPr/>
        </p:nvSpPr>
        <p:spPr>
          <a:xfrm>
            <a:off x="5839641" y="5443610"/>
            <a:ext cx="5946435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71717"/>
                </a:solidFill>
                <a:effectLst/>
                <a:latin typeface="Proxima Nova"/>
              </a:rPr>
              <a:t>Target said it will spend more than $2 billion with Black-owned businesses by 2025 by adding new brands to its shelves, hiring Black-owned construction or advertising firms and launching a new program fort start-ups.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C7A6C-9BCA-466E-9B02-F1F263709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180" y="2295917"/>
            <a:ext cx="5238750" cy="8001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2E484-96A3-407D-BEA5-22037F0725A4}"/>
              </a:ext>
            </a:extLst>
          </p:cNvPr>
          <p:cNvSpPr txBox="1"/>
          <p:nvPr/>
        </p:nvSpPr>
        <p:spPr>
          <a:xfrm>
            <a:off x="138896" y="5805257"/>
            <a:ext cx="5000263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kern="1800" dirty="0">
                <a:solidFill>
                  <a:srgbClr val="333333"/>
                </a:solidFill>
                <a:effectLst/>
                <a:latin typeface="var(--font-serif-display)"/>
                <a:ea typeface="Times New Roman" panose="02020603050405020304" pitchFamily="18" charset="0"/>
                <a:cs typeface="Times New Roman" panose="02020603050405020304" pitchFamily="18" charset="0"/>
              </a:rPr>
              <a:t>General Motors Vows to Send More Advertising Dollars to Black-Owned Media Companies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B1FC-E8CA-4BF4-BE90-AD4831AB5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5" y="1941781"/>
            <a:ext cx="2991932" cy="382593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8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Types of </a:t>
            </a:r>
            <a:br>
              <a:rPr lang="en-US" sz="48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Tier 2</a:t>
            </a:r>
            <a:br>
              <a:rPr lang="en-US" sz="4800" b="1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Diverse Spend</a:t>
            </a:r>
            <a:endParaRPr lang="en-US" sz="4800" b="1" dirty="0">
              <a:latin typeface="Inter" panose="020B05020300000000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91593-243F-4CEC-9F73-4400B4EC912A}"/>
              </a:ext>
            </a:extLst>
          </p:cNvPr>
          <p:cNvSpPr/>
          <p:nvPr/>
        </p:nvSpPr>
        <p:spPr>
          <a:xfrm>
            <a:off x="5408292" y="0"/>
            <a:ext cx="6791864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B59BAB-7459-4245-9EC3-8F3BC8CE205F}"/>
              </a:ext>
            </a:extLst>
          </p:cNvPr>
          <p:cNvSpPr/>
          <p:nvPr/>
        </p:nvSpPr>
        <p:spPr>
          <a:xfrm>
            <a:off x="7548492" y="1039272"/>
            <a:ext cx="1624083" cy="803354"/>
          </a:xfrm>
          <a:prstGeom prst="roundRect">
            <a:avLst>
              <a:gd name="adj" fmla="val 0"/>
            </a:avLst>
          </a:prstGeom>
          <a:solidFill>
            <a:srgbClr val="064A7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CUSTOMER</a:t>
            </a:r>
          </a:p>
          <a:p>
            <a:pPr algn="ctr"/>
            <a:r>
              <a:rPr lang="en-US" sz="135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RELATED SUBCONTRACTS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40E61D4-7F66-4F64-B797-CB08905C28E8}"/>
              </a:ext>
            </a:extLst>
          </p:cNvPr>
          <p:cNvSpPr/>
          <p:nvPr/>
        </p:nvSpPr>
        <p:spPr>
          <a:xfrm>
            <a:off x="8192906" y="1896766"/>
            <a:ext cx="246244" cy="589342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5DC46-DFBC-4109-8AE7-0232D15FE26D}"/>
              </a:ext>
            </a:extLst>
          </p:cNvPr>
          <p:cNvSpPr txBox="1"/>
          <p:nvPr/>
        </p:nvSpPr>
        <p:spPr>
          <a:xfrm>
            <a:off x="5719696" y="1058442"/>
            <a:ext cx="17232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REASON FOR YOUR DIVERSE SPENDING: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A4605-1CDA-4296-9BB6-D6F0F580B0E0}"/>
              </a:ext>
            </a:extLst>
          </p:cNvPr>
          <p:cNvSpPr txBox="1"/>
          <p:nvPr/>
        </p:nvSpPr>
        <p:spPr>
          <a:xfrm>
            <a:off x="5755615" y="2535302"/>
            <a:ext cx="16514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CATEGORY OF DIVERSE SPENDING: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D1DCBC5-6A71-4A0C-80B2-3EED6E7A87F6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20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78357521-F85C-4C5F-982D-6F6FB3F6D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017506-FC58-4A3A-96B3-155E3A92BBA8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2: Tier 2 Diversity Spend Reporting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E20AA8-0A17-4803-976F-637B013A45E3}"/>
              </a:ext>
            </a:extLst>
          </p:cNvPr>
          <p:cNvSpPr txBox="1"/>
          <p:nvPr/>
        </p:nvSpPr>
        <p:spPr>
          <a:xfrm>
            <a:off x="492020" y="103531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What is it?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Graphic 18" descr="Court">
            <a:extLst>
              <a:ext uri="{FF2B5EF4-FFF2-40B4-BE49-F238E27FC236}">
                <a16:creationId xmlns:a16="http://schemas.microsoft.com/office/drawing/2014/main" id="{F32A619F-E431-4928-983A-9B61A435C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6795" y="4684826"/>
            <a:ext cx="914400" cy="9144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F13E68-AB7C-45D7-9AE8-90FC7332B5DE}"/>
              </a:ext>
            </a:extLst>
          </p:cNvPr>
          <p:cNvSpPr/>
          <p:nvPr/>
        </p:nvSpPr>
        <p:spPr>
          <a:xfrm>
            <a:off x="7548491" y="2527478"/>
            <a:ext cx="1624083" cy="803354"/>
          </a:xfrm>
          <a:prstGeom prst="roundRect">
            <a:avLst>
              <a:gd name="adj" fmla="val 0"/>
            </a:avLst>
          </a:prstGeom>
          <a:solidFill>
            <a:srgbClr val="064A7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DIRECT TIER 2 SPENDING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71FBB6-A55E-49F3-B9DF-426204F184AB}"/>
              </a:ext>
            </a:extLst>
          </p:cNvPr>
          <p:cNvSpPr/>
          <p:nvPr/>
        </p:nvSpPr>
        <p:spPr>
          <a:xfrm>
            <a:off x="9577471" y="1043281"/>
            <a:ext cx="1533809" cy="808234"/>
          </a:xfrm>
          <a:prstGeom prst="roundRect">
            <a:avLst>
              <a:gd name="adj" fmla="val 0"/>
            </a:avLst>
          </a:prstGeom>
          <a:solidFill>
            <a:srgbClr val="F47E2F"/>
          </a:solidFill>
          <a:ln>
            <a:solidFill>
              <a:srgbClr val="ED5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OPERATIONAL ACTIVITIES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32FA51-7883-46EF-9436-7BC5A3BE5F0D}"/>
              </a:ext>
            </a:extLst>
          </p:cNvPr>
          <p:cNvSpPr/>
          <p:nvPr/>
        </p:nvSpPr>
        <p:spPr>
          <a:xfrm>
            <a:off x="9577470" y="2516803"/>
            <a:ext cx="1533809" cy="808234"/>
          </a:xfrm>
          <a:prstGeom prst="roundRect">
            <a:avLst>
              <a:gd name="adj" fmla="val 0"/>
            </a:avLst>
          </a:prstGeom>
          <a:solidFill>
            <a:srgbClr val="F47E2F"/>
          </a:solidFill>
          <a:ln>
            <a:solidFill>
              <a:srgbClr val="ED5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INDIRECT TIER 2 SPENDING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DE745-0D54-4CA3-8502-D817CD796830}"/>
              </a:ext>
            </a:extLst>
          </p:cNvPr>
          <p:cNvSpPr txBox="1"/>
          <p:nvPr/>
        </p:nvSpPr>
        <p:spPr>
          <a:xfrm>
            <a:off x="7676274" y="345213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versus INDIRECT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1F04CF-51CE-4B69-B9AF-A4EDD9A7DDBA}"/>
              </a:ext>
            </a:extLst>
          </p:cNvPr>
          <p:cNvSpPr txBox="1"/>
          <p:nvPr/>
        </p:nvSpPr>
        <p:spPr>
          <a:xfrm>
            <a:off x="6724188" y="4003576"/>
            <a:ext cx="456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CERTIFIED versus SELF-CERTIFIED (Classified)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F771F1-EB47-423F-935B-3C21B9D415ED}"/>
              </a:ext>
            </a:extLst>
          </p:cNvPr>
          <p:cNvSpPr txBox="1"/>
          <p:nvPr/>
        </p:nvSpPr>
        <p:spPr>
          <a:xfrm>
            <a:off x="6112217" y="5607803"/>
            <a:ext cx="2562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3</a:t>
            </a:r>
            <a:r>
              <a:rPr lang="en-US" sz="1400" b="1" baseline="30000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RD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 PARTY CERTIFYING AGENCY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87C91C-8693-44D4-8E21-8A261CA3268D}"/>
              </a:ext>
            </a:extLst>
          </p:cNvPr>
          <p:cNvGrpSpPr/>
          <p:nvPr/>
        </p:nvGrpSpPr>
        <p:grpSpPr>
          <a:xfrm>
            <a:off x="7514534" y="4693850"/>
            <a:ext cx="914400" cy="914400"/>
            <a:chOff x="3338239" y="2256118"/>
            <a:chExt cx="914400" cy="914400"/>
          </a:xfrm>
        </p:grpSpPr>
        <p:pic>
          <p:nvPicPr>
            <p:cNvPr id="41" name="Graphic 40" descr="Diploma">
              <a:extLst>
                <a:ext uri="{FF2B5EF4-FFF2-40B4-BE49-F238E27FC236}">
                  <a16:creationId xmlns:a16="http://schemas.microsoft.com/office/drawing/2014/main" id="{70397FA5-1D41-4BFB-9350-EA4A74FC7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38239" y="2256118"/>
              <a:ext cx="914400" cy="9144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77433AF-C527-494D-84C8-5F31D7D6E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458" t="29119" r="17306" b="28186"/>
            <a:stretch/>
          </p:blipFill>
          <p:spPr>
            <a:xfrm>
              <a:off x="3486756" y="2523925"/>
              <a:ext cx="605717" cy="390434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1A76614-9E7B-4DA4-93F6-97354DB492ED}"/>
              </a:ext>
            </a:extLst>
          </p:cNvPr>
          <p:cNvSpPr txBox="1"/>
          <p:nvPr/>
        </p:nvSpPr>
        <p:spPr>
          <a:xfrm>
            <a:off x="9126641" y="5607803"/>
            <a:ext cx="2562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SUPPLIER-PROVIDED ATTESTATION / AFFIDAVIT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1BE26-CE60-4A43-A301-E9E0EA225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4212" y="4764179"/>
            <a:ext cx="819150" cy="78051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332C990-9CF5-4B59-A876-5D8522CB8D40}"/>
              </a:ext>
            </a:extLst>
          </p:cNvPr>
          <p:cNvSpPr/>
          <p:nvPr/>
        </p:nvSpPr>
        <p:spPr>
          <a:xfrm>
            <a:off x="5400136" y="0"/>
            <a:ext cx="6791864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640080" rtlCol="0" anchor="ctr"/>
          <a:lstStyle/>
          <a:p>
            <a:pPr marL="742950" indent="-742950">
              <a:lnSpc>
                <a:spcPct val="114000"/>
              </a:lnSpc>
              <a:buAutoNum type="arabicPeriod"/>
              <a:tabLst>
                <a:tab pos="6573838" algn="l"/>
              </a:tabLst>
            </a:pPr>
            <a:endParaRPr lang="en-US" sz="2800" dirty="0">
              <a:solidFill>
                <a:prstClr val="white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E53A3D-5818-491B-B6B5-7CC2E4DB065D}"/>
              </a:ext>
            </a:extLst>
          </p:cNvPr>
          <p:cNvCxnSpPr/>
          <p:nvPr/>
        </p:nvCxnSpPr>
        <p:spPr>
          <a:xfrm>
            <a:off x="5408292" y="3705225"/>
            <a:ext cx="6791864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98A78AF9-84BC-43FC-92D7-27B838251F1F}"/>
              </a:ext>
            </a:extLst>
          </p:cNvPr>
          <p:cNvSpPr/>
          <p:nvPr/>
        </p:nvSpPr>
        <p:spPr>
          <a:xfrm>
            <a:off x="10245833" y="1903290"/>
            <a:ext cx="246244" cy="589342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47E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691593-243F-4CEC-9F73-4400B4EC912A}"/>
              </a:ext>
            </a:extLst>
          </p:cNvPr>
          <p:cNvSpPr/>
          <p:nvPr/>
        </p:nvSpPr>
        <p:spPr>
          <a:xfrm>
            <a:off x="5408292" y="0"/>
            <a:ext cx="6791864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D1DCBC5-6A71-4A0C-80B2-3EED6E7A87F6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20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78357521-F85C-4C5F-982D-6F6FB3F6D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017506-FC58-4A3A-96B3-155E3A92BBA8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2: Tier 2 Diversity Spend Reporting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E20AA8-0A17-4803-976F-637B013A45E3}"/>
              </a:ext>
            </a:extLst>
          </p:cNvPr>
          <p:cNvSpPr txBox="1"/>
          <p:nvPr/>
        </p:nvSpPr>
        <p:spPr>
          <a:xfrm>
            <a:off x="492020" y="103531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Procter &amp; Gamble Tier 2 Program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989F30-03A8-4B7F-B4E0-3EBA5890CC44}"/>
              </a:ext>
            </a:extLst>
          </p:cNvPr>
          <p:cNvSpPr/>
          <p:nvPr/>
        </p:nvSpPr>
        <p:spPr>
          <a:xfrm>
            <a:off x="691662" y="1310057"/>
            <a:ext cx="9322133" cy="51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endParaRPr lang="en-US" sz="2000" dirty="0">
              <a:solidFill>
                <a:srgbClr val="7F7F7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50000"/>
              </a:lnSpc>
              <a:buClr>
                <a:srgbClr val="7F7F7F"/>
              </a:buClr>
              <a:buSzPts val="1500"/>
            </a:pP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GLOBAL PROGRAM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U.S:</a:t>
            </a:r>
          </a:p>
          <a:p>
            <a:pPr marL="685800" lvl="1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Suppliers from multiple diversity categories included</a:t>
            </a:r>
          </a:p>
          <a:p>
            <a:pPr marL="1143000" lvl="2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MBE, WBE, SDVET, VET, LGBT</a:t>
            </a:r>
          </a:p>
          <a:p>
            <a:pPr marL="685800" lvl="1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Only spend with ‘Certified’ diverse suppliers counts</a:t>
            </a:r>
          </a:p>
          <a:p>
            <a:pPr marL="685800" lvl="1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endParaRPr lang="en-US" sz="2000" dirty="0">
              <a:solidFill>
                <a:srgbClr val="7F7F7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Countries outside of the U.S:</a:t>
            </a:r>
          </a:p>
          <a:p>
            <a:pPr marL="685800" lvl="1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WBE suppliers only </a:t>
            </a:r>
          </a:p>
          <a:p>
            <a:pPr marL="685800" lvl="1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Certified by </a:t>
            </a:r>
            <a:r>
              <a:rPr lang="en-US" sz="2000" dirty="0" err="1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WeConnect</a:t>
            </a: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(agency) or supplier ‘Self-Certified’</a:t>
            </a:r>
          </a:p>
          <a:p>
            <a:pPr lvl="0">
              <a:lnSpc>
                <a:spcPct val="150000"/>
              </a:lnSpc>
              <a:buClr>
                <a:srgbClr val="7F7F7F"/>
              </a:buClr>
              <a:buSzPts val="1500"/>
            </a:pPr>
            <a:endParaRPr lang="en-US" sz="2000" dirty="0">
              <a:solidFill>
                <a:srgbClr val="7F7F7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06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2962216"/>
            <a:ext cx="12197010" cy="1117306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TIER 2 SPEND REPORTING PROCESS</a:t>
            </a:r>
          </a:p>
        </p:txBody>
      </p:sp>
    </p:spTree>
    <p:extLst>
      <p:ext uri="{BB962C8B-B14F-4D97-AF65-F5344CB8AC3E}">
        <p14:creationId xmlns:p14="http://schemas.microsoft.com/office/powerpoint/2010/main" val="306145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3: Tier 2 Spend Reporting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26BC7-0C0D-4E2D-9141-8FEEAE2D876F}"/>
              </a:ext>
            </a:extLst>
          </p:cNvPr>
          <p:cNvSpPr txBox="1"/>
          <p:nvPr/>
        </p:nvSpPr>
        <p:spPr>
          <a:xfrm>
            <a:off x="173171" y="94978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Are you ready?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634A13-E6AA-4924-8345-775CAB4A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414" y="3520612"/>
            <a:ext cx="3865049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Tier 2 Diverse Spend Reporting Readiness Assessment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FCAC1-A45D-46C6-BC25-211867199702}"/>
              </a:ext>
            </a:extLst>
          </p:cNvPr>
          <p:cNvSpPr/>
          <p:nvPr/>
        </p:nvSpPr>
        <p:spPr>
          <a:xfrm>
            <a:off x="5312780" y="797511"/>
            <a:ext cx="5231757" cy="5653762"/>
          </a:xfrm>
          <a:prstGeom prst="rect">
            <a:avLst/>
          </a:prstGeom>
          <a:solidFill>
            <a:srgbClr val="094A7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640080" rtlCol="0" anchor="ctr"/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32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655ACC-901E-4CFE-B5AE-C229698239BD}"/>
              </a:ext>
            </a:extLst>
          </p:cNvPr>
          <p:cNvSpPr txBox="1"/>
          <p:nvPr/>
        </p:nvSpPr>
        <p:spPr>
          <a:xfrm>
            <a:off x="5442809" y="821856"/>
            <a:ext cx="49457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indent="-404813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0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Do you know which of your suppliers are diverse (MBE, WBE, VBE, etc.)?</a:t>
            </a:r>
          </a:p>
          <a:p>
            <a:pPr marL="404813" indent="-404813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0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0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Does your Vendor Master allow you to record/update diversity indicators?</a:t>
            </a: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0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0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Can you generate “by-diversity category” spend reports on a quarterly basis?</a:t>
            </a: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0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0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Do you have access to a comprehensive database of diverse suppliers to search for new vendors?</a:t>
            </a: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0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0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Are you a member of WBENC, NMSDC or similar organizations that help to establish Programs and find qualified diverse suppliers?</a:t>
            </a:r>
          </a:p>
        </p:txBody>
      </p:sp>
    </p:spTree>
    <p:extLst>
      <p:ext uri="{BB962C8B-B14F-4D97-AF65-F5344CB8AC3E}">
        <p14:creationId xmlns:p14="http://schemas.microsoft.com/office/powerpoint/2010/main" val="85571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2"/>
          <p:cNvSpPr/>
          <p:nvPr/>
        </p:nvSpPr>
        <p:spPr>
          <a:xfrm>
            <a:off x="2757377" y="4826277"/>
            <a:ext cx="9434623" cy="685798"/>
          </a:xfrm>
          <a:prstGeom prst="rect">
            <a:avLst/>
          </a:prstGeom>
          <a:solidFill>
            <a:srgbClr val="9ADBE8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2"/>
          <p:cNvSpPr/>
          <p:nvPr/>
        </p:nvSpPr>
        <p:spPr>
          <a:xfrm>
            <a:off x="-228600" y="1530626"/>
            <a:ext cx="11857383" cy="3981449"/>
          </a:xfrm>
          <a:prstGeom prst="rect">
            <a:avLst/>
          </a:prstGeom>
          <a:solidFill>
            <a:srgbClr val="9ADBE8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2"/>
          <p:cNvSpPr/>
          <p:nvPr/>
        </p:nvSpPr>
        <p:spPr>
          <a:xfrm>
            <a:off x="2700670" y="2112334"/>
            <a:ext cx="9491330" cy="671979"/>
          </a:xfrm>
          <a:prstGeom prst="rect">
            <a:avLst/>
          </a:prstGeom>
          <a:solidFill>
            <a:srgbClr val="9ADBE8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2"/>
          <p:cNvSpPr/>
          <p:nvPr/>
        </p:nvSpPr>
        <p:spPr>
          <a:xfrm>
            <a:off x="2757376" y="3528393"/>
            <a:ext cx="9434623" cy="685798"/>
          </a:xfrm>
          <a:prstGeom prst="rect">
            <a:avLst/>
          </a:prstGeom>
          <a:solidFill>
            <a:srgbClr val="9ADBE8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2"/>
          <p:cNvSpPr/>
          <p:nvPr/>
        </p:nvSpPr>
        <p:spPr>
          <a:xfrm>
            <a:off x="-9697980" y="-2971800"/>
            <a:ext cx="13024318" cy="13024318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2"/>
          <p:cNvSpPr txBox="1"/>
          <p:nvPr/>
        </p:nvSpPr>
        <p:spPr>
          <a:xfrm>
            <a:off x="457200" y="2192770"/>
            <a:ext cx="263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AGENDA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OVERVIEW</a:t>
            </a:r>
            <a:endParaRPr/>
          </a:p>
        </p:txBody>
      </p:sp>
      <p:pic>
        <p:nvPicPr>
          <p:cNvPr id="461" name="Google Shape;4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1" y="3114542"/>
            <a:ext cx="323405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2"/>
          <p:cNvSpPr txBox="1"/>
          <p:nvPr/>
        </p:nvSpPr>
        <p:spPr>
          <a:xfrm>
            <a:off x="3616722" y="1695646"/>
            <a:ext cx="6729913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r>
              <a:rPr lang="en-US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P&amp;G’s Supplier Diversity History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200" b="1" dirty="0" err="1">
                <a:solidFill>
                  <a:schemeClr val="dk1"/>
                </a:solidFill>
              </a:rPr>
              <a:t>supplier.io</a:t>
            </a:r>
            <a:r>
              <a:rPr lang="en-US" sz="2200" b="1" dirty="0">
                <a:solidFill>
                  <a:schemeClr val="dk1"/>
                </a:solidFill>
              </a:rPr>
              <a:t> overview 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200" b="1" dirty="0">
                <a:solidFill>
                  <a:schemeClr val="dk1"/>
                </a:solidFill>
              </a:rPr>
              <a:t>Tier 2 Diversity Spend Reporting Overview</a:t>
            </a:r>
            <a:endParaRPr lang="en-US" sz="2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200" b="1" dirty="0">
                <a:solidFill>
                  <a:schemeClr val="dk1"/>
                </a:solidFill>
              </a:rPr>
              <a:t>Tier 2 Diversity Spend Reporting Process </a:t>
            </a:r>
            <a:endParaRPr lang="en-US" sz="2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200" b="1" dirty="0">
                <a:solidFill>
                  <a:schemeClr val="dk1"/>
                </a:solidFill>
              </a:rPr>
              <a:t>Q&amp;A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7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0BC27C-F616-491B-947F-D77CACF3E5E9}"/>
              </a:ext>
            </a:extLst>
          </p:cNvPr>
          <p:cNvSpPr/>
          <p:nvPr/>
        </p:nvSpPr>
        <p:spPr>
          <a:xfrm>
            <a:off x="5312780" y="797511"/>
            <a:ext cx="5231757" cy="5653762"/>
          </a:xfrm>
          <a:prstGeom prst="rect">
            <a:avLst/>
          </a:prstGeom>
          <a:solidFill>
            <a:srgbClr val="094A7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640080" rtlCol="0" anchor="ctr"/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32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3: Tier 2 Spend Reporting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26BC7-0C0D-4E2D-9141-8FEEAE2D876F}"/>
              </a:ext>
            </a:extLst>
          </p:cNvPr>
          <p:cNvSpPr txBox="1"/>
          <p:nvPr/>
        </p:nvSpPr>
        <p:spPr>
          <a:xfrm>
            <a:off x="173171" y="94978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What do you need?</a:t>
            </a:r>
            <a:endParaRPr lang="en-US" sz="3600" kern="3000" spc="23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634A13-E6AA-4924-8345-775CAB4A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25" y="3710664"/>
            <a:ext cx="3578549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Tier 2 Diverse Spend Reporting Required 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655ACC-901E-4CFE-B5AE-C229698239BD}"/>
              </a:ext>
            </a:extLst>
          </p:cNvPr>
          <p:cNvSpPr txBox="1"/>
          <p:nvPr/>
        </p:nvSpPr>
        <p:spPr>
          <a:xfrm>
            <a:off x="5442810" y="821856"/>
            <a:ext cx="44397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indent="-404813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Spend by diversity category for your </a:t>
            </a:r>
            <a:r>
              <a:rPr lang="en-US" sz="2400" u="sng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Indirect</a:t>
            </a: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Tier 2 Spend</a:t>
            </a:r>
          </a:p>
          <a:p>
            <a:pPr marL="404813" indent="-404813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4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Diverse supplier </a:t>
            </a:r>
            <a:r>
              <a:rPr lang="en-US" sz="2400" u="sng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company name</a:t>
            </a: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and the </a:t>
            </a:r>
            <a:r>
              <a:rPr lang="en-US" sz="2400" u="sng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spend amount</a:t>
            </a: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for </a:t>
            </a:r>
            <a:r>
              <a:rPr lang="en-US" sz="2400" u="sng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each</a:t>
            </a: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supplier in the </a:t>
            </a:r>
            <a:r>
              <a:rPr lang="en-US" sz="2400" u="sng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Direct</a:t>
            </a: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 Tier 2 Spend category</a:t>
            </a: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4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Your company’s sales for the Quarter</a:t>
            </a: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4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r>
              <a:rPr lang="en-US" sz="2400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Your company’s sales to P&amp;G for the Quarter</a:t>
            </a:r>
          </a:p>
          <a:p>
            <a:pPr marL="463550" indent="-463550">
              <a:buFont typeface="Arial" panose="020B0604020202020204" pitchFamily="34" charset="0"/>
              <a:buChar char="•"/>
              <a:tabLst>
                <a:tab pos="6573838" algn="l"/>
              </a:tabLst>
            </a:pPr>
            <a:endParaRPr lang="en-US" sz="2400" dirty="0">
              <a:solidFill>
                <a:schemeClr val="bg1"/>
              </a:solidFill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4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867AB9-9B7F-429F-B22D-810F5BC2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06" y="-5410"/>
            <a:ext cx="2681633" cy="21641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3: Tier 2 Spend Reporting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26BC7-0C0D-4E2D-9141-8FEEAE2D876F}"/>
              </a:ext>
            </a:extLst>
          </p:cNvPr>
          <p:cNvSpPr txBox="1"/>
          <p:nvPr/>
        </p:nvSpPr>
        <p:spPr>
          <a:xfrm>
            <a:off x="173171" y="949788"/>
            <a:ext cx="970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Reporting in UniTier - It</a:t>
            </a:r>
            <a:r>
              <a:rPr lang="en-US" sz="3600" kern="3000" spc="23" dirty="0">
                <a:solidFill>
                  <a:srgbClr val="F47E2F"/>
                </a:solidFill>
                <a:latin typeface="Roboto Black" panose="02000000000000000000" pitchFamily="2" charset="0"/>
                <a:cs typeface="Arial" panose="020B0604020202020204" pitchFamily="34" charset="0"/>
              </a:rPr>
              <a:t>’s easy!</a:t>
            </a:r>
            <a:endParaRPr lang="en-US" sz="3600" dirty="0">
              <a:solidFill>
                <a:srgbClr val="F47E2F"/>
              </a:solidFill>
              <a:latin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A76A7FD-3BAF-4EE8-ADD9-02617B7BF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"/>
          <a:stretch/>
        </p:blipFill>
        <p:spPr bwMode="auto">
          <a:xfrm>
            <a:off x="9191297" y="0"/>
            <a:ext cx="3000703" cy="68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5175740-B4A8-4E55-952F-F68FECE26812}"/>
              </a:ext>
            </a:extLst>
          </p:cNvPr>
          <p:cNvSpPr/>
          <p:nvPr/>
        </p:nvSpPr>
        <p:spPr>
          <a:xfrm>
            <a:off x="691662" y="1310057"/>
            <a:ext cx="6970779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endParaRPr lang="en-US" sz="2000" dirty="0">
              <a:solidFill>
                <a:srgbClr val="7F7F7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Easy 3-step reporting process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Multi-Tenant Portal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Enter most data once - report to multiple customers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Quick file uploads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Pull supplier data directly from the supplier.io database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Dashboards to track reporting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Reporting refresher training available every quarter</a:t>
            </a:r>
          </a:p>
          <a:p>
            <a:pPr marL="228600" lvl="0" indent="-228600">
              <a:lnSpc>
                <a:spcPct val="150000"/>
              </a:lnSpc>
              <a:buClr>
                <a:srgbClr val="7F7F7F"/>
              </a:buClr>
              <a:buSzPts val="150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In-app help</a:t>
            </a:r>
          </a:p>
          <a:p>
            <a:pPr lvl="0">
              <a:lnSpc>
                <a:spcPct val="150000"/>
              </a:lnSpc>
              <a:buClr>
                <a:srgbClr val="7F7F7F"/>
              </a:buClr>
              <a:buSzPts val="1500"/>
            </a:pPr>
            <a:endParaRPr lang="en-US" sz="2000" dirty="0">
              <a:solidFill>
                <a:srgbClr val="7F7F7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D1141C-1ADF-4FAF-9D66-2F95CA22ABF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437534" y="5022541"/>
            <a:ext cx="2753763" cy="18354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1F367-85A6-4ABC-9364-ABCE470BD0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5" t="10125" r="226" b="2208"/>
          <a:stretch/>
        </p:blipFill>
        <p:spPr>
          <a:xfrm rot="508499">
            <a:off x="8424815" y="1849835"/>
            <a:ext cx="3708815" cy="358648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F1271C2-B2A5-4DD1-9AFF-633C82C5EE16}"/>
              </a:ext>
            </a:extLst>
          </p:cNvPr>
          <p:cNvSpPr txBox="1">
            <a:spLocks/>
          </p:cNvSpPr>
          <p:nvPr/>
        </p:nvSpPr>
        <p:spPr>
          <a:xfrm>
            <a:off x="504825" y="6534789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5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2962216"/>
            <a:ext cx="12197010" cy="1117306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50403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"/>
          <p:cNvSpPr txBox="1">
            <a:spLocks noGrp="1"/>
          </p:cNvSpPr>
          <p:nvPr>
            <p:ph type="title"/>
          </p:nvPr>
        </p:nvSpPr>
        <p:spPr>
          <a:xfrm>
            <a:off x="993278" y="530868"/>
            <a:ext cx="6120222" cy="328304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/>
            <a:r>
              <a:rPr lang="en-US" sz="2600" dirty="0"/>
              <a:t>Tools &amp; Resources</a:t>
            </a:r>
            <a:endParaRPr lang="en-US" sz="2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F8A97B-BEFE-C941-A0E0-CE2EDBEC6405}"/>
              </a:ext>
            </a:extLst>
          </p:cNvPr>
          <p:cNvSpPr/>
          <p:nvPr/>
        </p:nvSpPr>
        <p:spPr>
          <a:xfrm>
            <a:off x="496888" y="1280633"/>
            <a:ext cx="6120221" cy="420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14350" indent="-28575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hlinkClick r:id="rId3"/>
              </a:rPr>
              <a:t>https://pgsupplier.com/supplier-diversity</a:t>
            </a:r>
            <a:r>
              <a:rPr lang="en-US" sz="1600" dirty="0">
                <a:solidFill>
                  <a:schemeClr val="dk1"/>
                </a:solidFill>
              </a:rPr>
              <a:t> - this is where you’ll find more information about our supplier diversity efforts as well as out 2</a:t>
            </a:r>
            <a:r>
              <a:rPr lang="en-US" sz="1600" baseline="30000" dirty="0">
                <a:solidFill>
                  <a:schemeClr val="dk1"/>
                </a:solidFill>
              </a:rPr>
              <a:t>nd</a:t>
            </a:r>
            <a:r>
              <a:rPr lang="en-US" sz="1600" dirty="0">
                <a:solidFill>
                  <a:schemeClr val="dk1"/>
                </a:solidFill>
              </a:rPr>
              <a:t> Tier Toolkit which highlights most of the information covered today. </a:t>
            </a:r>
          </a:p>
          <a:p>
            <a:pPr marL="514350" indent="-28575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To sign up in </a:t>
            </a:r>
            <a:r>
              <a:rPr lang="en-US" sz="1600" dirty="0" err="1">
                <a:solidFill>
                  <a:schemeClr val="dk1"/>
                </a:solidFill>
              </a:rPr>
              <a:t>supplier.io</a:t>
            </a:r>
            <a:r>
              <a:rPr lang="en-US" sz="1600" dirty="0">
                <a:solidFill>
                  <a:schemeClr val="dk1"/>
                </a:solidFill>
              </a:rPr>
              <a:t> and report your 2</a:t>
            </a:r>
            <a:r>
              <a:rPr lang="en-US" sz="1600" baseline="30000" dirty="0">
                <a:solidFill>
                  <a:schemeClr val="dk1"/>
                </a:solidFill>
              </a:rPr>
              <a:t>nd</a:t>
            </a:r>
            <a:r>
              <a:rPr lang="en-US" sz="1600" dirty="0">
                <a:solidFill>
                  <a:schemeClr val="dk1"/>
                </a:solidFill>
              </a:rPr>
              <a:t> Tier spend, as well as for any related questions to our 2</a:t>
            </a:r>
            <a:r>
              <a:rPr lang="en-US" sz="1600" baseline="30000" dirty="0">
                <a:solidFill>
                  <a:schemeClr val="dk1"/>
                </a:solidFill>
              </a:rPr>
              <a:t>nd</a:t>
            </a:r>
            <a:r>
              <a:rPr lang="en-US" sz="1600" dirty="0">
                <a:solidFill>
                  <a:schemeClr val="dk1"/>
                </a:solidFill>
              </a:rPr>
              <a:t> Tier efforts please contact me at </a:t>
            </a:r>
            <a:r>
              <a:rPr lang="en-US" sz="1600" dirty="0">
                <a:solidFill>
                  <a:schemeClr val="dk1"/>
                </a:solidFill>
                <a:hlinkClick r:id="rId4"/>
              </a:rPr>
              <a:t>alcalaspalazzi.ae@pg.com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</a:p>
          <a:p>
            <a:pPr marL="514350" indent="-28575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supplier.io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questions contact Lois Eichacker at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lois.Eichacker@supplier.io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4"/>
          <p:cNvSpPr txBox="1">
            <a:spLocks noGrp="1"/>
          </p:cNvSpPr>
          <p:nvPr>
            <p:ph type="title"/>
          </p:nvPr>
        </p:nvSpPr>
        <p:spPr>
          <a:xfrm>
            <a:off x="3031542" y="2745768"/>
            <a:ext cx="9835163" cy="136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/>
              <a:t>Thank You for Attending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3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"/>
          <p:cNvSpPr txBox="1">
            <a:spLocks noGrp="1"/>
          </p:cNvSpPr>
          <p:nvPr>
            <p:ph type="body" idx="1"/>
          </p:nvPr>
        </p:nvSpPr>
        <p:spPr>
          <a:xfrm>
            <a:off x="493713" y="1143000"/>
            <a:ext cx="5907087" cy="198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“We want to be a </a:t>
            </a:r>
            <a:r>
              <a:rPr lang="en-US" b="1"/>
              <a:t>force for good and 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force for growth. </a:t>
            </a:r>
            <a:r>
              <a:rPr lang="en-US"/>
              <a:t>We know that the more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we integrate and build Citizenship into how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we do business,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the bigger the impact we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can have on the people we serve,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communities we live in and the broader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world that surrounds us. In turn, that helps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us grow and build our business.”</a:t>
            </a:r>
            <a:endParaRPr/>
          </a:p>
        </p:txBody>
      </p:sp>
      <p:sp>
        <p:nvSpPr>
          <p:cNvPr id="489" name="Google Shape;489;p54"/>
          <p:cNvSpPr txBox="1">
            <a:spLocks noGrp="1"/>
          </p:cNvSpPr>
          <p:nvPr>
            <p:ph type="body" idx="2"/>
          </p:nvPr>
        </p:nvSpPr>
        <p:spPr>
          <a:xfrm>
            <a:off x="493713" y="4648201"/>
            <a:ext cx="5907087" cy="37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DAVID S. TAYLOR,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90" name="Google Shape;490;p54"/>
          <p:cNvSpPr txBox="1">
            <a:spLocks noGrp="1"/>
          </p:cNvSpPr>
          <p:nvPr>
            <p:ph type="body" idx="3"/>
          </p:nvPr>
        </p:nvSpPr>
        <p:spPr>
          <a:xfrm>
            <a:off x="493713" y="4965284"/>
            <a:ext cx="5907087" cy="37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Chairman of the Board,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President and Chief Executive Officer</a:t>
            </a:r>
            <a:endParaRPr/>
          </a:p>
        </p:txBody>
      </p:sp>
      <p:pic>
        <p:nvPicPr>
          <p:cNvPr id="491" name="Google Shape;491;p54" descr="A group of people standing in a room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51430" y="615461"/>
            <a:ext cx="4879732" cy="5354515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pic>
      <p:cxnSp>
        <p:nvCxnSpPr>
          <p:cNvPr id="492" name="Google Shape;492;p54"/>
          <p:cNvCxnSpPr/>
          <p:nvPr/>
        </p:nvCxnSpPr>
        <p:spPr>
          <a:xfrm>
            <a:off x="493713" y="4334156"/>
            <a:ext cx="5602287" cy="0"/>
          </a:xfrm>
          <a:prstGeom prst="straightConnector1">
            <a:avLst/>
          </a:prstGeom>
          <a:noFill/>
          <a:ln w="15875" cap="flat" cmpd="sng">
            <a:solidFill>
              <a:srgbClr val="073CA6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278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B37F57F1-ED45-D541-ABAE-D05FB99399D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7639" r="2674"/>
          <a:stretch/>
        </p:blipFill>
        <p:spPr>
          <a:xfrm>
            <a:off x="6410325" y="10"/>
            <a:ext cx="5781675" cy="6857990"/>
          </a:xfrm>
          <a:noFill/>
        </p:spPr>
      </p:pic>
      <p:sp>
        <p:nvSpPr>
          <p:cNvPr id="469" name="Google Shape;469;p53"/>
          <p:cNvSpPr txBox="1">
            <a:spLocks noGrp="1"/>
          </p:cNvSpPr>
          <p:nvPr>
            <p:ph type="title"/>
          </p:nvPr>
        </p:nvSpPr>
        <p:spPr>
          <a:xfrm>
            <a:off x="496891" y="822963"/>
            <a:ext cx="6080373" cy="328304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P&amp;G’s Supplier Diversity History</a:t>
            </a:r>
            <a:b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lang="en-US" sz="2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F8A97B-BEFE-C941-A0E0-CE2EDBEC6405}"/>
              </a:ext>
            </a:extLst>
          </p:cNvPr>
          <p:cNvSpPr/>
          <p:nvPr/>
        </p:nvSpPr>
        <p:spPr>
          <a:xfrm>
            <a:off x="496891" y="1825570"/>
            <a:ext cx="5599110" cy="420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2399"/>
              </a:spcBef>
              <a:buClr>
                <a:schemeClr val="dk1"/>
              </a:buClr>
              <a:buSzPts val="28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•P&amp;G’s Supplier Diversity efforts began in 1976</a:t>
            </a:r>
          </a:p>
          <a:p>
            <a:pPr marL="457200" indent="-228600">
              <a:lnSpc>
                <a:spcPct val="90000"/>
              </a:lnSpc>
              <a:spcBef>
                <a:spcPts val="2399"/>
              </a:spcBef>
              <a:buClr>
                <a:schemeClr val="dk1"/>
              </a:buClr>
              <a:buSzPts val="28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•Began a formal 2ndTier program in 1996</a:t>
            </a:r>
          </a:p>
          <a:p>
            <a:pPr marL="457200" indent="-228600">
              <a:lnSpc>
                <a:spcPct val="90000"/>
              </a:lnSpc>
              <a:spcBef>
                <a:spcPts val="2399"/>
              </a:spcBef>
              <a:buClr>
                <a:schemeClr val="dk1"/>
              </a:buClr>
              <a:buSzPts val="28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•Inducted into the Billion Dollar Roundtable in 2005.  This is the exclusive group of companies that invest a billion dollars a year or more with Diverse owned businesses.</a:t>
            </a:r>
          </a:p>
          <a:p>
            <a:pPr marL="457200" indent="-228600">
              <a:lnSpc>
                <a:spcPct val="90000"/>
              </a:lnSpc>
              <a:spcBef>
                <a:spcPts val="2399"/>
              </a:spcBef>
              <a:buClr>
                <a:schemeClr val="dk1"/>
              </a:buClr>
              <a:buSzPts val="28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•P&amp;G has spent over $2 Billion with diverse suppliers since 2008</a:t>
            </a:r>
            <a:endParaRPr lang="en-US" sz="20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6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074115-4427-4D4F-AA06-AB9B75C2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603" y="4391454"/>
            <a:ext cx="9499915" cy="2060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/>
              </a:rPr>
              <a:t>Overview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1028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27DE3B4F-21A7-47FD-BE63-66F93193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9" y="304334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6D7E168-1B50-49B6-897E-20244B76E2CE}"/>
              </a:ext>
            </a:extLst>
          </p:cNvPr>
          <p:cNvSpPr txBox="1">
            <a:spLocks/>
          </p:cNvSpPr>
          <p:nvPr/>
        </p:nvSpPr>
        <p:spPr>
          <a:xfrm>
            <a:off x="1495603" y="2719347"/>
            <a:ext cx="6241279" cy="54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340D04-43D8-4331-9C55-48D81FC122CD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8E75416-D97B-4DEE-8424-CF8ACDBB901C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E5252B9B-1714-467A-8785-0224D3C97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r="18684"/>
          <a:stretch/>
        </p:blipFill>
        <p:spPr bwMode="auto">
          <a:xfrm>
            <a:off x="10614009" y="0"/>
            <a:ext cx="1577991" cy="15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C54E366-3ED4-4EDC-8300-83AFAEA5A66B}"/>
              </a:ext>
            </a:extLst>
          </p:cNvPr>
          <p:cNvSpPr txBox="1">
            <a:spLocks/>
          </p:cNvSpPr>
          <p:nvPr/>
        </p:nvSpPr>
        <p:spPr>
          <a:xfrm>
            <a:off x="5706802" y="2895308"/>
            <a:ext cx="3834652" cy="10673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Lois Eichacker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VP, Customer Success</a:t>
            </a:r>
          </a:p>
          <a:p>
            <a:pPr algn="l"/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lois.eichacker@supplier.io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3728D3-93FA-43F6-96AC-7FD73C1A237F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 Presenter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BA7A504-E0B7-4DF7-B77A-BA6AE13E6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5" y="2154044"/>
            <a:ext cx="2706030" cy="27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074115-4427-4D4F-AA06-AB9B75C2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918" y="1849891"/>
            <a:ext cx="7586506" cy="352425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l">
              <a:lnSpc>
                <a:spcPct val="135000"/>
              </a:lnSpc>
            </a:pPr>
            <a:r>
              <a:rPr lang="en-US" sz="9600" b="1" dirty="0">
                <a:solidFill>
                  <a:srgbClr val="064A75"/>
                </a:solidFill>
                <a:latin typeface="Roboto" panose="02000000000000000000" pitchFamily="2" charset="0"/>
                <a:cs typeface="Arial"/>
              </a:rPr>
              <a:t>Reporting Tier 2 Diversity Spend: </a:t>
            </a:r>
          </a:p>
          <a:p>
            <a:pPr algn="l">
              <a:lnSpc>
                <a:spcPct val="135000"/>
              </a:lnSpc>
            </a:pPr>
            <a:endParaRPr lang="en-US" sz="8000" b="1" dirty="0">
              <a:solidFill>
                <a:srgbClr val="064A75"/>
              </a:solidFill>
              <a:latin typeface="Roboto" panose="02000000000000000000" pitchFamily="2" charset="0"/>
              <a:cs typeface="Arial"/>
            </a:endParaRPr>
          </a:p>
          <a:p>
            <a:pPr algn="l">
              <a:lnSpc>
                <a:spcPct val="135000"/>
              </a:lnSpc>
            </a:pPr>
            <a:r>
              <a:rPr lang="en-US" sz="8000" b="1" i="1" dirty="0">
                <a:solidFill>
                  <a:srgbClr val="064A75"/>
                </a:solidFill>
                <a:latin typeface="Roboto" panose="02000000000000000000" pitchFamily="2" charset="0"/>
                <a:cs typeface="Arial"/>
              </a:rPr>
              <a:t>Contributing to the increased use of diverse vendors throughout the supply chain</a:t>
            </a:r>
            <a:endParaRPr lang="en-US" sz="2300" i="1" dirty="0"/>
          </a:p>
        </p:txBody>
      </p:sp>
      <p:pic>
        <p:nvPicPr>
          <p:cNvPr id="1028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27DE3B4F-21A7-47FD-BE63-66F93193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9" y="304334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6D7E168-1B50-49B6-897E-20244B76E2CE}"/>
              </a:ext>
            </a:extLst>
          </p:cNvPr>
          <p:cNvSpPr txBox="1">
            <a:spLocks/>
          </p:cNvSpPr>
          <p:nvPr/>
        </p:nvSpPr>
        <p:spPr>
          <a:xfrm>
            <a:off x="8779574" y="5677951"/>
            <a:ext cx="3304997" cy="54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B0C8CBA-748F-4943-98EC-FF7098917593}"/>
              </a:ext>
            </a:extLst>
          </p:cNvPr>
          <p:cNvSpPr txBox="1">
            <a:spLocks/>
          </p:cNvSpPr>
          <p:nvPr/>
        </p:nvSpPr>
        <p:spPr>
          <a:xfrm>
            <a:off x="457200" y="647764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B1FC-E8CA-4BF4-BE90-AD4831AB5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440" y="709822"/>
            <a:ext cx="6627394" cy="106738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4115-4427-4D4F-AA06-AB9B75C2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390" y="1996462"/>
            <a:ext cx="9885614" cy="411440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About supplier.io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Tier 2 Diversity Spend Reporting 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What it is 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Why it’s Important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Procter &amp; Gamble’s Program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Tier 2 Spend Reporting Process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Are you ready? 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What you’ll need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It’s easy!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E75416-D97B-4DEE-8424-CF8ACDBB901C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E5252B9B-1714-467A-8785-0224D3C97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r="18684"/>
          <a:stretch/>
        </p:blipFill>
        <p:spPr bwMode="auto">
          <a:xfrm>
            <a:off x="10614009" y="0"/>
            <a:ext cx="1577991" cy="15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458ED-C856-4958-9CCB-21C406ACAFCC}"/>
              </a:ext>
            </a:extLst>
          </p:cNvPr>
          <p:cNvSpPr/>
          <p:nvPr/>
        </p:nvSpPr>
        <p:spPr>
          <a:xfrm>
            <a:off x="0" y="-5410"/>
            <a:ext cx="4784337" cy="639483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 Agenda</a:t>
            </a:r>
          </a:p>
        </p:txBody>
      </p:sp>
    </p:spTree>
    <p:extLst>
      <p:ext uri="{BB962C8B-B14F-4D97-AF65-F5344CB8AC3E}">
        <p14:creationId xmlns:p14="http://schemas.microsoft.com/office/powerpoint/2010/main" val="152648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249B323-8587-41E7-BB0D-64160B7AE553}"/>
              </a:ext>
            </a:extLst>
          </p:cNvPr>
          <p:cNvSpPr txBox="1">
            <a:spLocks/>
          </p:cNvSpPr>
          <p:nvPr/>
        </p:nvSpPr>
        <p:spPr>
          <a:xfrm>
            <a:off x="9906000" y="6534790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supplier.io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800" dirty="0">
                <a:latin typeface="Roboto" panose="02000000000000000000" pitchFamily="2" charset="0"/>
              </a:rPr>
              <a:t>Proprietary and Confidential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pplier.io/wp-content/uploads/brizy/3691/assets/images/iW=370&amp;iH=370&amp;oX=0&amp;oY=0&amp;cW=370&amp;cH=370/2d73797a53aa6f93ae20049c622599dc.png">
            <a:extLst>
              <a:ext uri="{FF2B5EF4-FFF2-40B4-BE49-F238E27FC236}">
                <a16:creationId xmlns:a16="http://schemas.microsoft.com/office/drawing/2014/main" id="{3EA9FEF9-2E38-47E0-AD9B-F0568A12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r="28170"/>
          <a:stretch/>
        </p:blipFill>
        <p:spPr bwMode="auto">
          <a:xfrm>
            <a:off x="10633908" y="-5410"/>
            <a:ext cx="1533809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2B07F-DEBD-4206-9ECF-FD194650886D}"/>
              </a:ext>
            </a:extLst>
          </p:cNvPr>
          <p:cNvSpPr/>
          <p:nvPr/>
        </p:nvSpPr>
        <p:spPr>
          <a:xfrm>
            <a:off x="0" y="2962216"/>
            <a:ext cx="12197010" cy="1117306"/>
          </a:xfrm>
          <a:prstGeom prst="rect">
            <a:avLst/>
          </a:prstGeom>
          <a:solidFill>
            <a:srgbClr val="064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ABOUT SUPPLIER.IO</a:t>
            </a:r>
          </a:p>
        </p:txBody>
      </p:sp>
    </p:spTree>
    <p:extLst>
      <p:ext uri="{BB962C8B-B14F-4D97-AF65-F5344CB8AC3E}">
        <p14:creationId xmlns:p14="http://schemas.microsoft.com/office/powerpoint/2010/main" val="422958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1271</Words>
  <Application>Microsoft Office PowerPoint</Application>
  <PresentationFormat>Widescreen</PresentationFormat>
  <Paragraphs>231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Calibri</vt:lpstr>
      <vt:lpstr>Calibri Light</vt:lpstr>
      <vt:lpstr>Inter</vt:lpstr>
      <vt:lpstr>Roboto Black</vt:lpstr>
      <vt:lpstr>Proxima Nova</vt:lpstr>
      <vt:lpstr>var(--font-serif-display)</vt:lpstr>
      <vt:lpstr>Arial Black</vt:lpstr>
      <vt:lpstr>Roboto</vt:lpstr>
      <vt:lpstr>Arial</vt:lpstr>
      <vt:lpstr>Open Sans</vt:lpstr>
      <vt:lpstr>Inter Light</vt:lpstr>
      <vt:lpstr>Office Theme</vt:lpstr>
      <vt:lpstr>Showeet theme</vt:lpstr>
      <vt:lpstr>PowerPoint Presentation</vt:lpstr>
      <vt:lpstr>PowerPoint Presentation</vt:lpstr>
      <vt:lpstr>PowerPoint Presentation</vt:lpstr>
      <vt:lpstr>P&amp;G’s Supplier Diversity History </vt:lpstr>
      <vt:lpstr>PowerPoint Presentation</vt:lpstr>
      <vt:lpstr>PowerPoint Presentation</vt:lpstr>
      <vt:lpstr>PowerPoint Presentation</vt:lpstr>
      <vt:lpstr>Agenda</vt:lpstr>
      <vt:lpstr>PowerPoint Presentation</vt:lpstr>
      <vt:lpstr>About supplier.io</vt:lpstr>
      <vt:lpstr>Solutions for every stage of your program</vt:lpstr>
      <vt:lpstr>PowerPoint Presentation</vt:lpstr>
      <vt:lpstr>What is   Tier 2 Diverse Spend?</vt:lpstr>
      <vt:lpstr>The business case for Tier 2 Diverse Spend mirrors the business case for Tier 1 spend</vt:lpstr>
      <vt:lpstr>Your customers are increasing their focus on Supplier Diversity.</vt:lpstr>
      <vt:lpstr>Types of  Tier 2 Diverse Spend</vt:lpstr>
      <vt:lpstr>PowerPoint Presentation</vt:lpstr>
      <vt:lpstr>PowerPoint Presentation</vt:lpstr>
      <vt:lpstr>Tier 2 Diverse Spend Reporting Readiness Assessment </vt:lpstr>
      <vt:lpstr>Tier 2 Diverse Spend Reporting Required information</vt:lpstr>
      <vt:lpstr>PowerPoint Presentation</vt:lpstr>
      <vt:lpstr>PowerPoint Presentation</vt:lpstr>
      <vt:lpstr>Tools &amp; Resources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supplier.io</dc:title>
  <dc:creator>Neeraj Shah</dc:creator>
  <cp:lastModifiedBy>Cobb, Carla</cp:lastModifiedBy>
  <cp:revision>9</cp:revision>
  <dcterms:created xsi:type="dcterms:W3CDTF">2019-03-21T15:53:13Z</dcterms:created>
  <dcterms:modified xsi:type="dcterms:W3CDTF">2021-04-26T19:03:19Z</dcterms:modified>
</cp:coreProperties>
</file>